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57" r:id="rId3"/>
  </p:sldMasterIdLst>
  <p:notesMasterIdLst>
    <p:notesMasterId r:id="rId29"/>
  </p:notesMasterIdLst>
  <p:handoutMasterIdLst>
    <p:handoutMasterId r:id="rId30"/>
  </p:handoutMasterIdLst>
  <p:sldIdLst>
    <p:sldId id="258" r:id="rId4"/>
    <p:sldId id="274" r:id="rId5"/>
    <p:sldId id="285" r:id="rId6"/>
    <p:sldId id="273" r:id="rId7"/>
    <p:sldId id="263" r:id="rId8"/>
    <p:sldId id="264" r:id="rId9"/>
    <p:sldId id="269" r:id="rId10"/>
    <p:sldId id="290" r:id="rId11"/>
    <p:sldId id="272" r:id="rId12"/>
    <p:sldId id="277" r:id="rId13"/>
    <p:sldId id="275" r:id="rId14"/>
    <p:sldId id="280" r:id="rId15"/>
    <p:sldId id="278" r:id="rId16"/>
    <p:sldId id="276" r:id="rId17"/>
    <p:sldId id="271" r:id="rId18"/>
    <p:sldId id="282" r:id="rId19"/>
    <p:sldId id="283" r:id="rId20"/>
    <p:sldId id="262" r:id="rId21"/>
    <p:sldId id="286" r:id="rId22"/>
    <p:sldId id="261" r:id="rId23"/>
    <p:sldId id="266" r:id="rId24"/>
    <p:sldId id="267" r:id="rId25"/>
    <p:sldId id="287" r:id="rId26"/>
    <p:sldId id="289" r:id="rId27"/>
    <p:sldId id="288" r:id="rId28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9C48D"/>
    <a:srgbClr val="FFFFFF"/>
    <a:srgbClr val="B1C91F"/>
    <a:srgbClr val="FFFF00"/>
    <a:srgbClr val="FFFF99"/>
    <a:srgbClr val="0063AA"/>
    <a:srgbClr val="A6A6A6"/>
    <a:srgbClr val="B4CAE6"/>
    <a:srgbClr val="E8F36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81379" autoAdjust="0"/>
  </p:normalViewPr>
  <p:slideViewPr>
    <p:cSldViewPr>
      <p:cViewPr varScale="1">
        <p:scale>
          <a:sx n="73" d="100"/>
          <a:sy n="73" d="100"/>
        </p:scale>
        <p:origin x="-1062" y="-102"/>
      </p:cViewPr>
      <p:guideLst>
        <p:guide orient="horz" pos="4319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90" y="-108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1A3F02F-F08D-4803-A9BE-EEA17B91A2B7}" type="datetimeFigureOut">
              <a:rPr lang="de-DE" smtClean="0"/>
              <a:pPr/>
              <a:t>19.02.2014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E7C11A-ECF8-4EB6-A402-CDB36C43213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5E16C4-04AF-498E-94A0-FB2B8C71F515}" type="datetimeFigureOut">
              <a:rPr lang="de-DE" smtClean="0"/>
              <a:pPr/>
              <a:t>19.02.2014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60DFD9C-1EB6-4F74-AFB6-57C67475BFE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Ansiedelung des FIs im Bereich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Change Adaption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DFD9C-1EB6-4F74-AFB6-57C67475BFEB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Beschäftigung</a:t>
            </a:r>
            <a:r>
              <a:rPr lang="de-DE" baseline="0" dirty="0" smtClean="0"/>
              <a:t> mit den Bereichen Reduzierung des Gefahrenpotentials und der Verwundbarkeit</a:t>
            </a:r>
          </a:p>
          <a:p>
            <a:r>
              <a:rPr lang="de-DE" baseline="0" dirty="0" smtClean="0"/>
              <a:t>Gestrichelt: Bereich „</a:t>
            </a:r>
            <a:r>
              <a:rPr lang="de-DE" baseline="0" dirty="0" err="1" smtClean="0"/>
              <a:t>recover</a:t>
            </a:r>
            <a:r>
              <a:rPr lang="de-DE" baseline="0" dirty="0" smtClean="0"/>
              <a:t>“ z.B. Wiederherstellung von Mangrovenwäldern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DFD9C-1EB6-4F74-AFB6-57C67475BFEB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DFD9C-1EB6-4F74-AFB6-57C67475BFEB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DFD9C-1EB6-4F74-AFB6-57C67475BFEB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DFD9C-1EB6-4F74-AFB6-57C67475BFEB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DFD9C-1EB6-4F74-AFB6-57C67475BFEB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5"/>
          <p:cNvSpPr>
            <a:spLocks noGrp="1" noChangeAspect="1"/>
          </p:cNvSpPr>
          <p:nvPr>
            <p:ph type="title" hasCustomPrompt="1"/>
          </p:nvPr>
        </p:nvSpPr>
        <p:spPr>
          <a:xfrm>
            <a:off x="608400" y="907200"/>
            <a:ext cx="828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000">
                <a:solidFill>
                  <a:srgbClr val="B1C91F"/>
                </a:solidFill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8" name="Textplatzhalter 17"/>
          <p:cNvSpPr>
            <a:spLocks noGrp="1"/>
          </p:cNvSpPr>
          <p:nvPr>
            <p:ph idx="12" hasCustomPrompt="1"/>
          </p:nvPr>
        </p:nvSpPr>
        <p:spPr>
          <a:xfrm>
            <a:off x="609600" y="39322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9" name="Textplatzhalter 17"/>
          <p:cNvSpPr>
            <a:spLocks noGrp="1"/>
          </p:cNvSpPr>
          <p:nvPr>
            <p:ph idx="13" hasCustomPrompt="1"/>
          </p:nvPr>
        </p:nvSpPr>
        <p:spPr>
          <a:xfrm>
            <a:off x="4724400" y="15700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10" name="Textplatzhalter 17"/>
          <p:cNvSpPr>
            <a:spLocks noGrp="1"/>
          </p:cNvSpPr>
          <p:nvPr>
            <p:ph idx="14" hasCustomPrompt="1"/>
          </p:nvPr>
        </p:nvSpPr>
        <p:spPr>
          <a:xfrm>
            <a:off x="4725600" y="39322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bl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8" name="Textplatzhalter 17"/>
          <p:cNvSpPr>
            <a:spLocks noGrp="1"/>
          </p:cNvSpPr>
          <p:nvPr>
            <p:ph idx="12" hasCustomPrompt="1"/>
          </p:nvPr>
        </p:nvSpPr>
        <p:spPr>
          <a:xfrm>
            <a:off x="609600" y="39322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9" name="Textplatzhalter 17"/>
          <p:cNvSpPr>
            <a:spLocks noGrp="1"/>
          </p:cNvSpPr>
          <p:nvPr>
            <p:ph idx="13" hasCustomPrompt="1"/>
          </p:nvPr>
        </p:nvSpPr>
        <p:spPr>
          <a:xfrm>
            <a:off x="4724400" y="1605437"/>
            <a:ext cx="3811200" cy="12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11" name="Textplatzhalter 17"/>
          <p:cNvSpPr>
            <a:spLocks noGrp="1"/>
          </p:cNvSpPr>
          <p:nvPr>
            <p:ph idx="15" hasCustomPrompt="1"/>
          </p:nvPr>
        </p:nvSpPr>
        <p:spPr>
          <a:xfrm>
            <a:off x="4724400" y="3235800"/>
            <a:ext cx="3811200" cy="12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12" name="Textplatzhalter 17"/>
          <p:cNvSpPr>
            <a:spLocks noGrp="1"/>
          </p:cNvSpPr>
          <p:nvPr>
            <p:ph idx="16" hasCustomPrompt="1"/>
          </p:nvPr>
        </p:nvSpPr>
        <p:spPr>
          <a:xfrm>
            <a:off x="4724400" y="4836000"/>
            <a:ext cx="3811200" cy="12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5"/>
          <p:cNvSpPr>
            <a:spLocks noGrp="1" noChangeAspect="1"/>
          </p:cNvSpPr>
          <p:nvPr>
            <p:ph type="title" hasCustomPrompt="1"/>
          </p:nvPr>
        </p:nvSpPr>
        <p:spPr>
          <a:xfrm>
            <a:off x="608400" y="3429000"/>
            <a:ext cx="828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800" b="0" i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Zwischenfolie, Titel eines Kapitels des Vortrags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381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7" name="Textplatzhalter 17"/>
          <p:cNvSpPr>
            <a:spLocks noGrp="1"/>
          </p:cNvSpPr>
          <p:nvPr>
            <p:ph idx="11" hasCustomPrompt="1"/>
          </p:nvPr>
        </p:nvSpPr>
        <p:spPr>
          <a:xfrm>
            <a:off x="4724400" y="1570037"/>
            <a:ext cx="381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8" name="Textplatzhalter 17"/>
          <p:cNvSpPr>
            <a:spLocks noGrp="1"/>
          </p:cNvSpPr>
          <p:nvPr>
            <p:ph idx="12" hasCustomPrompt="1"/>
          </p:nvPr>
        </p:nvSpPr>
        <p:spPr>
          <a:xfrm>
            <a:off x="609600" y="39322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9" name="Textplatzhalter 17"/>
          <p:cNvSpPr>
            <a:spLocks noGrp="1"/>
          </p:cNvSpPr>
          <p:nvPr>
            <p:ph idx="13" hasCustomPrompt="1"/>
          </p:nvPr>
        </p:nvSpPr>
        <p:spPr>
          <a:xfrm>
            <a:off x="4724400" y="15700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10" name="Textplatzhalter 17"/>
          <p:cNvSpPr>
            <a:spLocks noGrp="1"/>
          </p:cNvSpPr>
          <p:nvPr>
            <p:ph idx="14" hasCustomPrompt="1"/>
          </p:nvPr>
        </p:nvSpPr>
        <p:spPr>
          <a:xfrm>
            <a:off x="4725600" y="39322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bl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8" name="Textplatzhalter 17"/>
          <p:cNvSpPr>
            <a:spLocks noGrp="1"/>
          </p:cNvSpPr>
          <p:nvPr>
            <p:ph idx="12" hasCustomPrompt="1"/>
          </p:nvPr>
        </p:nvSpPr>
        <p:spPr>
          <a:xfrm>
            <a:off x="609600" y="3932237"/>
            <a:ext cx="38112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9" name="Textplatzhalter 17"/>
          <p:cNvSpPr>
            <a:spLocks noGrp="1"/>
          </p:cNvSpPr>
          <p:nvPr>
            <p:ph idx="13" hasCustomPrompt="1"/>
          </p:nvPr>
        </p:nvSpPr>
        <p:spPr>
          <a:xfrm>
            <a:off x="4724400" y="1605437"/>
            <a:ext cx="3811200" cy="12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11" name="Textplatzhalter 17"/>
          <p:cNvSpPr>
            <a:spLocks noGrp="1"/>
          </p:cNvSpPr>
          <p:nvPr>
            <p:ph idx="15" hasCustomPrompt="1"/>
          </p:nvPr>
        </p:nvSpPr>
        <p:spPr>
          <a:xfrm>
            <a:off x="4724400" y="3235800"/>
            <a:ext cx="3811200" cy="12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12" name="Textplatzhalter 17"/>
          <p:cNvSpPr>
            <a:spLocks noGrp="1"/>
          </p:cNvSpPr>
          <p:nvPr>
            <p:ph idx="16" hasCustomPrompt="1"/>
          </p:nvPr>
        </p:nvSpPr>
        <p:spPr>
          <a:xfrm>
            <a:off x="4724400" y="4836000"/>
            <a:ext cx="3811200" cy="12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5"/>
          <p:cNvSpPr>
            <a:spLocks noGrp="1" noChangeAspect="1"/>
          </p:cNvSpPr>
          <p:nvPr>
            <p:ph type="title" hasCustomPrompt="1"/>
          </p:nvPr>
        </p:nvSpPr>
        <p:spPr>
          <a:xfrm>
            <a:off x="608400" y="3429000"/>
            <a:ext cx="828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800" b="0" i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Zwischenfolie, Titel eines Kapitels des Vortrags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5"/>
          <p:cNvSpPr>
            <a:spLocks noGrp="1" noChangeAspect="1"/>
          </p:cNvSpPr>
          <p:nvPr>
            <p:ph type="title" hasCustomPrompt="1"/>
          </p:nvPr>
        </p:nvSpPr>
        <p:spPr>
          <a:xfrm>
            <a:off x="608400" y="907200"/>
            <a:ext cx="828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000">
                <a:solidFill>
                  <a:srgbClr val="B1C91F"/>
                </a:solidFill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_Folie_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idx="1" hasCustomPrompt="1"/>
          </p:nvPr>
        </p:nvSpPr>
        <p:spPr>
          <a:xfrm>
            <a:off x="608400" y="1570037"/>
            <a:ext cx="381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  <p:sp>
        <p:nvSpPr>
          <p:cNvPr id="7" name="Textplatzhalter 17"/>
          <p:cNvSpPr>
            <a:spLocks noGrp="1"/>
          </p:cNvSpPr>
          <p:nvPr>
            <p:ph idx="11" hasCustomPrompt="1"/>
          </p:nvPr>
        </p:nvSpPr>
        <p:spPr>
          <a:xfrm>
            <a:off x="4724400" y="1570037"/>
            <a:ext cx="381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Asdkfj</a:t>
            </a:r>
            <a:endParaRPr lang="de-DE" dirty="0" smtClean="0"/>
          </a:p>
          <a:p>
            <a:pPr lvl="0"/>
            <a:r>
              <a:rPr lang="de-DE" dirty="0" err="1" smtClean="0"/>
              <a:t>alskdfj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DCDED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7512050" y="6477000"/>
            <a:ext cx="1403350" cy="76200"/>
          </a:xfrm>
          <a:prstGeom prst="rect">
            <a:avLst/>
          </a:prstGeom>
          <a:solidFill>
            <a:srgbClr val="B1C91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7092950" y="6553200"/>
            <a:ext cx="1822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GB" sz="1100" dirty="0" smtClean="0">
                <a:solidFill>
                  <a:srgbClr val="0063AA"/>
                </a:solidFill>
                <a:latin typeface="Arial" pitchFamily="34" charset="0"/>
                <a:cs typeface="Arial" pitchFamily="34" charset="0"/>
              </a:rPr>
              <a:t>Slide </a:t>
            </a:r>
            <a:fld id="{00A3E3B9-F96D-4ECB-9EBD-F2D10C4D1B36}" type="slidenum">
              <a:rPr lang="en-GB" sz="1100">
                <a:solidFill>
                  <a:srgbClr val="0063AA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‹Nr.›</a:t>
            </a:fld>
            <a:endParaRPr lang="en-GB" sz="1100" dirty="0">
              <a:solidFill>
                <a:srgbClr val="0063AA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GB" sz="1000" dirty="0">
              <a:solidFill>
                <a:srgbClr val="0063A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9" descr="Grafik1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79388"/>
            <a:ext cx="14033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platzhalter 15"/>
          <p:cNvSpPr>
            <a:spLocks noGrp="1" noChangeAspect="1"/>
          </p:cNvSpPr>
          <p:nvPr>
            <p:ph type="title"/>
          </p:nvPr>
        </p:nvSpPr>
        <p:spPr>
          <a:xfrm>
            <a:off x="608400" y="907200"/>
            <a:ext cx="828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6084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Fußzeilenplatzhalter 2"/>
          <p:cNvSpPr txBox="1">
            <a:spLocks/>
          </p:cNvSpPr>
          <p:nvPr userDrawn="1"/>
        </p:nvSpPr>
        <p:spPr bwMode="auto">
          <a:xfrm>
            <a:off x="2514600" y="152400"/>
            <a:ext cx="480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3A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“Low-Regret” Adaptation Measures –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3A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3A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Hard- and soft-coastal protection systems (Review)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6567155"/>
            <a:ext cx="6588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Prof. T. Schlurmann , 20-Feb-2014   –   Session IV: Coastal Management and Low-Regret Adaptation Measures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5" name="Picture 1" descr="Y:\04_oeffentlichkeitsarbeit\18_FI-Logos\FI_Logo_Full_ENG_srgb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16632"/>
            <a:ext cx="2232248" cy="4476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49" r:id="rId3"/>
    <p:sldLayoutId id="2147483650" r:id="rId4"/>
    <p:sldLayoutId id="2147483652" r:id="rId5"/>
    <p:sldLayoutId id="2147483656" r:id="rId6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B1C91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DCDED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pic>
        <p:nvPicPr>
          <p:cNvPr id="11" name="Picture 22" descr="Grafik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900" y="154800"/>
            <a:ext cx="21255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7" name="Picture 1" descr="Y:\04_oeffentlichkeitsarbeit\18_FI-Logos\FI_Logo_Full_ENG_srgb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3240360" cy="64974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5F5F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DCDED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7512050" y="6477000"/>
            <a:ext cx="1403350" cy="76200"/>
          </a:xfrm>
          <a:prstGeom prst="rect">
            <a:avLst/>
          </a:prstGeom>
          <a:solidFill>
            <a:srgbClr val="B1C91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7092950" y="6553200"/>
            <a:ext cx="1822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GB" sz="1100" dirty="0" smtClean="0">
                <a:solidFill>
                  <a:srgbClr val="0063AA"/>
                </a:solidFill>
                <a:latin typeface="Arial" pitchFamily="34" charset="0"/>
                <a:cs typeface="Arial" pitchFamily="34" charset="0"/>
              </a:rPr>
              <a:t>Slide </a:t>
            </a:r>
            <a:fld id="{00A3E3B9-F96D-4ECB-9EBD-F2D10C4D1B36}" type="slidenum">
              <a:rPr lang="en-GB" sz="1100">
                <a:solidFill>
                  <a:srgbClr val="0063AA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‹Nr.›</a:t>
            </a:fld>
            <a:endParaRPr lang="en-GB" sz="1100" dirty="0">
              <a:solidFill>
                <a:srgbClr val="0063AA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GB" sz="1000" dirty="0">
              <a:solidFill>
                <a:srgbClr val="0063A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9" descr="Grafik1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79388"/>
            <a:ext cx="14033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platzhalter 15"/>
          <p:cNvSpPr>
            <a:spLocks noGrp="1" noChangeAspect="1"/>
          </p:cNvSpPr>
          <p:nvPr>
            <p:ph type="title"/>
          </p:nvPr>
        </p:nvSpPr>
        <p:spPr>
          <a:xfrm>
            <a:off x="608400" y="907200"/>
            <a:ext cx="828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Folientitel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6084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Fußzeilenplatzhalter 2"/>
          <p:cNvSpPr txBox="1">
            <a:spLocks/>
          </p:cNvSpPr>
          <p:nvPr userDrawn="1"/>
        </p:nvSpPr>
        <p:spPr bwMode="auto">
          <a:xfrm>
            <a:off x="2514600" y="152400"/>
            <a:ext cx="480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B1C91F"/>
              </a:buClr>
              <a:buSzPct val="130000"/>
              <a:buFont typeface="Wingdings" pitchFamily="2" charset="2"/>
              <a:buNone/>
              <a:defRPr/>
            </a:pPr>
            <a:r>
              <a:rPr lang="en-US" sz="1100" dirty="0" smtClean="0">
                <a:solidFill>
                  <a:srgbClr val="0063AA"/>
                </a:solidFill>
                <a:latin typeface="Arial" pitchFamily="34" charset="0"/>
                <a:cs typeface="Arial" pitchFamily="34" charset="0"/>
              </a:rPr>
              <a:t>“Low-Regret” Adaptation Measures –</a:t>
            </a:r>
            <a:br>
              <a:rPr lang="en-US" sz="1100" dirty="0" smtClean="0">
                <a:solidFill>
                  <a:srgbClr val="0063AA"/>
                </a:solidFill>
                <a:latin typeface="Arial" pitchFamily="34" charset="0"/>
                <a:cs typeface="Arial" pitchFamily="34" charset="0"/>
              </a:rPr>
            </a:br>
            <a:r>
              <a:rPr lang="en-US" sz="1100" dirty="0" smtClean="0">
                <a:solidFill>
                  <a:srgbClr val="0063AA"/>
                </a:solidFill>
                <a:latin typeface="Arial" pitchFamily="34" charset="0"/>
                <a:cs typeface="Arial" pitchFamily="34" charset="0"/>
              </a:rPr>
              <a:t>Hard- and soft-coastal protection systems (Review)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6567155"/>
            <a:ext cx="6588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Prof. T. Schlurmann , 20-Feb-2014   –   Session IV: Coastal Management and Low-Regret Adaptation Measures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5" name="Picture 1" descr="Y:\04_oeffentlichkeitsarbeit\18_FI-Logos\FI_Logo_Full_ENG_srgb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16632"/>
            <a:ext cx="2232248" cy="4476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B1C91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B1C91F"/>
        </a:buClr>
        <a:buSzPct val="13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hs.unu.edu/article/read/twin-sea-1" TargetMode="External"/><Relationship Id="rId2" Type="http://schemas.openxmlformats.org/officeDocument/2006/relationships/hyperlink" Target="http://www.ecoshape.nl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anz\Desktop\2013 05 17_Kick-Off Meeting_Bonn\Cottesloe Beach - Perth Australia.jpg"/>
          <p:cNvPicPr>
            <a:picLocks noChangeAspect="1" noChangeArrowheads="1"/>
          </p:cNvPicPr>
          <p:nvPr/>
        </p:nvPicPr>
        <p:blipFill>
          <a:blip r:embed="rId2" cstate="print"/>
          <a:srcRect b="1303"/>
          <a:stretch>
            <a:fillRect/>
          </a:stretch>
        </p:blipFill>
        <p:spPr bwMode="auto">
          <a:xfrm>
            <a:off x="0" y="836711"/>
            <a:ext cx="9144000" cy="6021289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0" y="98072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“Low-Regret” Adaptation Measures –</a:t>
            </a:r>
            <a:b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Hard- and soft-coastal protection systems (Review)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179150" y="4596224"/>
            <a:ext cx="59293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de-DE" sz="12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</a:t>
            </a:r>
            <a:r>
              <a:rPr lang="de-DE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INTERN. WORKSHOP ON 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CLIMATE AND SOCIETAL CHANGE </a:t>
            </a:r>
            <a:b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COASTAL AREAS IN INDONESIA AND SOUTH EAST ASIA</a:t>
            </a:r>
          </a:p>
          <a:p>
            <a:pPr algn="r"/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FEB. 19-22, 2014 – Jakarta, Rep. Indonesia</a:t>
            </a:r>
            <a:endParaRPr lang="de-DE" sz="120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endParaRPr lang="de-DE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Prof. Torsten SCHLURMANN</a:t>
            </a:r>
          </a:p>
          <a:p>
            <a:pPr algn="r"/>
            <a:r>
              <a:rPr lang="en-US" sz="1000" dirty="0" smtClean="0">
                <a:latin typeface="Arial" pitchFamily="34" charset="0"/>
                <a:cs typeface="Arial" pitchFamily="34" charset="0"/>
              </a:rPr>
              <a:t>Franzius-Institute for Hydraulic, Estuarine and Coastal Engineering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Leibniz Universität Hannover </a:t>
            </a:r>
          </a:p>
          <a:p>
            <a:pPr algn="r"/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www.fi.uni-hannover.de</a:t>
            </a:r>
            <a:endParaRPr lang="de-DE" sz="10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de-DE" sz="1000" dirty="0" smtClean="0">
                <a:latin typeface="Arial" pitchFamily="34" charset="0"/>
                <a:cs typeface="Arial" pitchFamily="34" charset="0"/>
              </a:rPr>
              <a:t>schlurmann</a:t>
            </a:r>
            <a:r>
              <a:rPr lang="de-DE" sz="10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@fi.uni-hannover.de</a:t>
            </a:r>
            <a:endParaRPr lang="de-DE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6597352"/>
            <a:ext cx="22605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 smtClean="0">
                <a:latin typeface="Arial" pitchFamily="34" charset="0"/>
                <a:cs typeface="Arial" pitchFamily="34" charset="0"/>
              </a:rPr>
              <a:t>Cottosloe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 Beach, Perth, </a:t>
            </a:r>
            <a:r>
              <a:rPr lang="de-DE" sz="1100" dirty="0" err="1" smtClean="0">
                <a:latin typeface="Arial" pitchFamily="34" charset="0"/>
                <a:cs typeface="Arial" pitchFamily="34" charset="0"/>
              </a:rPr>
              <a:t>Australia</a:t>
            </a:r>
            <a:endParaRPr lang="de-DE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411760" y="6598513"/>
            <a:ext cx="51125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Session 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IV: Coastal Management and Low-Regret Adaptation Measures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00" y="907200"/>
            <a:ext cx="8535600" cy="396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Hard-coastal protection systems: Typical examples and their evaluation (2)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570037"/>
            <a:ext cx="8535600" cy="4525963"/>
          </a:xfrm>
        </p:spPr>
        <p:txBody>
          <a:bodyPr/>
          <a:lstStyle/>
          <a:p>
            <a:r>
              <a:rPr lang="en-GB" sz="1800" dirty="0" smtClean="0"/>
              <a:t>Traditional engineering-type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hard-coastal protection systems </a:t>
            </a:r>
            <a:r>
              <a:rPr lang="en-GB" sz="1800" dirty="0" smtClean="0"/>
              <a:t>encompass approaches to protect coastal areas from coastal hazards and are typically pre-studied in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physical and hydronumerical models </a:t>
            </a:r>
            <a:r>
              <a:rPr lang="en-GB" sz="1800" dirty="0" smtClean="0"/>
              <a:t>to analyse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prototype designs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2" descr="Y:\03_projekte\01_industrie\NLWKN Overtopping\50_Medien\Bilder\Modellaufbau Wellenbecken\2011-11-16 13.18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7"/>
            <a:ext cx="4500000" cy="314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 l="21976" t="4180"/>
          <a:stretch>
            <a:fillRect/>
          </a:stretch>
        </p:blipFill>
        <p:spPr bwMode="auto">
          <a:xfrm>
            <a:off x="4788024" y="2852936"/>
            <a:ext cx="4248472" cy="314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179512" y="6032321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Kerpen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&amp; Schlurmann, 2013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Y:\10_labor\12_Marienwerder\121_Wellenbecken_MW\Grafiken\wavebasin_franzius_pres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301208"/>
            <a:ext cx="1944216" cy="109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6516216" y="6021288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</a:rPr>
              <a:t>Kongko &amp; Schlurmann, 2010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570037"/>
            <a:ext cx="8229600" cy="4883299"/>
          </a:xfrm>
        </p:spPr>
        <p:txBody>
          <a:bodyPr>
            <a:normAutofit/>
          </a:bodyPr>
          <a:lstStyle/>
          <a:p>
            <a:r>
              <a:rPr lang="en-GB" sz="1800" dirty="0" smtClean="0"/>
              <a:t>Engineering-type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hard-coastal protection systems </a:t>
            </a:r>
            <a:r>
              <a:rPr lang="en-GB" sz="1800" dirty="0" smtClean="0"/>
              <a:t>encompass traditional approaches to protect coastal areas from coastal hazards, e.g.</a:t>
            </a:r>
          </a:p>
          <a:p>
            <a:r>
              <a:rPr lang="en-US" sz="1800" dirty="0" smtClean="0"/>
              <a:t>Each is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site-specific</a:t>
            </a:r>
            <a:r>
              <a:rPr lang="en-US" sz="1800" dirty="0" smtClean="0"/>
              <a:t>, proves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system-relevance</a:t>
            </a:r>
            <a:r>
              <a:rPr lang="en-US" sz="1800" dirty="0" smtClean="0"/>
              <a:t> and addresses a certain degree of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implementation necessity</a:t>
            </a:r>
            <a:r>
              <a:rPr lang="en-US" sz="1800" dirty="0" smtClean="0"/>
              <a:t>. Typical hard-coastal protection systems can moreover be described and evaluated regarding following aspects: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Coastal hazards </a:t>
            </a:r>
            <a:r>
              <a:rPr lang="en-US" sz="1800" dirty="0" smtClean="0"/>
              <a:t>addressed (i.e. effectiveness, reliability)?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Applicability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durability</a:t>
            </a:r>
            <a:r>
              <a:rPr lang="en-US" sz="1800" dirty="0" smtClean="0"/>
              <a:t>?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Financial burdens</a:t>
            </a:r>
            <a:r>
              <a:rPr lang="en-US" sz="1800" dirty="0" smtClean="0"/>
              <a:t> in dimensions of construction, maintenance?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Ecological side-effects </a:t>
            </a:r>
            <a:r>
              <a:rPr lang="en-US" sz="1800" dirty="0" smtClean="0"/>
              <a:t>and (</a:t>
            </a:r>
            <a:r>
              <a:rPr lang="en-US" sz="1800" dirty="0" err="1" smtClean="0"/>
              <a:t>ir</a:t>
            </a:r>
            <a:r>
              <a:rPr lang="en-US" sz="1800" dirty="0" smtClean="0"/>
              <a:t>)reversible impacts?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Co-benefits</a:t>
            </a:r>
            <a:r>
              <a:rPr lang="en-US" sz="1800" dirty="0" smtClean="0"/>
              <a:t> and level of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public acceptance</a:t>
            </a:r>
            <a:r>
              <a:rPr lang="en-US" sz="1800" dirty="0" smtClean="0"/>
              <a:t>?</a:t>
            </a:r>
          </a:p>
          <a:p>
            <a:pPr>
              <a:buFont typeface="Wingdings" pitchFamily="2" charset="2"/>
              <a:buChar char="§"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0000"/>
                </a:solidFill>
              </a:rPr>
              <a:t>But, how </a:t>
            </a:r>
            <a:r>
              <a:rPr lang="en-US" sz="1800" dirty="0" smtClean="0">
                <a:solidFill>
                  <a:srgbClr val="FF0000"/>
                </a:solidFill>
              </a:rPr>
              <a:t>are typical “soft-coastal” protection systems designed? 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0000"/>
                </a:solidFill>
              </a:rPr>
              <a:t>Are these constructional attempts of “low- or even of no-regret”, yet? 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0000"/>
                </a:solidFill>
              </a:rPr>
              <a:t>And if so, how could these novel measures be designed and assessed/monitored in regard of the above listed common queries?</a:t>
            </a:r>
            <a:endParaRPr lang="en-GB" sz="18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GB" sz="18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00" y="907200"/>
            <a:ext cx="8535600" cy="396000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</a:rPr>
              <a:t>Hard-coastal protection systems:</a:t>
            </a:r>
            <a:r>
              <a:rPr lang="en-US" sz="1800" b="1" dirty="0" smtClean="0">
                <a:solidFill>
                  <a:schemeClr val="tx1"/>
                </a:solidFill>
              </a:rPr>
              <a:t> Typical examples and their evaluation (3)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draimar.com/images/made/images/projects/100_0660_800_600.JPG"/>
          <p:cNvPicPr>
            <a:picLocks noChangeAspect="1" noChangeArrowheads="1"/>
          </p:cNvPicPr>
          <p:nvPr/>
        </p:nvPicPr>
        <p:blipFill>
          <a:blip r:embed="rId2" cstate="print"/>
          <a:srcRect b="11610"/>
          <a:stretch>
            <a:fillRect/>
          </a:stretch>
        </p:blipFill>
        <p:spPr bwMode="auto">
          <a:xfrm>
            <a:off x="1367644" y="2060848"/>
            <a:ext cx="640871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Perspectives on “low-regret” 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adaptation strategies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508104" y="5847655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</a:rPr>
              <a:t>Lobito Beach, Angola</a:t>
            </a:r>
          </a:p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</a:rPr>
              <a:t>© DRAIMAR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Perspectives on “low-regret” adaptation strategies (1)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570037"/>
            <a:ext cx="8535600" cy="4739283"/>
          </a:xfrm>
        </p:spPr>
        <p:txBody>
          <a:bodyPr>
            <a:normAutofit lnSpcReduction="10000"/>
          </a:bodyPr>
          <a:lstStyle/>
          <a:p>
            <a:r>
              <a:rPr lang="en-GB" sz="1800" dirty="0" smtClean="0"/>
              <a:t>(Historically)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Coastal adaptation strategies </a:t>
            </a:r>
            <a:r>
              <a:rPr lang="en-GB" sz="1800" dirty="0" smtClean="0"/>
              <a:t>to hazards have been relatively well developed building on the disciplines of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Coastal Engineering </a:t>
            </a:r>
            <a:r>
              <a:rPr lang="en-GB" sz="1800" dirty="0" smtClean="0"/>
              <a:t>and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Economics</a:t>
            </a:r>
            <a:r>
              <a:rPr lang="en-GB" sz="1800" dirty="0" smtClean="0"/>
              <a:t> (Nicholls et al, 2007) </a:t>
            </a:r>
            <a:r>
              <a:rPr lang="en-GB" sz="1800" dirty="0" smtClean="0">
                <a:solidFill>
                  <a:srgbClr val="FF0000"/>
                </a:solidFill>
                <a:sym typeface="Wingdings"/>
              </a:rPr>
              <a:t></a:t>
            </a:r>
            <a:r>
              <a:rPr lang="en-GB" sz="1800" dirty="0" smtClean="0">
                <a:solidFill>
                  <a:srgbClr val="FF0000"/>
                </a:solidFill>
              </a:rPr>
              <a:t> But too often “large-regrets”</a:t>
            </a:r>
            <a:endParaRPr lang="en-GB" sz="1800" dirty="0" smtClean="0"/>
          </a:p>
          <a:p>
            <a:r>
              <a:rPr lang="en-GB" sz="1800" dirty="0" smtClean="0"/>
              <a:t>Yet,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engineering approaches </a:t>
            </a:r>
            <a:r>
              <a:rPr lang="en-GB" sz="1800" dirty="0" smtClean="0"/>
              <a:t>and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ecosystem preservation are in opposition </a:t>
            </a:r>
            <a:r>
              <a:rPr lang="en-GB" sz="1800" dirty="0" smtClean="0"/>
              <a:t>as coastal habitats are destroyed, coastal erosion elsewhere aggravated or natural migration of shores is prevented</a:t>
            </a:r>
          </a:p>
          <a:p>
            <a:r>
              <a:rPr lang="en-GB" sz="1800" dirty="0" smtClean="0"/>
              <a:t>Recently, increased attention being paid to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managing the risks of extreme events</a:t>
            </a:r>
            <a:r>
              <a:rPr lang="en-GB" sz="1800" dirty="0" smtClean="0"/>
              <a:t> (e.g. SREX, 2011) by combining DRR with CCA</a:t>
            </a:r>
          </a:p>
          <a:p>
            <a:r>
              <a:rPr lang="en-GB" sz="1800" dirty="0" smtClean="0"/>
              <a:t>“Engineered” coastal adaptation strategies gradually supplemented by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soft-protection measures</a:t>
            </a:r>
            <a:r>
              <a:rPr lang="en-GB" sz="1800" dirty="0" smtClean="0"/>
              <a:t>, e.g. beach or foreshore nourishments, revised land management as well as flood insurance programmes (</a:t>
            </a:r>
            <a:r>
              <a:rPr lang="en-GB" sz="1800" dirty="0" err="1" smtClean="0"/>
              <a:t>Cheong</a:t>
            </a:r>
            <a:r>
              <a:rPr lang="en-GB" sz="1800" dirty="0" smtClean="0"/>
              <a:t>, 2011)</a:t>
            </a:r>
          </a:p>
          <a:p>
            <a:r>
              <a:rPr lang="en-GB" sz="1800" dirty="0" smtClean="0"/>
              <a:t>Yet, tendency observed that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ecosystem protection and restoration </a:t>
            </a:r>
            <a:r>
              <a:rPr lang="en-GB" sz="1800" dirty="0" smtClean="0"/>
              <a:t>are increasingly recognized as legitimate novel coastal protection systems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provide or even enhance function and structure of ecosystems services</a:t>
            </a:r>
          </a:p>
          <a:p>
            <a:r>
              <a:rPr lang="en-GB" sz="1800" dirty="0" smtClean="0"/>
              <a:t>Even non-classic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policy solutions </a:t>
            </a:r>
            <a:r>
              <a:rPr lang="en-GB" sz="1800" dirty="0" smtClean="0"/>
              <a:t>such as </a:t>
            </a:r>
            <a:r>
              <a:rPr lang="en-GB" sz="1800" dirty="0" smtClean="0">
                <a:solidFill>
                  <a:srgbClr val="FF0000"/>
                </a:solidFill>
              </a:rPr>
              <a:t>coastal setback lines, managed realignments, building codes and coastal zoning</a:t>
            </a:r>
            <a:r>
              <a:rPr lang="en-GB" sz="1800" dirty="0" smtClean="0"/>
              <a:t> have emerged as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possible forces to combat coastal hazards</a:t>
            </a:r>
            <a:r>
              <a:rPr lang="en-GB" sz="1800" dirty="0" smtClean="0"/>
              <a:t> linked with climate change (Cheong, 2011)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1"/>
            <a:ext cx="4320000" cy="278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Perspectives on “low-regret” adaptation strategies (2)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96" y="1556792"/>
            <a:ext cx="3207476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140390" y="4437112"/>
            <a:ext cx="2278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Brooklyn Bridge Park (UWAS, 2013) </a:t>
            </a:r>
            <a:endParaRPr lang="en-GB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89040"/>
            <a:ext cx="3600000" cy="247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3419872" y="6237312"/>
            <a:ext cx="2722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Island </a:t>
            </a:r>
            <a:r>
              <a:rPr lang="en-GB" sz="1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Darß</a:t>
            </a:r>
            <a:r>
              <a:rPr lang="en-GB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Baltic Sea Coast (</a:t>
            </a:r>
            <a:r>
              <a:rPr lang="en-GB" sz="1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StäLU</a:t>
            </a:r>
            <a:r>
              <a:rPr lang="en-GB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2009) </a:t>
            </a:r>
            <a:endParaRPr lang="en-GB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186564" y="1556792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Mega-Nourishment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5047" y="1556792"/>
            <a:ext cx="15359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Ecological </a:t>
            </a:r>
          </a:p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rban waterfront 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development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669451" y="3789040"/>
            <a:ext cx="3414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Restoration of wetlands (managed realignment)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300192" y="1628800"/>
            <a:ext cx="2843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Ecosystem-based flood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defence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Scheldt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estuary, Belgium, </a:t>
            </a: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817722" y="4437112"/>
            <a:ext cx="2326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aken from </a:t>
            </a:r>
            <a:r>
              <a:rPr lang="en-GB" sz="1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Temmermann</a:t>
            </a:r>
            <a:r>
              <a:rPr lang="en-GB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et al., 2013</a:t>
            </a:r>
            <a:endParaRPr lang="en-GB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Perspectives on “low-regret” adaptation strategies (3)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8013" y="1412776"/>
            <a:ext cx="8535987" cy="50993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Effective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coastal adaptation measures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shift towards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dynamic response to multiple stressors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which are often regarded as single, static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systems!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“No- or low-regret” options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generate net social benefits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 no or low regrets </a:t>
            </a: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irrespective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the future outcomes of climatic changes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Worldbank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2012)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Thus, practical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measures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call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for robust, resilient and cost-effective approaches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 prepare coastal authorities for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uncertain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coastal environment in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future. &gt;&gt;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Better than “regret-risking” options &lt;&lt;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(Cheong et al., 2013)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Coastal adaptation measures and practices,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especially in the dimension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“low-regret” approaches,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facing single or combinations of strategies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mostly remain </a:t>
            </a: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uncertain in its effectiveness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dynamic coastal environments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Yet, general principles and technical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“low-regret” measures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exist and key benefits are believed to be proved (i.e. myth of mangrove forests), but only few have been examined comprehensively in regard of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efficiency, reliability, durability or ecological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side-effects.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Lack of long-term pilot studies.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Prior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any development of any principle or methodological approach on “low-regret” adaptation strategies, however,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complementarities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compatibilities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muss be assessed!</a:t>
            </a:r>
            <a:endParaRPr lang="de-DE" sz="16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Perspectives on “low-regret” adaptation strategies (4)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570037"/>
            <a:ext cx="3243520" cy="488329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Combining strategies for coastal adaptation </a:t>
            </a:r>
            <a:r>
              <a:rPr lang="en-US" sz="1800" dirty="0" smtClean="0"/>
              <a:t>describing the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interactions of society, ecosystems and engineering </a:t>
            </a:r>
            <a:r>
              <a:rPr lang="en-US" sz="1800" dirty="0" smtClean="0"/>
              <a:t>in response to changing climate and coastal hazards, and delineates the overlapping areas that provide opportunities for combined adaptation strategies.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But is the principle of </a:t>
            </a:r>
            <a:r>
              <a:rPr lang="en-US" sz="1800" b="1" dirty="0" smtClean="0">
                <a:solidFill>
                  <a:srgbClr val="FF0000"/>
                </a:solidFill>
              </a:rPr>
              <a:t>Ecological Engineering </a:t>
            </a:r>
            <a:r>
              <a:rPr lang="en-US" sz="1800" dirty="0" smtClean="0">
                <a:solidFill>
                  <a:srgbClr val="FF0000"/>
                </a:solidFill>
              </a:rPr>
              <a:t>a candidate for “low-regret” adaptation measures or strategies?</a:t>
            </a:r>
            <a:endParaRPr lang="en-GB" sz="1800" dirty="0">
              <a:solidFill>
                <a:srgbClr val="FF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412776"/>
            <a:ext cx="5106281" cy="470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580112" y="6093296"/>
            <a:ext cx="3392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Source: Coastal adaptation with  ecological engineering  </a:t>
            </a:r>
          </a:p>
          <a:p>
            <a:pPr algn="r"/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(Cheong et al., 2013)</a:t>
            </a:r>
            <a:endParaRPr lang="de-DE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Novel engineering-type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soft-coastal protection systems </a:t>
            </a:r>
            <a:r>
              <a:rPr lang="en-GB" sz="1800" dirty="0" smtClean="0"/>
              <a:t>encompass innovative approaches to protect coastal areas from coastal hazards, e.g.</a:t>
            </a:r>
          </a:p>
          <a:p>
            <a:pPr lvl="1">
              <a:buFont typeface="Symbol" pitchFamily="18" charset="2"/>
              <a:buChar char="-"/>
            </a:pPr>
            <a:r>
              <a:rPr lang="en-GB" dirty="0" smtClean="0"/>
              <a:t>In coastal waters (shallow water environments)</a:t>
            </a:r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800" dirty="0" smtClean="0"/>
          </a:p>
          <a:p>
            <a:pPr lvl="1">
              <a:buFont typeface="Symbol" pitchFamily="18" charset="2"/>
              <a:buChar char="-"/>
            </a:pPr>
            <a:r>
              <a:rPr lang="en-GB" dirty="0" smtClean="0"/>
              <a:t>On the shoreline</a:t>
            </a:r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800" dirty="0" smtClean="0"/>
          </a:p>
          <a:p>
            <a:pPr lvl="1">
              <a:buFont typeface="Symbol" pitchFamily="18" charset="2"/>
              <a:buChar char="-"/>
            </a:pPr>
            <a:r>
              <a:rPr lang="en-GB" dirty="0" smtClean="0"/>
              <a:t>Upland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00" y="907200"/>
            <a:ext cx="8535600" cy="396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Perspectives on “low-regret” adaptation strategies (5)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495944" y="6279123"/>
            <a:ext cx="13965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Source: UWAS, 2013</a:t>
            </a:r>
            <a:endParaRPr lang="de-DE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492896"/>
            <a:ext cx="1800000" cy="10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564904"/>
            <a:ext cx="1512168" cy="93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492896"/>
            <a:ext cx="1682801" cy="103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1964" y="2444344"/>
            <a:ext cx="1494540" cy="105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b="75934"/>
          <a:stretch>
            <a:fillRect/>
          </a:stretch>
        </p:blipFill>
        <p:spPr bwMode="auto">
          <a:xfrm>
            <a:off x="3059832" y="5262487"/>
            <a:ext cx="1800000" cy="111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/>
          <a:srcRect t="77445"/>
          <a:stretch>
            <a:fillRect/>
          </a:stretch>
        </p:blipFill>
        <p:spPr bwMode="auto">
          <a:xfrm>
            <a:off x="1043808" y="5373216"/>
            <a:ext cx="1800000" cy="104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/>
          <a:srcRect t="26331" b="50435"/>
          <a:stretch>
            <a:fillRect/>
          </a:stretch>
        </p:blipFill>
        <p:spPr bwMode="auto">
          <a:xfrm>
            <a:off x="4932040" y="5229200"/>
            <a:ext cx="1800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print"/>
          <a:srcRect t="51113" b="27202"/>
          <a:stretch>
            <a:fillRect/>
          </a:stretch>
        </p:blipFill>
        <p:spPr bwMode="auto">
          <a:xfrm>
            <a:off x="2987824" y="3964735"/>
            <a:ext cx="1872008" cy="104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933056"/>
            <a:ext cx="1584176" cy="10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1840" y="4000662"/>
            <a:ext cx="1656184" cy="101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3933056"/>
            <a:ext cx="1685726" cy="105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Perspectives on “low-regret” adaptation strategies (5)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381397"/>
            <a:ext cx="8535600" cy="5287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„Low-regret“ measures could also </a:t>
            </a:r>
            <a:r>
              <a:rPr lang="en-US" sz="1800" dirty="0" smtClean="0"/>
              <a:t>follow the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Ecosystem Approach to Management (EEA, 1999) </a:t>
            </a:r>
            <a:r>
              <a:rPr lang="en-US" sz="1800" dirty="0" smtClean="0"/>
              <a:t>approach following a paradigm shift</a:t>
            </a:r>
          </a:p>
          <a:p>
            <a:pPr algn="ctr">
              <a:buNone/>
            </a:pPr>
            <a:r>
              <a:rPr lang="en-US" sz="2800" b="1" dirty="0" smtClean="0"/>
              <a:t>“Working with Nature”</a:t>
            </a:r>
          </a:p>
          <a:p>
            <a:pPr>
              <a:buNone/>
            </a:pPr>
            <a:r>
              <a:rPr lang="en-US" sz="1800" dirty="0" smtClean="0"/>
              <a:t>	covering a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transitional process </a:t>
            </a:r>
            <a:r>
              <a:rPr lang="en-US" sz="1800" dirty="0" smtClean="0"/>
              <a:t>from building </a:t>
            </a:r>
            <a:r>
              <a:rPr lang="en-US" sz="1800" b="1" i="1" dirty="0" smtClean="0"/>
              <a:t>in</a:t>
            </a:r>
            <a:r>
              <a:rPr lang="en-US" sz="1800" dirty="0" smtClean="0"/>
              <a:t> towards building </a:t>
            </a:r>
            <a:r>
              <a:rPr lang="en-US" sz="1800" b="1" i="1" dirty="0" smtClean="0"/>
              <a:t>with</a:t>
            </a:r>
            <a:r>
              <a:rPr lang="en-US" sz="1800" dirty="0" smtClean="0"/>
              <a:t> </a:t>
            </a:r>
            <a:r>
              <a:rPr lang="en-US" sz="1800" dirty="0" smtClean="0"/>
              <a:t>nature in correlation with findings from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Millennium Ecosystem Assessment </a:t>
            </a:r>
            <a:r>
              <a:rPr lang="en-US" sz="1800" dirty="0" smtClean="0"/>
              <a:t>(2005) considering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society as integral part of the ecosystem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PIANC</a:t>
            </a:r>
            <a:r>
              <a:rPr lang="en-US" sz="1800" dirty="0" smtClean="0"/>
              <a:t>, 2011, promotes the co-called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as a proactive, integrated philosophy </a:t>
            </a:r>
            <a:r>
              <a:rPr lang="en-US" sz="1800" dirty="0" smtClean="0"/>
              <a:t>by means of:</a:t>
            </a:r>
          </a:p>
          <a:p>
            <a:pPr lvl="1">
              <a:buFont typeface="Symbol" pitchFamily="18" charset="2"/>
              <a:buChar char="-"/>
            </a:pPr>
            <a:r>
              <a:rPr lang="en-US" dirty="0" smtClean="0"/>
              <a:t>Achieving project objectives in an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ecosystem context </a:t>
            </a:r>
            <a:r>
              <a:rPr lang="en-US" dirty="0" smtClean="0"/>
              <a:t>rather than assessing the detrimental consequences of a predefined project design</a:t>
            </a:r>
          </a:p>
          <a:p>
            <a:pPr lvl="1">
              <a:buFont typeface="Symbol" pitchFamily="18" charset="2"/>
              <a:buChar char="-"/>
            </a:pPr>
            <a:r>
              <a:rPr lang="en-US" dirty="0" smtClean="0"/>
              <a:t>Identifying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win-win solutions </a:t>
            </a:r>
            <a:r>
              <a:rPr lang="en-US" dirty="0" smtClean="0"/>
              <a:t>rather than simply minimizing environmental deteriorations or ecological irreversible damages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Three examples in the following: </a:t>
            </a:r>
          </a:p>
          <a:p>
            <a:pPr lvl="1">
              <a:buFont typeface="Symbol" pitchFamily="18" charset="2"/>
              <a:buChar char="-"/>
            </a:pPr>
            <a:r>
              <a:rPr lang="en-US" sz="1800" i="1" dirty="0" smtClean="0"/>
              <a:t>Beach and foreshore nourishment (Germany, Netherlands)</a:t>
            </a:r>
          </a:p>
          <a:p>
            <a:pPr lvl="1">
              <a:buFont typeface="Symbol" pitchFamily="18" charset="2"/>
              <a:buChar char="-"/>
            </a:pPr>
            <a:r>
              <a:rPr lang="en-US" sz="1800" i="1" dirty="0" smtClean="0"/>
              <a:t>Bamboo breakwaters (Vietnam)</a:t>
            </a:r>
          </a:p>
          <a:p>
            <a:pPr lvl="1">
              <a:buFont typeface="Symbol" pitchFamily="18" charset="2"/>
              <a:buChar char="-"/>
            </a:pPr>
            <a:r>
              <a:rPr lang="en-US" sz="1800" i="1" dirty="0" smtClean="0"/>
              <a:t>Sustainment/Reforestation of Mangroves (various countries)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3" y="1916832"/>
            <a:ext cx="738187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0" y="9807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Principle „Working with Nature“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347864" y="198884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Oyster reef in the Eastern Scheldt estuary (The Netherlands) dissipate wave energy and trap sediment 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Ecoshape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2014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Table of content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Background and motivation</a:t>
            </a:r>
          </a:p>
          <a:p>
            <a:endParaRPr lang="en-GB" sz="1800" dirty="0" smtClean="0"/>
          </a:p>
          <a:p>
            <a:r>
              <a:rPr lang="en-US" sz="1800" dirty="0" smtClean="0"/>
              <a:t>Rationale of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“low-regret” adaptation </a:t>
            </a:r>
            <a:r>
              <a:rPr lang="en-US" sz="1800" dirty="0" smtClean="0"/>
              <a:t>strategies and measures </a:t>
            </a:r>
          </a:p>
          <a:p>
            <a:endParaRPr lang="en-US" sz="1800" dirty="0" smtClean="0"/>
          </a:p>
          <a:p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Hard-coastal protection </a:t>
            </a:r>
            <a:r>
              <a:rPr lang="en-GB" sz="1800" dirty="0" smtClean="0"/>
              <a:t>systems: Typical examples and their evaluation</a:t>
            </a:r>
          </a:p>
          <a:p>
            <a:endParaRPr lang="en-GB" sz="1800" dirty="0" smtClean="0"/>
          </a:p>
          <a:p>
            <a:r>
              <a:rPr lang="en-US" sz="1800" dirty="0" smtClean="0"/>
              <a:t>Perspectives on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“low-regret” adaptation </a:t>
            </a:r>
            <a:r>
              <a:rPr lang="en-US" sz="1800" dirty="0" smtClean="0"/>
              <a:t>strategies</a:t>
            </a:r>
          </a:p>
          <a:p>
            <a:endParaRPr lang="en-US" sz="1800" dirty="0" smtClean="0"/>
          </a:p>
          <a:p>
            <a:r>
              <a:rPr lang="en-US" sz="1800" dirty="0" smtClean="0"/>
              <a:t>Principle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“Working with Nature”</a:t>
            </a:r>
          </a:p>
          <a:p>
            <a:endParaRPr lang="en-US" sz="1800" dirty="0" smtClean="0"/>
          </a:p>
          <a:p>
            <a:r>
              <a:rPr lang="en-US" sz="1800" dirty="0" smtClean="0"/>
              <a:t>Summary and discussion</a:t>
            </a:r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chemeClr val="tx1"/>
                </a:solidFill>
              </a:rPr>
              <a:t>Principle</a:t>
            </a:r>
            <a:r>
              <a:rPr lang="de-DE" b="1" dirty="0" smtClean="0">
                <a:solidFill>
                  <a:schemeClr val="tx1"/>
                </a:solidFill>
              </a:rPr>
              <a:t> „Working with Nature“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570037"/>
            <a:ext cx="8535600" cy="4525963"/>
          </a:xfrm>
        </p:spPr>
        <p:txBody>
          <a:bodyPr/>
          <a:lstStyle/>
          <a:p>
            <a:r>
              <a:rPr lang="en-US" sz="1800" dirty="0" smtClean="0"/>
              <a:t>Beach and foreshore nourishments to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artificially sustain coastal environments </a:t>
            </a:r>
            <a:r>
              <a:rPr lang="en-US" sz="1800" dirty="0" smtClean="0"/>
              <a:t>and enable soft (i.e. low-regret) measures for coastal protection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2" descr="http://www.schleswig-holstein.de/KuestenSchutz/DE/03_Sylt/06_Anhang/62_Abbildungen/209_Sandersatz/Auf_2011/Gesamt_2011__blob=p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57876"/>
            <a:ext cx="2919435" cy="412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Franz\Desktop\sand eng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7" y="3071810"/>
            <a:ext cx="5383097" cy="330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/>
          <p:cNvSpPr txBox="1"/>
          <p:nvPr/>
        </p:nvSpPr>
        <p:spPr>
          <a:xfrm>
            <a:off x="5249142" y="5919663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„Sand Engine“ (~21,5 Mio. m</a:t>
            </a:r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the Netherlands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563888" y="2636912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Arial" pitchFamily="34" charset="0"/>
                <a:cs typeface="Arial" pitchFamily="34" charset="0"/>
              </a:rPr>
              <a:t>Pilot project to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test the efficiency of local mega-nourishments as a counter measure for an anticipated enhanced coastal recession 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Stive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et al., 2013)</a:t>
            </a:r>
          </a:p>
        </p:txBody>
      </p:sp>
      <p:pic>
        <p:nvPicPr>
          <p:cNvPr id="3076" name="Picture 4" descr="http://www.seacityresearchnet.com/wp-content/uploads/2011/08/sand-eng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3140968"/>
            <a:ext cx="1656184" cy="139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chemeClr val="tx1"/>
                </a:solidFill>
              </a:rPr>
              <a:t>Principle</a:t>
            </a:r>
            <a:r>
              <a:rPr lang="de-DE" b="1" dirty="0" smtClean="0">
                <a:solidFill>
                  <a:schemeClr val="tx1"/>
                </a:solidFill>
              </a:rPr>
              <a:t> „Working with Nature“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570037"/>
            <a:ext cx="8535600" cy="4525963"/>
          </a:xfrm>
        </p:spPr>
        <p:txBody>
          <a:bodyPr/>
          <a:lstStyle/>
          <a:p>
            <a:r>
              <a:rPr lang="de-DE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Bamboo</a:t>
            </a:r>
            <a:r>
              <a:rPr lang="de-DE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Breakwaters </a:t>
            </a:r>
            <a:r>
              <a:rPr lang="de-DE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</a:t>
            </a:r>
            <a:r>
              <a:rPr lang="de-DE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smtClean="0"/>
              <a:t>coastal </a:t>
            </a:r>
            <a:r>
              <a:rPr lang="de-DE" sz="1800" dirty="0" err="1" smtClean="0"/>
              <a:t>stabilzation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</a:t>
            </a:r>
            <a:r>
              <a:rPr lang="de-DE" sz="1800" dirty="0" smtClean="0"/>
              <a:t> (</a:t>
            </a:r>
            <a:r>
              <a:rPr lang="de-DE" sz="1800" dirty="0" err="1" smtClean="0"/>
              <a:t>sediment</a:t>
            </a:r>
            <a:r>
              <a:rPr lang="de-DE" sz="1800" dirty="0" smtClean="0"/>
              <a:t> </a:t>
            </a:r>
            <a:r>
              <a:rPr lang="de-DE" sz="1800" dirty="0" err="1" smtClean="0"/>
              <a:t>accretion</a:t>
            </a:r>
            <a:r>
              <a:rPr lang="de-DE" sz="1800" dirty="0" smtClean="0"/>
              <a:t>) by </a:t>
            </a:r>
            <a:r>
              <a:rPr lang="de-DE" sz="1800" dirty="0" err="1" smtClean="0"/>
              <a:t>means</a:t>
            </a:r>
            <a:r>
              <a:rPr lang="de-DE" sz="1800" dirty="0" smtClean="0"/>
              <a:t> of </a:t>
            </a:r>
            <a:r>
              <a:rPr lang="de-DE" sz="1800" dirty="0" err="1" smtClean="0"/>
              <a:t>installation</a:t>
            </a:r>
            <a:r>
              <a:rPr lang="de-DE" sz="1800" dirty="0" smtClean="0"/>
              <a:t> and </a:t>
            </a:r>
            <a:r>
              <a:rPr lang="de-DE" sz="1800" dirty="0" err="1" smtClean="0"/>
              <a:t>maintenance</a:t>
            </a:r>
            <a:r>
              <a:rPr lang="de-DE" sz="1800" dirty="0" smtClean="0"/>
              <a:t> of innovative, </a:t>
            </a:r>
            <a:r>
              <a:rPr lang="de-DE" sz="1800" dirty="0" err="1" smtClean="0"/>
              <a:t>ecologically-friendly</a:t>
            </a:r>
            <a:r>
              <a:rPr lang="de-DE" sz="1800" dirty="0" smtClean="0"/>
              <a:t> </a:t>
            </a:r>
            <a:r>
              <a:rPr lang="de-DE" sz="1800" dirty="0" err="1" smtClean="0"/>
              <a:t>materials</a:t>
            </a:r>
            <a:r>
              <a:rPr lang="de-DE" sz="1800" dirty="0" smtClean="0"/>
              <a:t> (</a:t>
            </a:r>
            <a:r>
              <a:rPr lang="de-DE" sz="1800" dirty="0" err="1" smtClean="0"/>
              <a:t>bamboo</a:t>
            </a:r>
            <a:r>
              <a:rPr lang="de-DE" sz="1800" dirty="0" smtClean="0"/>
              <a:t>) with </a:t>
            </a:r>
            <a:r>
              <a:rPr lang="en-GB" sz="1800" dirty="0" smtClean="0"/>
              <a:t>participatory involvement of local communities</a:t>
            </a:r>
            <a:endParaRPr lang="de-DE" sz="1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5" name="Picture 2" descr="C:\Users\schlurmann\Desktop\2012_05_22_APRA_BMBF\50_Medien\52_Praesentationen\2013 05 13_Kick-Off Meeting_Bonn\2013_GIZ_Magroves_bamboo breakwater.pn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12238"/>
          <a:stretch>
            <a:fillRect/>
          </a:stretch>
        </p:blipFill>
        <p:spPr bwMode="auto">
          <a:xfrm>
            <a:off x="5076056" y="2492896"/>
            <a:ext cx="3635944" cy="194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Franz\Desktop\Bamboo_breakwater_fill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378" y="4734550"/>
            <a:ext cx="3640621" cy="164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6625" y="2502301"/>
            <a:ext cx="3617383" cy="386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1043608" y="2636912"/>
            <a:ext cx="350046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B1C91F"/>
              </a:buClr>
              <a:buSzPct val="130000"/>
              <a:defRPr/>
            </a:pP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Province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Vietnam (GIZ, 2012)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687" y="5950358"/>
            <a:ext cx="1290630" cy="3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6804248" y="6093296"/>
            <a:ext cx="1872208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(Schmitt et al, 2013)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chemeClr val="tx1"/>
                </a:solidFill>
              </a:rPr>
              <a:t>Principle</a:t>
            </a:r>
            <a:r>
              <a:rPr lang="de-DE" b="1" dirty="0" smtClean="0">
                <a:solidFill>
                  <a:schemeClr val="tx1"/>
                </a:solidFill>
              </a:rPr>
              <a:t> „Working with Nature“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Sustainment and </a:t>
            </a:r>
            <a:r>
              <a:rPr lang="en-US" sz="1800" dirty="0" err="1" smtClean="0"/>
              <a:t>reforestatation</a:t>
            </a:r>
            <a:r>
              <a:rPr lang="en-US" sz="1800" dirty="0" smtClean="0"/>
              <a:t> of mangrove belts (green belts) to allow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multi-functional services to coastal environments</a:t>
            </a:r>
            <a:r>
              <a:rPr lang="en-US" sz="1800" dirty="0" smtClean="0"/>
              <a:t>, i.e. protection, buffering, filtering and breading places</a:t>
            </a:r>
          </a:p>
          <a:p>
            <a:pPr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grpSp>
        <p:nvGrpSpPr>
          <p:cNvPr id="16" name="Gruppieren 15"/>
          <p:cNvGrpSpPr/>
          <p:nvPr/>
        </p:nvGrpSpPr>
        <p:grpSpPr>
          <a:xfrm>
            <a:off x="251520" y="2506577"/>
            <a:ext cx="6433696" cy="3082663"/>
            <a:chOff x="251520" y="2420888"/>
            <a:chExt cx="6433696" cy="3082663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251520" y="2420888"/>
              <a:ext cx="3597776" cy="3082663"/>
              <a:chOff x="251520" y="2420888"/>
              <a:chExt cx="3597776" cy="3082663"/>
            </a:xfrm>
          </p:grpSpPr>
          <p:pic>
            <p:nvPicPr>
              <p:cNvPr id="2051" name="Picture 3" descr="C:\Users\Franz\Desktop\coastal erosion_vietn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2420888"/>
                <a:ext cx="3597776" cy="26422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" name="Inhaltsplatzhalter 2"/>
              <p:cNvSpPr txBox="1">
                <a:spLocks/>
              </p:cNvSpPr>
              <p:nvPr/>
            </p:nvSpPr>
            <p:spPr>
              <a:xfrm>
                <a:off x="285720" y="5143512"/>
                <a:ext cx="3456384" cy="3600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r>
                  <a:rPr kumimoji="0" lang="de-DE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Coastal</a:t>
                </a:r>
                <a:r>
                  <a:rPr kumimoji="0" lang="de-DE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erosion</a:t>
                </a:r>
                <a:r>
                  <a:rPr kumimoji="0" lang="de-DE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due </a:t>
                </a:r>
                <a:r>
                  <a:rPr kumimoji="0" lang="de-DE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to</a:t>
                </a:r>
                <a:r>
                  <a:rPr kumimoji="0" lang="de-DE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lack </a:t>
                </a:r>
                <a:r>
                  <a:rPr kumimoji="0" lang="de-DE" sz="1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of</a:t>
                </a:r>
                <a:r>
                  <a:rPr kumimoji="0" lang="de-DE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mangroves</a:t>
                </a: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B1C91F"/>
                  </a:buClr>
                  <a:buSzPct val="130000"/>
                  <a:tabLst/>
                  <a:defRPr/>
                </a:pPr>
                <a:endPara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251520" y="5013176"/>
              <a:ext cx="64336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GIZ, 2011</a:t>
              </a:r>
              <a:endParaRPr lang="de-DE" sz="8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571604" y="3214686"/>
            <a:ext cx="3468696" cy="2932947"/>
            <a:chOff x="2771800" y="3645024"/>
            <a:chExt cx="3468696" cy="2932947"/>
          </a:xfrm>
        </p:grpSpPr>
        <p:pic>
          <p:nvPicPr>
            <p:cNvPr id="2052" name="Picture 4" descr="C:\Users\Franz\Desktop\newly planted mangrove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3645024"/>
              <a:ext cx="3468696" cy="2575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Inhaltsplatzhalter 2"/>
            <p:cNvSpPr txBox="1">
              <a:spLocks/>
            </p:cNvSpPr>
            <p:nvPr/>
          </p:nvSpPr>
          <p:spPr>
            <a:xfrm>
              <a:off x="2857488" y="6217932"/>
              <a:ext cx="2304256" cy="3600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Newly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planted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mangroves</a:t>
              </a: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885282" y="4149080"/>
            <a:ext cx="3758552" cy="2307930"/>
            <a:chOff x="5220072" y="4149080"/>
            <a:chExt cx="3758552" cy="2307930"/>
          </a:xfrm>
        </p:grpSpPr>
        <p:pic>
          <p:nvPicPr>
            <p:cNvPr id="2050" name="Picture 2" descr="C:\Users\Franz\Desktop\magroves forest intac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0072" y="4149080"/>
              <a:ext cx="3758552" cy="2307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Inhaltsplatzhalter 2"/>
            <p:cNvSpPr txBox="1">
              <a:spLocks/>
            </p:cNvSpPr>
            <p:nvPr/>
          </p:nvSpPr>
          <p:spPr>
            <a:xfrm>
              <a:off x="6906922" y="6000768"/>
              <a:ext cx="2016224" cy="3600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Intact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magroves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forest</a:t>
              </a: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B1C91F"/>
                </a:buClr>
                <a:buSzPct val="130000"/>
                <a:tabLst/>
                <a:defRPr/>
              </a:pP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2915816" y="6215082"/>
            <a:ext cx="6433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Source: Valiela, 2001</a:t>
            </a:r>
            <a:endParaRPr lang="de-DE" sz="800" dirty="0"/>
          </a:p>
        </p:txBody>
      </p:sp>
      <p:pic>
        <p:nvPicPr>
          <p:cNvPr id="18" name="Picture 2" descr="C:\Users\schlurmann\Desktop\2012_05_22_APRA_BMBF\50_Medien\52_Praesentationen\2013 05 13_Kick-Off Meeting_Bonn\1999_Massel_magrove_syste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7616" y="2293988"/>
            <a:ext cx="3646384" cy="21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Summary and discussion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453405"/>
            <a:ext cx="8535600" cy="5287963"/>
          </a:xfrm>
        </p:spPr>
        <p:txBody>
          <a:bodyPr>
            <a:normAutofit/>
          </a:bodyPr>
          <a:lstStyle/>
          <a:p>
            <a:r>
              <a:rPr lang="en-GB" sz="1800" dirty="0" smtClean="0"/>
              <a:t>“Low-regret” adaptation measures are needed and are feasible in technological and ecological dimensions</a:t>
            </a:r>
          </a:p>
          <a:p>
            <a:pPr marL="400050"/>
            <a:r>
              <a:rPr lang="en-US" sz="1800" dirty="0" smtClean="0"/>
              <a:t>Overarching </a:t>
            </a:r>
            <a:r>
              <a:rPr lang="en-US" sz="1800" dirty="0" smtClean="0"/>
              <a:t>principle is to (scientifically) assess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complementarities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compatibilities</a:t>
            </a:r>
          </a:p>
          <a:p>
            <a:pPr marL="400050"/>
            <a:r>
              <a:rPr lang="en-US" sz="1800" dirty="0" smtClean="0"/>
              <a:t>Need for definition of clear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design and evaluation criteria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monitoring and inspection guidelines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share experiences </a:t>
            </a:r>
            <a:r>
              <a:rPr lang="en-US" sz="1800" dirty="0" smtClean="0"/>
              <a:t>on how technical “low-regret” measures are effective and by what means demanded key benefits are </a:t>
            </a:r>
            <a:r>
              <a:rPr lang="en-US" sz="1800" dirty="0" smtClean="0"/>
              <a:t>proved</a:t>
            </a:r>
          </a:p>
          <a:p>
            <a:r>
              <a:rPr lang="en-GB" sz="1800" dirty="0" smtClean="0"/>
              <a:t>Strengthened efforts must be undertaken and can be achieved by means of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err="1" smtClean="0"/>
              <a:t>transdisciplinary</a:t>
            </a:r>
            <a:r>
              <a:rPr lang="en-US" sz="1800" dirty="0" smtClean="0"/>
              <a:t> coastal research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/>
              <a:t>education of students, and, 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/>
              <a:t>training of operational capacities/authorities</a:t>
            </a:r>
          </a:p>
          <a:p>
            <a:pPr lvl="1">
              <a:buFont typeface="Symbol" pitchFamily="18" charset="2"/>
              <a:buChar char="-"/>
            </a:pPr>
            <a:r>
              <a:rPr lang="en-US" sz="1800" dirty="0" smtClean="0"/>
              <a:t>Participatory involvement of local communities</a:t>
            </a:r>
          </a:p>
          <a:p>
            <a:pPr marL="400050">
              <a:buNone/>
            </a:pPr>
            <a:r>
              <a:rPr lang="en-US" sz="1800" dirty="0" smtClean="0"/>
              <a:t>	to establish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sustainable, multi-functional and adaptive coastal protection solutions</a:t>
            </a:r>
            <a:r>
              <a:rPr lang="en-US" sz="1800" dirty="0" smtClean="0"/>
              <a:t> to infrastructural problems in environmentally sensitive areas and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endorse favorable side-effects in ecological dimensions</a:t>
            </a:r>
            <a:r>
              <a:rPr lang="en-US" sz="1800" dirty="0" smtClean="0"/>
              <a:t>, especially in regard of coastal </a:t>
            </a:r>
            <a:r>
              <a:rPr lang="en-US" sz="1800" dirty="0" smtClean="0"/>
              <a:t>habitats</a:t>
            </a:r>
            <a:endParaRPr lang="en-US" sz="1800" dirty="0" smtClean="0"/>
          </a:p>
          <a:p>
            <a:pPr marL="400050">
              <a:buFont typeface="Wingdings" pitchFamily="2" charset="2"/>
              <a:buChar char="§"/>
            </a:pPr>
            <a:endParaRPr lang="en-US" sz="1800" dirty="0" smtClean="0"/>
          </a:p>
          <a:p>
            <a:pPr lvl="1">
              <a:buNone/>
            </a:pP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836712"/>
            <a:ext cx="8892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itchFamily="34" charset="0"/>
                <a:cs typeface="Arial" pitchFamily="34" charset="0"/>
              </a:rPr>
              <a:t>References: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Atkins et al. (2011a): Management of the marine environment: Integrating ecosystem services and societal benefits with the DPSIR framework in a systems approach. Marine Pollution Bulletin, Vol. 62, pp. 215–226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Cheong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S.-M.,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Silliman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B., Wong, P.P., Van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Wesenbeeck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B., Kim, C.-K.,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Guannel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G. (2013). Coastal adaptation with ecological engineering, Nature Climate Change, 3 (9), pp. 787-791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EEA (1999): Environmental Indicators: Typology and Overview. (Unpublished) Technical Report, No. 25. EEA, Copenhagen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EUROSION (2004). Living with coastal erosion in Europe: Sediment and Space for Sustainability, PART I - Major findings and Policy Recommendations of the EUROSION project. pp. 57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EcoShape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(2012). Building with Nature philosophy (</a:t>
            </a:r>
            <a:r>
              <a:rPr lang="en-US" sz="1200" dirty="0" smtClean="0">
                <a:latin typeface="Arial" pitchFamily="34" charset="0"/>
                <a:cs typeface="Arial" pitchFamily="34" charset="0"/>
                <a:hlinkClick r:id="rId2"/>
              </a:rPr>
              <a:t>www.ecoshape.nl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Hanson, H.; Brampton, A.;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Capobianco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M.;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Dette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H.H.; Hamm, L.;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Laustrup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C.;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Lechuga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A.;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Spanhoff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R. (2002). Beach nourishment projects, practices, and objectives - A European overview. Coastal Engineering, 47 (2), pp. 81-111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Kerpen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N. and T. Schlurmann (2013). Scattering of the Mean Overtopping Discharge along a Crest at Dykes with Topped Vertical Wall, Proceedings of Coast, Marine Structures and Breakwaters Conference, ICE (in press)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Kongko, W., &amp; Schlurmann, T. (2011). The Java Tsunami Model: Using highly-resolved data to model the past event and to estimate the future hazard. Coastal Engineering Proceedings, 1(32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IPCC (2012). Managing the Risks of Extreme Events and Disasters to Advance Climate Change Adaptation (SREX). A Special Report of Working Groups I and II of the Intergovernmental Panel on Climate Change (IPCC)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Stive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M. et al. (2013). A new alternative to saving our beaches from sea-level rise: The sand engine. Journal of Coastal Research, 29 (5), pp. 1001-1008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Schmitt, K. et al. (2013). Erosion protection through bamboo breakwaters: climate change adaptation in the Mekong Delta. Proc. Mekong Environmental Symposium, 5 – 7 March 2013, Ho Chi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Minh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City, Vietnam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Van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Slobbe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E., de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Vriend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H.J.,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Aarninkhof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S.,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Lulofs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K., de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Vries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M.,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Dircke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, P. (2013). Building with Nature: In search of resilient storm surge protection strategies, Natural Hazards, 65 (1), pp. 947-966</a:t>
            </a:r>
          </a:p>
          <a:p>
            <a:pPr marL="228600" indent="-228600">
              <a:buFont typeface="Arial" pitchFamily="34" charset="0"/>
              <a:buChar char="•"/>
            </a:pP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200" dirty="0" smtClean="0">
                <a:latin typeface="Arial" pitchFamily="34" charset="0"/>
                <a:cs typeface="Arial" pitchFamily="34" charset="0"/>
              </a:rPr>
              <a:t>						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Förderkennzeichen:  01DP13005</a:t>
            </a:r>
          </a:p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						</a:t>
            </a:r>
            <a:r>
              <a:rPr lang="en-GB" sz="1400" dirty="0" smtClean="0">
                <a:latin typeface="Arial" pitchFamily="34" charset="0"/>
                <a:cs typeface="Arial" pitchFamily="34" charset="0"/>
                <a:hlinkClick r:id="rId3"/>
              </a:rPr>
              <a:t>www.ehs.unu.edu/article/read/twin-sea-1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3010" name="Picture 2" descr="http://www.internationales-buero.de/_img/common/ib_logo_g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233700"/>
            <a:ext cx="2232248" cy="962176"/>
          </a:xfrm>
          <a:prstGeom prst="rect">
            <a:avLst/>
          </a:prstGeom>
          <a:noFill/>
        </p:spPr>
      </p:pic>
      <p:pic>
        <p:nvPicPr>
          <p:cNvPr id="2" name="Picture 2" descr="http://www.math.uni-bielefeld.de/ahlswede/bmbf/BMBF_lo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85184"/>
            <a:ext cx="2304256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23028"/>
            <a:ext cx="7200000" cy="441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1043608" y="1844824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©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Ecoshape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2014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980728"/>
            <a:ext cx="9144000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Thank you for your kind attention!</a:t>
            </a:r>
            <a:endParaRPr lang="en-GB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43608" y="4544541"/>
            <a:ext cx="7200000" cy="1692771"/>
          </a:xfrm>
          <a:prstGeom prst="rect">
            <a:avLst/>
          </a:prstGeom>
          <a:solidFill>
            <a:srgbClr val="C9C48D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de-DE" sz="12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</a:t>
            </a:r>
            <a:r>
              <a:rPr lang="de-DE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INTERN. WORKSHOP ON 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CLIMATE AND SOCIETAL CHANGE </a:t>
            </a:r>
            <a:b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COASTAL AREAS IN INDONESIA AND SOUTH EAST ASIA</a:t>
            </a:r>
          </a:p>
          <a:p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FEB. 19-22, 2014 – Jakarta, Rep. Indonesia</a:t>
            </a:r>
            <a:endParaRPr lang="de-DE" sz="120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de-DE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Prof. Torsten Schlurmann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Franzius-Institute for Hydraulic, Estuarine and Coastal Engineering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1200" dirty="0" smtClean="0">
                <a:latin typeface="Arial" pitchFamily="34" charset="0"/>
                <a:cs typeface="Arial" pitchFamily="34" charset="0"/>
              </a:rPr>
              <a:t>Leibniz Universität Hannover</a:t>
            </a:r>
          </a:p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schlurmann@fi.uni-hannover.de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5_medien\01_bilder\2010_03_14_Exkursion_Taiwan\Nils\DSC_4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340" y="2060848"/>
            <a:ext cx="6455321" cy="4292369"/>
          </a:xfrm>
          <a:prstGeom prst="rect">
            <a:avLst/>
          </a:prstGeom>
          <a:noFill/>
        </p:spPr>
      </p:pic>
      <p:sp>
        <p:nvSpPr>
          <p:cNvPr id="2" name="Rechteck 1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Background and motivation,</a:t>
            </a:r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Rationale of “low-regret” adaptation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03648" y="5734997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Breakwater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Kenting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Taiwan, ROC</a:t>
            </a:r>
          </a:p>
          <a:p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Taipower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nuclear facility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Schlurmann, 2010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Background and motivation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400" y="1570037"/>
            <a:ext cx="6411872" cy="4955307"/>
          </a:xfrm>
        </p:spPr>
        <p:txBody>
          <a:bodyPr>
            <a:noAutofit/>
          </a:bodyPr>
          <a:lstStyle/>
          <a:p>
            <a:pPr marL="265113" indent="-265113">
              <a:lnSpc>
                <a:spcPct val="11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GB" sz="1800" dirty="0" smtClean="0">
                <a:ea typeface="Times New Roman" pitchFamily="18" charset="0"/>
              </a:rPr>
              <a:t>More than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</a:rPr>
              <a:t>70 % of sandy coastlines worldwide </a:t>
            </a:r>
            <a:r>
              <a:rPr lang="en-GB" sz="1800" dirty="0" smtClean="0">
                <a:ea typeface="Times New Roman" pitchFamily="18" charset="0"/>
              </a:rPr>
              <a:t>in recession (</a:t>
            </a:r>
            <a:r>
              <a:rPr lang="en-GB" sz="1800" dirty="0" err="1" smtClean="0">
                <a:ea typeface="Times New Roman" pitchFamily="18" charset="0"/>
              </a:rPr>
              <a:t>Eurosion</a:t>
            </a:r>
            <a:r>
              <a:rPr lang="en-GB" sz="1800" dirty="0" smtClean="0">
                <a:ea typeface="Times New Roman" pitchFamily="18" charset="0"/>
              </a:rPr>
              <a:t>, 2004). Climate change will increase this general observation!</a:t>
            </a:r>
          </a:p>
          <a:p>
            <a:pPr marL="265113" indent="-265113">
              <a:lnSpc>
                <a:spcPct val="11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ea typeface="Times New Roman" pitchFamily="18" charset="0"/>
              </a:rPr>
              <a:t>More than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</a:rPr>
              <a:t>20 % of European coasts are actively retreating </a:t>
            </a:r>
            <a:r>
              <a:rPr lang="en-US" sz="1800" dirty="0" smtClean="0">
                <a:ea typeface="Times New Roman" pitchFamily="18" charset="0"/>
              </a:rPr>
              <a:t>(</a:t>
            </a:r>
            <a:r>
              <a:rPr lang="en-US" sz="1800" dirty="0" err="1" smtClean="0">
                <a:ea typeface="Times New Roman" pitchFamily="18" charset="0"/>
              </a:rPr>
              <a:t>Eurosion</a:t>
            </a:r>
            <a:r>
              <a:rPr lang="en-US" sz="1800" dirty="0" smtClean="0">
                <a:ea typeface="Times New Roman" pitchFamily="18" charset="0"/>
              </a:rPr>
              <a:t>, 2004) In Europe more than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</a:rPr>
              <a:t>70 million people </a:t>
            </a:r>
            <a:r>
              <a:rPr lang="en-US" sz="1800" dirty="0" smtClean="0">
                <a:ea typeface="Times New Roman" pitchFamily="18" charset="0"/>
              </a:rPr>
              <a:t>with an economic asset of approx. 1,000 billion Euro live within 500 m from the coastline</a:t>
            </a:r>
          </a:p>
          <a:p>
            <a:pPr marL="265113" indent="-265113">
              <a:lnSpc>
                <a:spcPct val="11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ea typeface="Times New Roman" pitchFamily="18" charset="0"/>
              </a:rPr>
              <a:t>Coastal ecosystems generate almost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</a:rPr>
              <a:t>40% of the services of all ecosystems</a:t>
            </a:r>
            <a:r>
              <a:rPr lang="en-US" sz="1800" dirty="0" smtClean="0">
                <a:ea typeface="Times New Roman" pitchFamily="18" charset="0"/>
              </a:rPr>
              <a:t> of our planet (</a:t>
            </a:r>
            <a:r>
              <a:rPr lang="en-US" sz="1800" dirty="0" err="1" smtClean="0">
                <a:ea typeface="Times New Roman" pitchFamily="18" charset="0"/>
              </a:rPr>
              <a:t>Costanza</a:t>
            </a:r>
            <a:r>
              <a:rPr lang="en-US" sz="1800" dirty="0" smtClean="0">
                <a:ea typeface="Times New Roman" pitchFamily="18" charset="0"/>
              </a:rPr>
              <a:t> et al., 1997)</a:t>
            </a:r>
          </a:p>
          <a:p>
            <a:pPr marL="265113" indent="-265113">
              <a:lnSpc>
                <a:spcPct val="11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/>
              <a:t>AR4 (IPCC, 2007) estimate the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cost of coastal erosion </a:t>
            </a:r>
            <a:r>
              <a:rPr lang="en-US" sz="1800" dirty="0" smtClean="0"/>
              <a:t>in Europe will average to about 5.4 billion Euro per year</a:t>
            </a:r>
          </a:p>
          <a:p>
            <a:pPr marL="265113" indent="-265113">
              <a:lnSpc>
                <a:spcPct val="11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/>
              <a:t>SREX (2011) promotes to establish diverse portfolio of options, e.g.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“low regrets” adaptation measures </a:t>
            </a:r>
            <a:r>
              <a:rPr lang="en-US" sz="1800" dirty="0" smtClean="0"/>
              <a:t>to prepare for adverse environment impacts from future climates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4000" y="3734243"/>
            <a:ext cx="2160000" cy="133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4000" y="4722838"/>
            <a:ext cx="2160000" cy="144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34490"/>
          <a:stretch>
            <a:fillRect/>
          </a:stretch>
        </p:blipFill>
        <p:spPr bwMode="auto">
          <a:xfrm>
            <a:off x="6984000" y="1415192"/>
            <a:ext cx="2160000" cy="10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Bil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4000" y="2518595"/>
            <a:ext cx="2160000" cy="1241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3" y="1988840"/>
            <a:ext cx="761436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Background and motivation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Core methodological concept of SREX </a:t>
            </a:r>
            <a:r>
              <a:rPr lang="en-US" sz="1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possible transfer to Workshop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516216" y="4077072"/>
            <a:ext cx="1224136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unten 8"/>
          <p:cNvSpPr/>
          <p:nvPr/>
        </p:nvSpPr>
        <p:spPr>
          <a:xfrm rot="3515319">
            <a:off x="8039308" y="3440269"/>
            <a:ext cx="504056" cy="1152128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48185" y="5877272"/>
            <a:ext cx="31037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Source: Managing the Risks of Extreme Events and</a:t>
            </a:r>
            <a:b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Disasters to Advance Climate Change Adaptation</a:t>
            </a:r>
          </a:p>
          <a:p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(SREX, 2011)</a:t>
            </a:r>
            <a:endParaRPr lang="de-DE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Background and motivation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Adaptation and Disaster </a:t>
            </a:r>
            <a:r>
              <a:rPr lang="de-DE" sz="1800" dirty="0" err="1" smtClean="0"/>
              <a:t>Risk</a:t>
            </a:r>
            <a:r>
              <a:rPr lang="de-DE" sz="1800" dirty="0" smtClean="0"/>
              <a:t> Management Approaches – SREX </a:t>
            </a:r>
            <a:endParaRPr lang="en-GB" sz="1800" dirty="0" smtClean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l="5708" t="13207" r="7243"/>
          <a:stretch>
            <a:fillRect/>
          </a:stretch>
        </p:blipFill>
        <p:spPr bwMode="auto">
          <a:xfrm>
            <a:off x="323528" y="2924944"/>
            <a:ext cx="4503887" cy="291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ile:Fivepolicies.svg"/>
          <p:cNvPicPr>
            <a:picLocks noChangeAspect="1" noChangeArrowheads="1"/>
          </p:cNvPicPr>
          <p:nvPr/>
        </p:nvPicPr>
        <p:blipFill>
          <a:blip r:embed="rId4" cstate="print"/>
          <a:srcRect l="18695" b="10526"/>
          <a:stretch>
            <a:fillRect/>
          </a:stretch>
        </p:blipFill>
        <p:spPr bwMode="auto">
          <a:xfrm>
            <a:off x="5292080" y="2420888"/>
            <a:ext cx="3707904" cy="3672408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1619672" y="1844824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versus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Generic Policy Options in Coastal Management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3131840" y="3501008"/>
            <a:ext cx="2088232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3131840" y="3861048"/>
            <a:ext cx="2088232" cy="1296144"/>
          </a:xfrm>
          <a:prstGeom prst="straightConnector1">
            <a:avLst/>
          </a:prstGeom>
          <a:ln w="381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2051720" y="4581128"/>
            <a:ext cx="3168352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4139952" y="4077072"/>
            <a:ext cx="108012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3131840" y="3573016"/>
            <a:ext cx="2160240" cy="79208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3635896" y="4221088"/>
            <a:ext cx="1584176" cy="93610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2915816" y="3717032"/>
            <a:ext cx="2376264" cy="129614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2051720" y="4725144"/>
            <a:ext cx="3168352" cy="50405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3995936" y="4221088"/>
            <a:ext cx="1224136" cy="15841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2051720" y="4725144"/>
            <a:ext cx="3168352" cy="11521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323528" y="5877272"/>
            <a:ext cx="31037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Source: Managing the Risks of Extreme Events and</a:t>
            </a:r>
            <a:b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Disasters to Advance Climate Change Adaptation</a:t>
            </a:r>
          </a:p>
          <a:p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(SREX, 2011)</a:t>
            </a:r>
            <a:endParaRPr lang="de-DE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7524328" y="6093296"/>
            <a:ext cx="1380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US" sz="1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Probst</a:t>
            </a:r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2004</a:t>
            </a:r>
            <a:endParaRPr lang="de-DE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Rationale of “low-regret” adaptation strategies and measures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8013" y="1570038"/>
            <a:ext cx="8535987" cy="49553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Coasts and estuaries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are increasingly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exposed to varying extreme weather and climate events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Likely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impacts from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gradual processes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i.e. sea-level rise, coastal erosion, etc., and likewise from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extreme single events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i.e. storms and storm surges, etc. in particular in Rep. Indonesia with 250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inhabitants, 17.500 Islands and 35.000 km coastline, while tentatively affecting</a:t>
            </a:r>
          </a:p>
          <a:p>
            <a:pPr marL="800100" lvl="1" indent="-342900">
              <a:spcBef>
                <a:spcPct val="20000"/>
              </a:spcBef>
              <a:buClr>
                <a:srgbClr val="B1C91F"/>
              </a:buClr>
              <a:buSzPct val="130000"/>
              <a:buFont typeface="Symbol" pitchFamily="18" charset="2"/>
              <a:buChar char="-"/>
              <a:defRPr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Changing storms and storm surge regimes (altered severity and/or frequency)</a:t>
            </a:r>
          </a:p>
          <a:p>
            <a:pPr marL="800100" lvl="1" indent="-342900">
              <a:spcBef>
                <a:spcPct val="20000"/>
              </a:spcBef>
              <a:buClr>
                <a:srgbClr val="B1C91F"/>
              </a:buClr>
              <a:buSzPct val="130000"/>
              <a:buFont typeface="Symbol" pitchFamily="18" charset="2"/>
              <a:buChar char="-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Temperature increases and (local) precipitation changes</a:t>
            </a:r>
          </a:p>
          <a:p>
            <a:pPr marL="800100" lvl="1" indent="-342900">
              <a:spcBef>
                <a:spcPct val="20000"/>
              </a:spcBef>
              <a:buClr>
                <a:srgbClr val="B1C91F"/>
              </a:buClr>
              <a:buSzPct val="130000"/>
              <a:buFont typeface="Symbol" pitchFamily="18" charset="2"/>
              <a:buChar char="-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Changes in runoff and sediment transport from inland and near coast</a:t>
            </a:r>
          </a:p>
          <a:p>
            <a:pPr marL="800100" lvl="1" indent="-342900">
              <a:spcBef>
                <a:spcPct val="20000"/>
              </a:spcBef>
              <a:buClr>
                <a:srgbClr val="B1C91F"/>
              </a:buClr>
              <a:buSzPct val="130000"/>
              <a:buFont typeface="Symbol" pitchFamily="18" charset="2"/>
              <a:buChar char="-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Increased salinization (groundwater and soil)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pitchFamily="2" charset="2"/>
              <a:buChar char="§"/>
              <a:defRPr/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pitchFamily="2" charset="2"/>
              <a:buChar char="§"/>
              <a:defRPr/>
            </a:pP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But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cause-effect relationships between processes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 likeliness of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cascading effects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are not yet effectively considered in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costal adaptation frameworks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pitchFamily="2" charset="2"/>
              <a:buChar char="§"/>
              <a:defRPr/>
            </a:pP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And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lack of means and concepts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 combine variables and integrating sectoral models over different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spatio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and temporal scales and processes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within an integrated coastal risk analysis and adaptation framework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pitchFamily="2" charset="2"/>
              <a:buChar char="§"/>
              <a:defRPr/>
            </a:pPr>
            <a:endParaRPr lang="de-DE" sz="16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B1C91F"/>
              </a:buClr>
              <a:buSzPct val="130000"/>
              <a:buFont typeface="Wingdings" charset="2"/>
              <a:buNone/>
              <a:defRPr/>
            </a:pPr>
            <a:endParaRPr lang="de-DE" sz="16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179512" y="4725144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Hard-coastal protection systems: 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Typical examples and their evaluation 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http://static.rappler.com/images/france-storm-20131223-epa-s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698" y="2132856"/>
            <a:ext cx="678060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1403648" y="5445224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West Brittany, France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 December 2013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EPA/Ian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Langsdon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Traditional engineering-type </a:t>
            </a:r>
            <a:r>
              <a:rPr lang="en-GB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hard-coastal protection systems </a:t>
            </a:r>
            <a:r>
              <a:rPr lang="en-GB" sz="1800" dirty="0" smtClean="0"/>
              <a:t>encompass approaches to protect coastal areas from coastal hazards, e.g.</a:t>
            </a:r>
          </a:p>
          <a:p>
            <a:pPr lvl="1">
              <a:buFont typeface="Symbol" pitchFamily="18" charset="2"/>
              <a:buChar char="-"/>
            </a:pPr>
            <a:r>
              <a:rPr lang="en-GB" dirty="0" smtClean="0"/>
              <a:t>In coastal waters (shallow water environments)</a:t>
            </a:r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800" dirty="0" smtClean="0"/>
          </a:p>
          <a:p>
            <a:pPr lvl="1">
              <a:buFont typeface="Symbol" pitchFamily="18" charset="2"/>
              <a:buChar char="-"/>
            </a:pPr>
            <a:r>
              <a:rPr lang="en-GB" dirty="0" smtClean="0"/>
              <a:t>On the shoreline</a:t>
            </a:r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1800" dirty="0" smtClean="0"/>
          </a:p>
          <a:p>
            <a:pPr lvl="1">
              <a:buFont typeface="Symbol" pitchFamily="18" charset="2"/>
              <a:buChar char="-"/>
            </a:pPr>
            <a:endParaRPr lang="en-GB" sz="800" dirty="0" smtClean="0"/>
          </a:p>
          <a:p>
            <a:pPr lvl="1">
              <a:buFont typeface="Symbol" pitchFamily="18" charset="2"/>
              <a:buChar char="-"/>
            </a:pPr>
            <a:r>
              <a:rPr lang="en-GB" dirty="0" smtClean="0"/>
              <a:t>On Site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23064" b="65637"/>
          <a:stretch>
            <a:fillRect/>
          </a:stretch>
        </p:blipFill>
        <p:spPr bwMode="auto">
          <a:xfrm>
            <a:off x="2915616" y="2564904"/>
            <a:ext cx="1800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b="87948"/>
          <a:stretch>
            <a:fillRect/>
          </a:stretch>
        </p:blipFill>
        <p:spPr bwMode="auto">
          <a:xfrm>
            <a:off x="1115616" y="2420888"/>
            <a:ext cx="1800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 t="33896" b="54805"/>
          <a:stretch>
            <a:fillRect/>
          </a:stretch>
        </p:blipFill>
        <p:spPr bwMode="auto">
          <a:xfrm>
            <a:off x="4931840" y="2492896"/>
            <a:ext cx="1800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t="67793" b="22415"/>
          <a:stretch>
            <a:fillRect/>
          </a:stretch>
        </p:blipFill>
        <p:spPr bwMode="auto">
          <a:xfrm>
            <a:off x="7020072" y="2636912"/>
            <a:ext cx="1800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42355" b="41992"/>
          <a:stretch>
            <a:fillRect/>
          </a:stretch>
        </p:blipFill>
        <p:spPr bwMode="auto">
          <a:xfrm>
            <a:off x="2987824" y="3717032"/>
            <a:ext cx="180000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00" y="907200"/>
            <a:ext cx="8535600" cy="396000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</a:rPr>
              <a:t>Hard-coastal protection systems:</a:t>
            </a:r>
            <a:r>
              <a:rPr lang="en-US" sz="1800" b="1" dirty="0" smtClean="0">
                <a:solidFill>
                  <a:schemeClr val="tx1"/>
                </a:solidFill>
              </a:rPr>
              <a:t> Typical examples and their evaluation (1)</a:t>
            </a:r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71819" b="15290"/>
          <a:stretch>
            <a:fillRect/>
          </a:stretch>
        </p:blipFill>
        <p:spPr bwMode="auto">
          <a:xfrm>
            <a:off x="1043608" y="3933056"/>
            <a:ext cx="1800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15653" b="70536"/>
          <a:stretch>
            <a:fillRect/>
          </a:stretch>
        </p:blipFill>
        <p:spPr bwMode="auto">
          <a:xfrm>
            <a:off x="4860032" y="3861048"/>
            <a:ext cx="1800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b="84347"/>
          <a:stretch>
            <a:fillRect/>
          </a:stretch>
        </p:blipFill>
        <p:spPr bwMode="auto">
          <a:xfrm>
            <a:off x="6948264" y="3717032"/>
            <a:ext cx="180000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t="46456" b="42057"/>
          <a:stretch>
            <a:fillRect/>
          </a:stretch>
        </p:blipFill>
        <p:spPr bwMode="auto">
          <a:xfrm>
            <a:off x="4884308" y="5277752"/>
            <a:ext cx="1800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b="88513"/>
          <a:stretch>
            <a:fillRect/>
          </a:stretch>
        </p:blipFill>
        <p:spPr bwMode="auto">
          <a:xfrm>
            <a:off x="1043608" y="5301208"/>
            <a:ext cx="1800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 t="57434" b="28618"/>
          <a:stretch>
            <a:fillRect/>
          </a:stretch>
        </p:blipFill>
        <p:spPr bwMode="auto">
          <a:xfrm>
            <a:off x="6948264" y="5085184"/>
            <a:ext cx="180000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 t="22153" b="65318"/>
          <a:stretch>
            <a:fillRect/>
          </a:stretch>
        </p:blipFill>
        <p:spPr bwMode="auto">
          <a:xfrm>
            <a:off x="2988024" y="5229200"/>
            <a:ext cx="1800000" cy="109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495944" y="6279123"/>
            <a:ext cx="13965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Source: UWAS, 2013</a:t>
            </a:r>
            <a:endParaRPr lang="de-DE" sz="1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_Foli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ischrift">
      <a:majorFont>
        <a:latin typeface="Agfa Rotis Sans Serif Ex Bold"/>
        <a:ea typeface=""/>
        <a:cs typeface=""/>
      </a:majorFont>
      <a:minorFont>
        <a:latin typeface="Agfa Rotis Sans Serif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_Start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I_Foli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ischrift">
      <a:majorFont>
        <a:latin typeface="Agfa Rotis Sans Serif Ex Bold"/>
        <a:ea typeface=""/>
        <a:cs typeface=""/>
      </a:majorFont>
      <a:minorFont>
        <a:latin typeface="Agfa Rotis Sans Serif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2076</Words>
  <Application>Microsoft Office PowerPoint</Application>
  <PresentationFormat>Bildschirmpräsentation (4:3)</PresentationFormat>
  <Paragraphs>253</Paragraphs>
  <Slides>25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28" baseType="lpstr">
      <vt:lpstr>FI_Folie_master</vt:lpstr>
      <vt:lpstr>FI_Startfolie</vt:lpstr>
      <vt:lpstr>1_FI_Folie_master</vt:lpstr>
      <vt:lpstr>Folie 1</vt:lpstr>
      <vt:lpstr>Table of content</vt:lpstr>
      <vt:lpstr>Folie 3</vt:lpstr>
      <vt:lpstr>Background and motivation</vt:lpstr>
      <vt:lpstr>Background and motivation</vt:lpstr>
      <vt:lpstr>Background and motivation</vt:lpstr>
      <vt:lpstr>Rationale of “low-regret” adaptation strategies and measures </vt:lpstr>
      <vt:lpstr>Folie 8</vt:lpstr>
      <vt:lpstr>Hard-coastal protection systems: Typical examples and their evaluation (1)</vt:lpstr>
      <vt:lpstr>Hard-coastal protection systems: Typical examples and their evaluation (2)</vt:lpstr>
      <vt:lpstr>Hard-coastal protection systems: Typical examples and their evaluation (3)</vt:lpstr>
      <vt:lpstr>Folie 12</vt:lpstr>
      <vt:lpstr>Perspectives on “low-regret” adaptation strategies (1)</vt:lpstr>
      <vt:lpstr>Perspectives on “low-regret” adaptation strategies (2)</vt:lpstr>
      <vt:lpstr>Perspectives on “low-regret” adaptation strategies (3)</vt:lpstr>
      <vt:lpstr>Perspectives on “low-regret” adaptation strategies (4)</vt:lpstr>
      <vt:lpstr>Perspectives on “low-regret” adaptation strategies (5)</vt:lpstr>
      <vt:lpstr>Perspectives on “low-regret” adaptation strategies (5)</vt:lpstr>
      <vt:lpstr>Folie 19</vt:lpstr>
      <vt:lpstr>Principle „Working with Nature“</vt:lpstr>
      <vt:lpstr>Principle „Working with Nature“</vt:lpstr>
      <vt:lpstr>Principle „Working with Nature“</vt:lpstr>
      <vt:lpstr>Summary and discussion</vt:lpstr>
      <vt:lpstr>Folie 24</vt:lpstr>
      <vt:lpstr>Folie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Prof. T. Schlurmann</dc:creator>
  <cp:lastModifiedBy>schlurmann</cp:lastModifiedBy>
  <cp:revision>915</cp:revision>
  <cp:lastPrinted>2009-10-08T13:05:55Z</cp:lastPrinted>
  <dcterms:created xsi:type="dcterms:W3CDTF">2009-10-14T12:39:43Z</dcterms:created>
  <dcterms:modified xsi:type="dcterms:W3CDTF">2014-02-19T10:54:16Z</dcterms:modified>
</cp:coreProperties>
</file>