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  <p:sldMasterId id="2147483701" r:id="rId2"/>
  </p:sldMasterIdLst>
  <p:notesMasterIdLst>
    <p:notesMasterId r:id="rId22"/>
  </p:notesMasterIdLst>
  <p:handoutMasterIdLst>
    <p:handoutMasterId r:id="rId23"/>
  </p:handoutMasterIdLst>
  <p:sldIdLst>
    <p:sldId id="287" r:id="rId3"/>
    <p:sldId id="301" r:id="rId4"/>
    <p:sldId id="302" r:id="rId5"/>
    <p:sldId id="304" r:id="rId6"/>
    <p:sldId id="292" r:id="rId7"/>
    <p:sldId id="306" r:id="rId8"/>
    <p:sldId id="307" r:id="rId9"/>
    <p:sldId id="309" r:id="rId10"/>
    <p:sldId id="310" r:id="rId11"/>
    <p:sldId id="290" r:id="rId12"/>
    <p:sldId id="291" r:id="rId13"/>
    <p:sldId id="305" r:id="rId14"/>
    <p:sldId id="303" r:id="rId15"/>
    <p:sldId id="293" r:id="rId16"/>
    <p:sldId id="311" r:id="rId17"/>
    <p:sldId id="313" r:id="rId18"/>
    <p:sldId id="312" r:id="rId19"/>
    <p:sldId id="296" r:id="rId20"/>
    <p:sldId id="276" r:id="rId21"/>
  </p:sldIdLst>
  <p:sldSz cx="9144000" cy="6858000" type="screen4x3"/>
  <p:notesSz cx="6858000" cy="99456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A59"/>
    <a:srgbClr val="E5DBA1"/>
    <a:srgbClr val="7FFD39"/>
    <a:srgbClr val="FD5D51"/>
    <a:srgbClr val="960B0B"/>
    <a:srgbClr val="FFCC00"/>
    <a:srgbClr val="D4F703"/>
    <a:srgbClr val="C8FD31"/>
    <a:srgbClr val="BABA93"/>
    <a:srgbClr val="BAB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2399" autoAdjust="0"/>
  </p:normalViewPr>
  <p:slideViewPr>
    <p:cSldViewPr snapToGrid="0">
      <p:cViewPr>
        <p:scale>
          <a:sx n="70" d="100"/>
          <a:sy n="70" d="100"/>
        </p:scale>
        <p:origin x="-1266" y="-180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634" y="-102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AE55D-F564-4401-9078-7D609FDF9AC3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E254EE0-D799-43FC-AED5-CEECFB2A1FB5}">
      <dgm:prSet phldrT="[Text]"/>
      <dgm:spPr>
        <a:solidFill>
          <a:srgbClr val="7FFD39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Ecosystem</a:t>
          </a:r>
          <a:endParaRPr lang="en-US" b="1" dirty="0">
            <a:solidFill>
              <a:schemeClr val="tx1"/>
            </a:solidFill>
          </a:endParaRPr>
        </a:p>
      </dgm:t>
    </dgm:pt>
    <dgm:pt modelId="{284D1040-4C73-4B29-96D6-B28040468AFF}" type="parTrans" cxnId="{E64D434B-EAD8-4160-8849-887EF1182914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D3261CDF-62FD-4BEA-812C-16B154177C04}" type="sibTrans" cxnId="{E64D434B-EAD8-4160-8849-887EF1182914}">
      <dgm:prSet/>
      <dgm:spPr/>
      <dgm:t>
        <a:bodyPr/>
        <a:lstStyle/>
        <a:p>
          <a:endParaRPr lang="en-US"/>
        </a:p>
      </dgm:t>
    </dgm:pt>
    <dgm:pt modelId="{CDA4D045-BA8C-4626-8244-B8247F8AF3D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Reduction of Environmental  Service</a:t>
          </a:r>
        </a:p>
        <a:p>
          <a:pPr marL="285750" indent="0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dirty="0"/>
        </a:p>
      </dgm:t>
    </dgm:pt>
    <dgm:pt modelId="{BFB9726F-09CF-48C0-842E-8C53CD9EF884}" type="parTrans" cxnId="{9D3109BA-F751-4744-893D-7F702F38D2DD}">
      <dgm:prSet/>
      <dgm:spPr/>
      <dgm:t>
        <a:bodyPr/>
        <a:lstStyle/>
        <a:p>
          <a:endParaRPr lang="en-US"/>
        </a:p>
      </dgm:t>
    </dgm:pt>
    <dgm:pt modelId="{2AE419BA-665D-487A-B73A-706E133B25CF}" type="sibTrans" cxnId="{9D3109BA-F751-4744-893D-7F702F38D2DD}">
      <dgm:prSet/>
      <dgm:spPr/>
      <dgm:t>
        <a:bodyPr/>
        <a:lstStyle/>
        <a:p>
          <a:endParaRPr lang="en-US"/>
        </a:p>
      </dgm:t>
    </dgm:pt>
    <dgm:pt modelId="{E570DE79-1BF5-40AE-A4C9-944F2D2C340F}">
      <dgm:prSet phldrT="[Text]"/>
      <dgm:spPr>
        <a:solidFill>
          <a:srgbClr val="E5DBA1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Household</a:t>
          </a:r>
          <a:endParaRPr lang="en-US" b="1" dirty="0">
            <a:solidFill>
              <a:schemeClr val="tx1"/>
            </a:solidFill>
          </a:endParaRPr>
        </a:p>
      </dgm:t>
    </dgm:pt>
    <dgm:pt modelId="{644D563E-AFE1-49CD-9C21-CD7B1C3AF73C}" type="parTrans" cxnId="{6A7AA0A2-4587-49F0-889C-F059A08222D5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5C150235-5CC4-4E28-A727-E706575AC983}" type="sibTrans" cxnId="{6A7AA0A2-4587-49F0-889C-F059A08222D5}">
      <dgm:prSet/>
      <dgm:spPr/>
      <dgm:t>
        <a:bodyPr/>
        <a:lstStyle/>
        <a:p>
          <a:endParaRPr lang="en-US"/>
        </a:p>
      </dgm:t>
    </dgm:pt>
    <dgm:pt modelId="{CC369961-3FEE-4B02-ABF6-5B356F97BB89}">
      <dgm:prSet phldrT="[Text]"/>
      <dgm:spPr/>
      <dgm:t>
        <a:bodyPr/>
        <a:lstStyle/>
        <a:p>
          <a:r>
            <a:rPr lang="en-US" dirty="0" smtClean="0"/>
            <a:t>Livelihood</a:t>
          </a:r>
          <a:endParaRPr lang="en-US" dirty="0"/>
        </a:p>
      </dgm:t>
    </dgm:pt>
    <dgm:pt modelId="{5FF9A3A5-FA18-4C92-9348-87CE51C37858}" type="parTrans" cxnId="{AE0940D7-547B-4D7A-A4B3-92E03861D8B9}">
      <dgm:prSet/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FC8D75FA-AF3A-4286-87A5-FA6D5249FA82}" type="sibTrans" cxnId="{AE0940D7-547B-4D7A-A4B3-92E03861D8B9}">
      <dgm:prSet/>
      <dgm:spPr/>
      <dgm:t>
        <a:bodyPr/>
        <a:lstStyle/>
        <a:p>
          <a:endParaRPr lang="en-US"/>
        </a:p>
      </dgm:t>
    </dgm:pt>
    <dgm:pt modelId="{6410CC45-9D50-4626-A36D-164EEF8EF1A9}">
      <dgm:prSet phldrT="[Text]" custT="1"/>
      <dgm:spPr/>
      <dgm:t>
        <a:bodyPr/>
        <a:lstStyle/>
        <a:p>
          <a:r>
            <a:rPr lang="en-US" sz="1600" dirty="0" smtClean="0"/>
            <a:t>Reduce Productivity</a:t>
          </a:r>
          <a:endParaRPr lang="en-US" sz="1600" dirty="0"/>
        </a:p>
      </dgm:t>
    </dgm:pt>
    <dgm:pt modelId="{FE1F043A-CC59-41D3-9566-16EC605917F7}" type="parTrans" cxnId="{05891388-1558-41B3-8536-DEBA58801BE1}">
      <dgm:prSet/>
      <dgm:spPr/>
      <dgm:t>
        <a:bodyPr/>
        <a:lstStyle/>
        <a:p>
          <a:endParaRPr lang="en-US"/>
        </a:p>
      </dgm:t>
    </dgm:pt>
    <dgm:pt modelId="{AFE1CCF5-EFBD-47AB-847A-AD8736CC4FEB}" type="sibTrans" cxnId="{05891388-1558-41B3-8536-DEBA58801BE1}">
      <dgm:prSet/>
      <dgm:spPr/>
      <dgm:t>
        <a:bodyPr/>
        <a:lstStyle/>
        <a:p>
          <a:endParaRPr lang="en-US"/>
        </a:p>
      </dgm:t>
    </dgm:pt>
    <dgm:pt modelId="{D0C7D6BD-FE67-4881-93B2-A8665FA4EB47}">
      <dgm:prSet phldrT="[Text]" custT="1"/>
      <dgm:spPr/>
      <dgm:t>
        <a:bodyPr/>
        <a:lstStyle/>
        <a:p>
          <a:r>
            <a:rPr lang="en-US" sz="1600" dirty="0" smtClean="0"/>
            <a:t>Increase cost</a:t>
          </a:r>
          <a:endParaRPr lang="en-US" sz="1600" dirty="0"/>
        </a:p>
      </dgm:t>
    </dgm:pt>
    <dgm:pt modelId="{C89ED652-84CA-4363-9F5B-AF4AEAF1F572}" type="parTrans" cxnId="{45A96431-4C2D-4D16-B23F-06FE65B2D4F0}">
      <dgm:prSet/>
      <dgm:spPr/>
      <dgm:t>
        <a:bodyPr/>
        <a:lstStyle/>
        <a:p>
          <a:endParaRPr lang="en-US"/>
        </a:p>
      </dgm:t>
    </dgm:pt>
    <dgm:pt modelId="{A626310C-366D-4044-9D2C-2433ACA6AD6B}" type="sibTrans" cxnId="{45A96431-4C2D-4D16-B23F-06FE65B2D4F0}">
      <dgm:prSet/>
      <dgm:spPr/>
      <dgm:t>
        <a:bodyPr/>
        <a:lstStyle/>
        <a:p>
          <a:endParaRPr lang="en-US"/>
        </a:p>
      </dgm:t>
    </dgm:pt>
    <dgm:pt modelId="{2E709844-4FD7-444A-B0D0-32BE53CD8FCD}">
      <dgm:prSet phldrT="[Text]" custT="1"/>
      <dgm:spPr/>
      <dgm:t>
        <a:bodyPr/>
        <a:lstStyle/>
        <a:p>
          <a:r>
            <a:rPr lang="en-US" sz="1600" dirty="0" smtClean="0"/>
            <a:t>New opportunity</a:t>
          </a:r>
          <a:endParaRPr lang="en-US" sz="1600" dirty="0"/>
        </a:p>
      </dgm:t>
    </dgm:pt>
    <dgm:pt modelId="{2617E072-E02D-4E49-A4DD-DE3504CD8BD2}" type="parTrans" cxnId="{56707276-1EF9-405A-89C1-8BD1C136650E}">
      <dgm:prSet/>
      <dgm:spPr/>
      <dgm:t>
        <a:bodyPr/>
        <a:lstStyle/>
        <a:p>
          <a:endParaRPr lang="en-US"/>
        </a:p>
      </dgm:t>
    </dgm:pt>
    <dgm:pt modelId="{9720871D-2FC8-4836-815B-2635499D8C3E}" type="sibTrans" cxnId="{56707276-1EF9-405A-89C1-8BD1C136650E}">
      <dgm:prSet/>
      <dgm:spPr/>
      <dgm:t>
        <a:bodyPr/>
        <a:lstStyle/>
        <a:p>
          <a:endParaRPr lang="en-US"/>
        </a:p>
      </dgm:t>
    </dgm:pt>
    <dgm:pt modelId="{8F47B5D5-16B7-4D3E-99CD-FAC637B0078A}">
      <dgm:prSet phldrT="[Text]" custT="1"/>
      <dgm:spPr/>
      <dgm:t>
        <a:bodyPr/>
        <a:lstStyle/>
        <a:p>
          <a:endParaRPr lang="en-US" sz="1600" dirty="0"/>
        </a:p>
      </dgm:t>
    </dgm:pt>
    <dgm:pt modelId="{F95D279F-9715-4E22-A25A-F5BD41450E66}" type="parTrans" cxnId="{B1BC2078-7B69-4CDD-9B03-C224E3C1DABE}">
      <dgm:prSet/>
      <dgm:spPr/>
      <dgm:t>
        <a:bodyPr/>
        <a:lstStyle/>
        <a:p>
          <a:endParaRPr lang="en-US"/>
        </a:p>
      </dgm:t>
    </dgm:pt>
    <dgm:pt modelId="{EDA22316-06CF-4BE6-A498-E0B74C2F81B5}" type="sibTrans" cxnId="{B1BC2078-7B69-4CDD-9B03-C224E3C1DABE}">
      <dgm:prSet/>
      <dgm:spPr/>
      <dgm:t>
        <a:bodyPr/>
        <a:lstStyle/>
        <a:p>
          <a:endParaRPr lang="en-US"/>
        </a:p>
      </dgm:t>
    </dgm:pt>
    <dgm:pt modelId="{74C5CF30-E0C4-4396-8B47-0105F28920D7}" type="pres">
      <dgm:prSet presAssocID="{4DBAE55D-F564-4401-9078-7D609FDF9AC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A38CA3-07C0-4E4D-BFC5-46815FC2703A}" type="pres">
      <dgm:prSet presAssocID="{4DBAE55D-F564-4401-9078-7D609FDF9AC3}" presName="cycle" presStyleCnt="0"/>
      <dgm:spPr/>
    </dgm:pt>
    <dgm:pt modelId="{C87EB77E-D7B8-438C-B66A-A8979BCCBD65}" type="pres">
      <dgm:prSet presAssocID="{4DBAE55D-F564-4401-9078-7D609FDF9AC3}" presName="centerShape" presStyleCnt="0"/>
      <dgm:spPr/>
    </dgm:pt>
    <dgm:pt modelId="{237D7047-75A6-434F-9B41-5D483DC018A4}" type="pres">
      <dgm:prSet presAssocID="{4DBAE55D-F564-4401-9078-7D609FDF9AC3}" presName="connSite" presStyleLbl="node1" presStyleIdx="0" presStyleCnt="4"/>
      <dgm:spPr/>
    </dgm:pt>
    <dgm:pt modelId="{363C931E-7F91-4819-9377-940BAD11148E}" type="pres">
      <dgm:prSet presAssocID="{4DBAE55D-F564-4401-9078-7D609FDF9AC3}" presName="visible" presStyleLbl="node1" presStyleIdx="0" presStyleCnt="4"/>
      <dgm:spPr/>
    </dgm:pt>
    <dgm:pt modelId="{24D92A7D-BBEE-491B-BDD5-FE0AB8FDAE67}" type="pres">
      <dgm:prSet presAssocID="{284D1040-4C73-4B29-96D6-B28040468AFF}" presName="Name25" presStyleLbl="parChTrans1D1" presStyleIdx="0" presStyleCnt="3"/>
      <dgm:spPr/>
      <dgm:t>
        <a:bodyPr/>
        <a:lstStyle/>
        <a:p>
          <a:endParaRPr lang="en-US"/>
        </a:p>
      </dgm:t>
    </dgm:pt>
    <dgm:pt modelId="{A1308C7D-859A-4083-A197-478B1E94C27D}" type="pres">
      <dgm:prSet presAssocID="{8E254EE0-D799-43FC-AED5-CEECFB2A1FB5}" presName="node" presStyleCnt="0"/>
      <dgm:spPr/>
    </dgm:pt>
    <dgm:pt modelId="{9BF51AFE-E905-4A03-9191-E69587EFFA78}" type="pres">
      <dgm:prSet presAssocID="{8E254EE0-D799-43FC-AED5-CEECFB2A1FB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90CC3-72F9-4234-BD59-D8AB2A988F56}" type="pres">
      <dgm:prSet presAssocID="{8E254EE0-D799-43FC-AED5-CEECFB2A1FB5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4A235-8606-4C8B-99BF-341BAB459187}" type="pres">
      <dgm:prSet presAssocID="{644D563E-AFE1-49CD-9C21-CD7B1C3AF73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9B62936F-971A-450E-903D-C2A51873972C}" type="pres">
      <dgm:prSet presAssocID="{E570DE79-1BF5-40AE-A4C9-944F2D2C340F}" presName="node" presStyleCnt="0"/>
      <dgm:spPr/>
    </dgm:pt>
    <dgm:pt modelId="{B5CEECEB-4675-4CB3-BD1E-68682B455CD9}" type="pres">
      <dgm:prSet presAssocID="{E570DE79-1BF5-40AE-A4C9-944F2D2C340F}" presName="parentNode" presStyleLbl="node1" presStyleIdx="2" presStyleCnt="4" custLinFactNeighborX="10358" custLinFactNeighborY="1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48832-0783-48F7-93EF-EBFAE683EF5A}" type="pres">
      <dgm:prSet presAssocID="{E570DE79-1BF5-40AE-A4C9-944F2D2C340F}" presName="childNode" presStyleLbl="revTx" presStyleIdx="0" presStyleCnt="2">
        <dgm:presLayoutVars>
          <dgm:bulletEnabled val="1"/>
        </dgm:presLayoutVars>
      </dgm:prSet>
      <dgm:spPr/>
    </dgm:pt>
    <dgm:pt modelId="{9CB1F997-84F9-42F4-82E6-FD92EE00E467}" type="pres">
      <dgm:prSet presAssocID="{5FF9A3A5-FA18-4C92-9348-87CE51C37858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0754A19-3409-4864-BB5A-36344D2604CE}" type="pres">
      <dgm:prSet presAssocID="{CC369961-3FEE-4B02-ABF6-5B356F97BB89}" presName="node" presStyleCnt="0"/>
      <dgm:spPr/>
    </dgm:pt>
    <dgm:pt modelId="{8EDC7B33-F3C5-4BAD-ADAD-BDEDA4FEC4C0}" type="pres">
      <dgm:prSet presAssocID="{CC369961-3FEE-4B02-ABF6-5B356F97BB8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6462F-0BD1-45CD-B069-97F1B45AD734}" type="pres">
      <dgm:prSet presAssocID="{CC369961-3FEE-4B02-ABF6-5B356F97BB89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D434B-EAD8-4160-8849-887EF1182914}" srcId="{4DBAE55D-F564-4401-9078-7D609FDF9AC3}" destId="{8E254EE0-D799-43FC-AED5-CEECFB2A1FB5}" srcOrd="0" destOrd="0" parTransId="{284D1040-4C73-4B29-96D6-B28040468AFF}" sibTransId="{D3261CDF-62FD-4BEA-812C-16B154177C04}"/>
    <dgm:cxn modelId="{0251D21E-65A8-4272-BBEE-FDD965163C30}" type="presOf" srcId="{E570DE79-1BF5-40AE-A4C9-944F2D2C340F}" destId="{B5CEECEB-4675-4CB3-BD1E-68682B455CD9}" srcOrd="0" destOrd="0" presId="urn:microsoft.com/office/officeart/2005/8/layout/radial2"/>
    <dgm:cxn modelId="{05891388-1558-41B3-8536-DEBA58801BE1}" srcId="{CC369961-3FEE-4B02-ABF6-5B356F97BB89}" destId="{6410CC45-9D50-4626-A36D-164EEF8EF1A9}" srcOrd="0" destOrd="0" parTransId="{FE1F043A-CC59-41D3-9566-16EC605917F7}" sibTransId="{AFE1CCF5-EFBD-47AB-847A-AD8736CC4FEB}"/>
    <dgm:cxn modelId="{DAE79AE5-22C5-4A1F-8EF1-A4C198424E83}" type="presOf" srcId="{284D1040-4C73-4B29-96D6-B28040468AFF}" destId="{24D92A7D-BBEE-491B-BDD5-FE0AB8FDAE67}" srcOrd="0" destOrd="0" presId="urn:microsoft.com/office/officeart/2005/8/layout/radial2"/>
    <dgm:cxn modelId="{88B2F764-3E77-40B5-AB4A-AA66EFDB44AB}" type="presOf" srcId="{5FF9A3A5-FA18-4C92-9348-87CE51C37858}" destId="{9CB1F997-84F9-42F4-82E6-FD92EE00E467}" srcOrd="0" destOrd="0" presId="urn:microsoft.com/office/officeart/2005/8/layout/radial2"/>
    <dgm:cxn modelId="{9D3109BA-F751-4744-893D-7F702F38D2DD}" srcId="{8E254EE0-D799-43FC-AED5-CEECFB2A1FB5}" destId="{CDA4D045-BA8C-4626-8244-B8247F8AF3DF}" srcOrd="0" destOrd="0" parTransId="{BFB9726F-09CF-48C0-842E-8C53CD9EF884}" sibTransId="{2AE419BA-665D-487A-B73A-706E133B25CF}"/>
    <dgm:cxn modelId="{42575E52-9F0B-4C18-BBF7-D219C2E3410E}" type="presOf" srcId="{8E254EE0-D799-43FC-AED5-CEECFB2A1FB5}" destId="{9BF51AFE-E905-4A03-9191-E69587EFFA78}" srcOrd="0" destOrd="0" presId="urn:microsoft.com/office/officeart/2005/8/layout/radial2"/>
    <dgm:cxn modelId="{45A96431-4C2D-4D16-B23F-06FE65B2D4F0}" srcId="{CC369961-3FEE-4B02-ABF6-5B356F97BB89}" destId="{D0C7D6BD-FE67-4881-93B2-A8665FA4EB47}" srcOrd="1" destOrd="0" parTransId="{C89ED652-84CA-4363-9F5B-AF4AEAF1F572}" sibTransId="{A626310C-366D-4044-9D2C-2433ACA6AD6B}"/>
    <dgm:cxn modelId="{02E9F7C7-F4F2-429A-9169-EFA1364BD63F}" type="presOf" srcId="{6410CC45-9D50-4626-A36D-164EEF8EF1A9}" destId="{9A76462F-0BD1-45CD-B069-97F1B45AD734}" srcOrd="0" destOrd="0" presId="urn:microsoft.com/office/officeart/2005/8/layout/radial2"/>
    <dgm:cxn modelId="{AE0940D7-547B-4D7A-A4B3-92E03861D8B9}" srcId="{4DBAE55D-F564-4401-9078-7D609FDF9AC3}" destId="{CC369961-3FEE-4B02-ABF6-5B356F97BB89}" srcOrd="2" destOrd="0" parTransId="{5FF9A3A5-FA18-4C92-9348-87CE51C37858}" sibTransId="{FC8D75FA-AF3A-4286-87A5-FA6D5249FA82}"/>
    <dgm:cxn modelId="{7531D51B-02C6-4E47-B1DF-3C4E4255D9B2}" type="presOf" srcId="{CC369961-3FEE-4B02-ABF6-5B356F97BB89}" destId="{8EDC7B33-F3C5-4BAD-ADAD-BDEDA4FEC4C0}" srcOrd="0" destOrd="0" presId="urn:microsoft.com/office/officeart/2005/8/layout/radial2"/>
    <dgm:cxn modelId="{255C2647-4604-4606-B611-AE41585EBAD9}" type="presOf" srcId="{644D563E-AFE1-49CD-9C21-CD7B1C3AF73C}" destId="{CD34A235-8606-4C8B-99BF-341BAB459187}" srcOrd="0" destOrd="0" presId="urn:microsoft.com/office/officeart/2005/8/layout/radial2"/>
    <dgm:cxn modelId="{224D1927-23AA-4B98-8C79-4F8443D01445}" type="presOf" srcId="{8F47B5D5-16B7-4D3E-99CD-FAC637B0078A}" destId="{9A76462F-0BD1-45CD-B069-97F1B45AD734}" srcOrd="0" destOrd="2" presId="urn:microsoft.com/office/officeart/2005/8/layout/radial2"/>
    <dgm:cxn modelId="{4ABEC8DA-2A5B-45D4-B791-BF44B2FB5689}" type="presOf" srcId="{D0C7D6BD-FE67-4881-93B2-A8665FA4EB47}" destId="{9A76462F-0BD1-45CD-B069-97F1B45AD734}" srcOrd="0" destOrd="1" presId="urn:microsoft.com/office/officeart/2005/8/layout/radial2"/>
    <dgm:cxn modelId="{49E2081F-5438-4E86-AC1C-A8729312A2F4}" type="presOf" srcId="{2E709844-4FD7-444A-B0D0-32BE53CD8FCD}" destId="{9A76462F-0BD1-45CD-B069-97F1B45AD734}" srcOrd="0" destOrd="3" presId="urn:microsoft.com/office/officeart/2005/8/layout/radial2"/>
    <dgm:cxn modelId="{56707276-1EF9-405A-89C1-8BD1C136650E}" srcId="{CC369961-3FEE-4B02-ABF6-5B356F97BB89}" destId="{2E709844-4FD7-444A-B0D0-32BE53CD8FCD}" srcOrd="3" destOrd="0" parTransId="{2617E072-E02D-4E49-A4DD-DE3504CD8BD2}" sibTransId="{9720871D-2FC8-4836-815B-2635499D8C3E}"/>
    <dgm:cxn modelId="{B1BC2078-7B69-4CDD-9B03-C224E3C1DABE}" srcId="{CC369961-3FEE-4B02-ABF6-5B356F97BB89}" destId="{8F47B5D5-16B7-4D3E-99CD-FAC637B0078A}" srcOrd="2" destOrd="0" parTransId="{F95D279F-9715-4E22-A25A-F5BD41450E66}" sibTransId="{EDA22316-06CF-4BE6-A498-E0B74C2F81B5}"/>
    <dgm:cxn modelId="{8A7D315F-F9D4-432D-AB49-D9F08D877943}" type="presOf" srcId="{CDA4D045-BA8C-4626-8244-B8247F8AF3DF}" destId="{14A90CC3-72F9-4234-BD59-D8AB2A988F56}" srcOrd="0" destOrd="0" presId="urn:microsoft.com/office/officeart/2005/8/layout/radial2"/>
    <dgm:cxn modelId="{1F3E37C0-7383-412D-B24D-BCBFE7D9021F}" type="presOf" srcId="{4DBAE55D-F564-4401-9078-7D609FDF9AC3}" destId="{74C5CF30-E0C4-4396-8B47-0105F28920D7}" srcOrd="0" destOrd="0" presId="urn:microsoft.com/office/officeart/2005/8/layout/radial2"/>
    <dgm:cxn modelId="{6A7AA0A2-4587-49F0-889C-F059A08222D5}" srcId="{4DBAE55D-F564-4401-9078-7D609FDF9AC3}" destId="{E570DE79-1BF5-40AE-A4C9-944F2D2C340F}" srcOrd="1" destOrd="0" parTransId="{644D563E-AFE1-49CD-9C21-CD7B1C3AF73C}" sibTransId="{5C150235-5CC4-4E28-A727-E706575AC983}"/>
    <dgm:cxn modelId="{C5929721-1846-4F77-980F-8F00E5EBBD98}" type="presParOf" srcId="{74C5CF30-E0C4-4396-8B47-0105F28920D7}" destId="{62A38CA3-07C0-4E4D-BFC5-46815FC2703A}" srcOrd="0" destOrd="0" presId="urn:microsoft.com/office/officeart/2005/8/layout/radial2"/>
    <dgm:cxn modelId="{F1A505E9-6E8C-4D41-9FBF-08B3C2AB5935}" type="presParOf" srcId="{62A38CA3-07C0-4E4D-BFC5-46815FC2703A}" destId="{C87EB77E-D7B8-438C-B66A-A8979BCCBD65}" srcOrd="0" destOrd="0" presId="urn:microsoft.com/office/officeart/2005/8/layout/radial2"/>
    <dgm:cxn modelId="{F4E12D2C-3E84-44EE-B877-5AE77591ABB9}" type="presParOf" srcId="{C87EB77E-D7B8-438C-B66A-A8979BCCBD65}" destId="{237D7047-75A6-434F-9B41-5D483DC018A4}" srcOrd="0" destOrd="0" presId="urn:microsoft.com/office/officeart/2005/8/layout/radial2"/>
    <dgm:cxn modelId="{BA3EBA13-8213-4305-B1A6-951CFCA6B0DB}" type="presParOf" srcId="{C87EB77E-D7B8-438C-B66A-A8979BCCBD65}" destId="{363C931E-7F91-4819-9377-940BAD11148E}" srcOrd="1" destOrd="0" presId="urn:microsoft.com/office/officeart/2005/8/layout/radial2"/>
    <dgm:cxn modelId="{5EE9B456-FAC8-4AE2-8BDA-42CFF898388E}" type="presParOf" srcId="{62A38CA3-07C0-4E4D-BFC5-46815FC2703A}" destId="{24D92A7D-BBEE-491B-BDD5-FE0AB8FDAE67}" srcOrd="1" destOrd="0" presId="urn:microsoft.com/office/officeart/2005/8/layout/radial2"/>
    <dgm:cxn modelId="{2B2A2BA3-9321-4424-B1E9-B055FE6800CD}" type="presParOf" srcId="{62A38CA3-07C0-4E4D-BFC5-46815FC2703A}" destId="{A1308C7D-859A-4083-A197-478B1E94C27D}" srcOrd="2" destOrd="0" presId="urn:microsoft.com/office/officeart/2005/8/layout/radial2"/>
    <dgm:cxn modelId="{78A6AB3C-C724-470A-B502-2E640A3E0A3C}" type="presParOf" srcId="{A1308C7D-859A-4083-A197-478B1E94C27D}" destId="{9BF51AFE-E905-4A03-9191-E69587EFFA78}" srcOrd="0" destOrd="0" presId="urn:microsoft.com/office/officeart/2005/8/layout/radial2"/>
    <dgm:cxn modelId="{144202D6-60A7-4619-8ACA-A47ABE0C11C9}" type="presParOf" srcId="{A1308C7D-859A-4083-A197-478B1E94C27D}" destId="{14A90CC3-72F9-4234-BD59-D8AB2A988F56}" srcOrd="1" destOrd="0" presId="urn:microsoft.com/office/officeart/2005/8/layout/radial2"/>
    <dgm:cxn modelId="{1C26A971-53CA-4802-AEC3-AC0AFC2457A1}" type="presParOf" srcId="{62A38CA3-07C0-4E4D-BFC5-46815FC2703A}" destId="{CD34A235-8606-4C8B-99BF-341BAB459187}" srcOrd="3" destOrd="0" presId="urn:microsoft.com/office/officeart/2005/8/layout/radial2"/>
    <dgm:cxn modelId="{FE8C9DC8-AE73-4FA7-AC90-7A17EDDC7A77}" type="presParOf" srcId="{62A38CA3-07C0-4E4D-BFC5-46815FC2703A}" destId="{9B62936F-971A-450E-903D-C2A51873972C}" srcOrd="4" destOrd="0" presId="urn:microsoft.com/office/officeart/2005/8/layout/radial2"/>
    <dgm:cxn modelId="{EBE65DDC-161A-4570-A6C6-8A46A262FF35}" type="presParOf" srcId="{9B62936F-971A-450E-903D-C2A51873972C}" destId="{B5CEECEB-4675-4CB3-BD1E-68682B455CD9}" srcOrd="0" destOrd="0" presId="urn:microsoft.com/office/officeart/2005/8/layout/radial2"/>
    <dgm:cxn modelId="{5637EFD7-6598-44C2-BBA0-E20E762DB9CE}" type="presParOf" srcId="{9B62936F-971A-450E-903D-C2A51873972C}" destId="{A2C48832-0783-48F7-93EF-EBFAE683EF5A}" srcOrd="1" destOrd="0" presId="urn:microsoft.com/office/officeart/2005/8/layout/radial2"/>
    <dgm:cxn modelId="{A3A41A1B-A929-448D-B5FB-AB1318A753FD}" type="presParOf" srcId="{62A38CA3-07C0-4E4D-BFC5-46815FC2703A}" destId="{9CB1F997-84F9-42F4-82E6-FD92EE00E467}" srcOrd="5" destOrd="0" presId="urn:microsoft.com/office/officeart/2005/8/layout/radial2"/>
    <dgm:cxn modelId="{B68A826A-77B9-42CD-B640-8A9315B972A3}" type="presParOf" srcId="{62A38CA3-07C0-4E4D-BFC5-46815FC2703A}" destId="{00754A19-3409-4864-BB5A-36344D2604CE}" srcOrd="6" destOrd="0" presId="urn:microsoft.com/office/officeart/2005/8/layout/radial2"/>
    <dgm:cxn modelId="{F05E7D3A-5588-46B1-94A8-AD38AF2214F8}" type="presParOf" srcId="{00754A19-3409-4864-BB5A-36344D2604CE}" destId="{8EDC7B33-F3C5-4BAD-ADAD-BDEDA4FEC4C0}" srcOrd="0" destOrd="0" presId="urn:microsoft.com/office/officeart/2005/8/layout/radial2"/>
    <dgm:cxn modelId="{3A3269B6-0C1F-46D8-AFBD-B48869E4528E}" type="presParOf" srcId="{00754A19-3409-4864-BB5A-36344D2604CE}" destId="{9A76462F-0BD1-45CD-B069-97F1B45AD73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1F997-84F9-42F4-82E6-FD92EE00E467}">
      <dsp:nvSpPr>
        <dsp:cNvPr id="0" name=""/>
        <dsp:cNvSpPr/>
      </dsp:nvSpPr>
      <dsp:spPr>
        <a:xfrm rot="2561738">
          <a:off x="2304881" y="2881398"/>
          <a:ext cx="624220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624220" y="2588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4A235-8606-4C8B-99BF-341BAB459187}">
      <dsp:nvSpPr>
        <dsp:cNvPr id="0" name=""/>
        <dsp:cNvSpPr/>
      </dsp:nvSpPr>
      <dsp:spPr>
        <a:xfrm rot="36123">
          <a:off x="2387578" y="2043076"/>
          <a:ext cx="816713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816713" y="2588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92A7D-BBEE-491B-BDD5-FE0AB8FDAE67}">
      <dsp:nvSpPr>
        <dsp:cNvPr id="0" name=""/>
        <dsp:cNvSpPr/>
      </dsp:nvSpPr>
      <dsp:spPr>
        <a:xfrm rot="19038262">
          <a:off x="2304881" y="1181633"/>
          <a:ext cx="624220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624220" y="25883"/>
              </a:lnTo>
            </a:path>
          </a:pathLst>
        </a:custGeom>
        <a:noFill/>
        <a:ln w="25400" cap="flat" cmpd="sng" algn="ctr">
          <a:solidFill>
            <a:scrgbClr r="0" g="0" b="0"/>
          </a:solidFill>
          <a:prstDash val="solid"/>
          <a:headEnd type="none" w="med" len="med"/>
          <a:tailEnd type="arrow" w="med" len="me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C931E-7F91-4819-9377-940BAD11148E}">
      <dsp:nvSpPr>
        <dsp:cNvPr id="0" name=""/>
        <dsp:cNvSpPr/>
      </dsp:nvSpPr>
      <dsp:spPr>
        <a:xfrm>
          <a:off x="707615" y="1069173"/>
          <a:ext cx="1976453" cy="197645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F51AFE-E905-4A03-9191-E69587EFFA78}">
      <dsp:nvSpPr>
        <dsp:cNvPr id="0" name=""/>
        <dsp:cNvSpPr/>
      </dsp:nvSpPr>
      <dsp:spPr>
        <a:xfrm>
          <a:off x="2689234" y="866"/>
          <a:ext cx="1185872" cy="1185872"/>
        </a:xfrm>
        <a:prstGeom prst="ellipse">
          <a:avLst/>
        </a:prstGeom>
        <a:solidFill>
          <a:srgbClr val="7FFD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Ecosystem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62901" y="174533"/>
        <a:ext cx="838538" cy="838538"/>
      </dsp:txXfrm>
    </dsp:sp>
    <dsp:sp modelId="{14A90CC3-72F9-4234-BD59-D8AB2A988F56}">
      <dsp:nvSpPr>
        <dsp:cNvPr id="0" name=""/>
        <dsp:cNvSpPr/>
      </dsp:nvSpPr>
      <dsp:spPr>
        <a:xfrm>
          <a:off x="3993693" y="866"/>
          <a:ext cx="1778808" cy="118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/>
            <a:t>Reduction of Environmental  Service</a:t>
          </a:r>
        </a:p>
        <a:p>
          <a:pPr marL="285750" lvl="1" indent="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993693" y="866"/>
        <a:ext cx="1778808" cy="1185872"/>
      </dsp:txXfrm>
    </dsp:sp>
    <dsp:sp modelId="{B5CEECEB-4675-4CB3-BD1E-68682B455CD9}">
      <dsp:nvSpPr>
        <dsp:cNvPr id="0" name=""/>
        <dsp:cNvSpPr/>
      </dsp:nvSpPr>
      <dsp:spPr>
        <a:xfrm>
          <a:off x="3204236" y="1486544"/>
          <a:ext cx="1185872" cy="1185872"/>
        </a:xfrm>
        <a:prstGeom prst="ellipse">
          <a:avLst/>
        </a:prstGeom>
        <a:solidFill>
          <a:srgbClr val="E5DBA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Household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377903" y="1660211"/>
        <a:ext cx="838538" cy="838538"/>
      </dsp:txXfrm>
    </dsp:sp>
    <dsp:sp modelId="{8EDC7B33-F3C5-4BAD-ADAD-BDEDA4FEC4C0}">
      <dsp:nvSpPr>
        <dsp:cNvPr id="0" name=""/>
        <dsp:cNvSpPr/>
      </dsp:nvSpPr>
      <dsp:spPr>
        <a:xfrm>
          <a:off x="2689234" y="2928061"/>
          <a:ext cx="1185872" cy="118587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Livelihood</a:t>
          </a:r>
          <a:endParaRPr lang="en-US" sz="1200" kern="1200" dirty="0"/>
        </a:p>
      </dsp:txBody>
      <dsp:txXfrm>
        <a:off x="2862901" y="3101728"/>
        <a:ext cx="838538" cy="838538"/>
      </dsp:txXfrm>
    </dsp:sp>
    <dsp:sp modelId="{9A76462F-0BD1-45CD-B069-97F1B45AD734}">
      <dsp:nvSpPr>
        <dsp:cNvPr id="0" name=""/>
        <dsp:cNvSpPr/>
      </dsp:nvSpPr>
      <dsp:spPr>
        <a:xfrm>
          <a:off x="3993693" y="2928061"/>
          <a:ext cx="1778808" cy="118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Reduce Productivity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Increase cost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New opportunity</a:t>
          </a:r>
          <a:endParaRPr lang="en-US" sz="1600" kern="1200" dirty="0"/>
        </a:p>
      </dsp:txBody>
      <dsp:txXfrm>
        <a:off x="3993693" y="2928061"/>
        <a:ext cx="1778808" cy="118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02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276F4F92-661F-4424-ADED-7D3829A4203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770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B6627C32-A0CE-40F6-BDFA-3C7C724DC8AA}" type="datetime1">
              <a:rPr lang="de-DE" sz="1200" b="0">
                <a:solidFill>
                  <a:schemeClr val="bg1"/>
                </a:solidFill>
              </a:rPr>
              <a:pPr/>
              <a:t>18.02.2014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F7DC8B0F-09E1-4ADE-8436-67CF7C966884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93204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pic>
        <p:nvPicPr>
          <p:cNvPr id="17" name="Grafik 16" descr="gizlogo-standard-rgb.gif"/>
          <p:cNvPicPr>
            <a:picLocks noChangeAspect="1"/>
          </p:cNvPicPr>
          <p:nvPr userDrawn="1"/>
        </p:nvPicPr>
        <p:blipFill>
          <a:blip r:embed="rId4" cstate="print"/>
          <a:srcRect t="13758" b="19567"/>
          <a:stretch>
            <a:fillRect/>
          </a:stretch>
        </p:blipFill>
        <p:spPr>
          <a:xfrm>
            <a:off x="276225" y="76200"/>
            <a:ext cx="900000" cy="60007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5" y="-85724"/>
            <a:ext cx="2159953" cy="900113"/>
          </a:xfrm>
          <a:prstGeom prst="rect">
            <a:avLst/>
          </a:prstGeom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627C32-A0CE-40F6-BDFA-3C7C724DC8AA}" type="datetime1">
              <a:rPr lang="en-US" sz="1200" b="0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2/18/2014</a:t>
            </a:fld>
            <a:r>
              <a:rPr lang="en-US" sz="1200" b="0" dirty="0" smtClean="0">
                <a:solidFill>
                  <a:srgbClr val="FFFFFF"/>
                </a:solidFill>
                <a:latin typeface="Arial"/>
              </a:rPr>
              <a:t>     </a:t>
            </a:r>
            <a:r>
              <a:rPr lang="en-US" sz="1200" b="0" dirty="0" err="1" smtClean="0">
                <a:solidFill>
                  <a:srgbClr val="FFFFFF"/>
                </a:solidFill>
                <a:latin typeface="Arial"/>
              </a:rPr>
              <a:t>Seite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</a:rPr>
              <a:t> </a:t>
            </a:r>
            <a:fld id="{F7DC8B0F-09E1-4ADE-8436-67CF7C966884}" type="slidenum">
              <a:rPr lang="en-US" sz="1200" b="0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 smtClean="0"/>
              <a:t>Click here to add title</a:t>
            </a:r>
            <a:endParaRPr lang="en-US" noProof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en-US" noProof="0" smtClean="0"/>
              <a:t>Click here to add subtitle</a:t>
            </a:r>
            <a:endParaRPr lang="en-US" noProof="0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204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0823" y="835269"/>
            <a:ext cx="6875585" cy="720969"/>
          </a:xfrm>
        </p:spPr>
        <p:txBody>
          <a:bodyPr lIns="0" tIns="0" rIns="0" bIns="0" anchor="b" anchorCtr="0"/>
          <a:lstStyle>
            <a:lvl1pPr>
              <a:defRPr lang="de-DE" sz="2400" b="1" kern="1200" dirty="0" err="1" smtClean="0">
                <a:solidFill>
                  <a:srgbClr val="777777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en-US" noProof="0" dirty="0" smtClean="0"/>
              <a:t>Click </a:t>
            </a:r>
            <a:br>
              <a:rPr lang="en-US" noProof="0" dirty="0" smtClean="0"/>
            </a:br>
            <a:r>
              <a:rPr lang="en-US" noProof="0" dirty="0" smtClean="0"/>
              <a:t>here to add title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3143" y="1948345"/>
            <a:ext cx="6873266" cy="4114800"/>
          </a:xfr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76213" indent="-176213">
              <a:buClr>
                <a:srgbClr val="006AAC"/>
              </a:buClr>
              <a:buFont typeface="Symbol" pitchFamily="18" charset="2"/>
              <a:buChar char="·"/>
              <a:tabLst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47675" indent="-174625">
              <a:buClr>
                <a:schemeClr val="tx1">
                  <a:lumMod val="95000"/>
                  <a:lumOff val="5000"/>
                </a:schemeClr>
              </a:buClr>
              <a:buFont typeface="Symbol" pitchFamily="18" charset="2"/>
              <a:buChar char="·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20725" indent="-184150">
              <a:buClr>
                <a:schemeClr val="tx1">
                  <a:lumMod val="50000"/>
                  <a:lumOff val="50000"/>
                </a:schemeClr>
              </a:buClr>
              <a:buFont typeface="Symbol" pitchFamily="18" charset="2"/>
              <a:buChar char="·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84250" indent="-174625">
              <a:buClr>
                <a:srgbClr val="006AAC"/>
              </a:buClr>
              <a:buFont typeface="Wide Latin" pitchFamily="18" charset="0"/>
              <a:buChar char="-"/>
              <a:tabLst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257300" indent="-184150">
              <a:buClr>
                <a:schemeClr val="tx1">
                  <a:lumMod val="95000"/>
                  <a:lumOff val="5000"/>
                </a:schemeClr>
              </a:buClr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</a:lstStyle>
          <a:p>
            <a:pPr lvl="0"/>
            <a:r>
              <a:rPr lang="en-US" noProof="0" dirty="0" smtClean="0"/>
              <a:t>Text normal </a:t>
            </a:r>
          </a:p>
          <a:p>
            <a:pPr lvl="1"/>
            <a:r>
              <a:rPr lang="en-US" noProof="0" dirty="0" smtClean="0"/>
              <a:t>Click here to add text</a:t>
            </a:r>
          </a:p>
          <a:p>
            <a:pPr lvl="2"/>
            <a:r>
              <a:rPr lang="en-US" noProof="0" dirty="0" smtClean="0"/>
              <a:t>Second layer</a:t>
            </a:r>
          </a:p>
          <a:p>
            <a:pPr lvl="3"/>
            <a:r>
              <a:rPr lang="en-US" noProof="0" dirty="0" smtClean="0"/>
              <a:t>Third layer</a:t>
            </a:r>
          </a:p>
          <a:p>
            <a:pPr lvl="4"/>
            <a:r>
              <a:rPr lang="en-US" noProof="0" dirty="0" smtClean="0"/>
              <a:t>Fourth layer</a:t>
            </a:r>
          </a:p>
          <a:p>
            <a:pPr lvl="5"/>
            <a:r>
              <a:rPr lang="en-US" noProof="0" dirty="0" smtClean="0"/>
              <a:t>Fifth layer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smtClean="0"/>
              <a:t>Click here to add title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here to add text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9C08B-3F0B-45F7-96FC-E0E7F1EDB571}" type="datetime1">
              <a:rPr lang="en-US" smtClean="0">
                <a:solidFill>
                  <a:srgbClr val="FFFFFF"/>
                </a:solidFill>
              </a:rPr>
              <a:pPr/>
              <a:t>2/18/2014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here to add title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here to add text</a:t>
            </a:r>
          </a:p>
          <a:p>
            <a:pPr lvl="1"/>
            <a:r>
              <a:rPr lang="en-US" noProof="0" smtClean="0"/>
              <a:t>Second layer</a:t>
            </a:r>
          </a:p>
          <a:p>
            <a:pPr lvl="2"/>
            <a:r>
              <a:rPr lang="en-US" noProof="0" smtClean="0"/>
              <a:t>Third layer</a:t>
            </a:r>
          </a:p>
          <a:p>
            <a:pPr lvl="3"/>
            <a:r>
              <a:rPr lang="en-US" noProof="0" smtClean="0"/>
              <a:t>Fourth layer</a:t>
            </a:r>
          </a:p>
          <a:p>
            <a:pPr lvl="4"/>
            <a:r>
              <a:rPr lang="en-US" noProof="0" smtClean="0"/>
              <a:t>Fifth layer</a:t>
            </a:r>
            <a:endParaRPr lang="en-US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here to add text</a:t>
            </a:r>
          </a:p>
          <a:p>
            <a:pPr lvl="1"/>
            <a:r>
              <a:rPr lang="en-US" noProof="0" smtClean="0"/>
              <a:t>Second layer</a:t>
            </a:r>
          </a:p>
          <a:p>
            <a:pPr lvl="2"/>
            <a:r>
              <a:rPr lang="en-US" noProof="0" smtClean="0"/>
              <a:t>Third layer</a:t>
            </a:r>
          </a:p>
          <a:p>
            <a:pPr lvl="3"/>
            <a:r>
              <a:rPr lang="en-US" noProof="0" smtClean="0"/>
              <a:t>Fourth layer</a:t>
            </a:r>
          </a:p>
          <a:p>
            <a:pPr lvl="4"/>
            <a:r>
              <a:rPr lang="en-US" noProof="0" smtClean="0"/>
              <a:t>Fifth layer</a:t>
            </a:r>
            <a:endParaRPr lang="en-US" noProof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9DA14-23DB-4005-9410-95D99DFE4ACC}" type="datetime1">
              <a:rPr lang="en-US" smtClean="0">
                <a:solidFill>
                  <a:srgbClr val="FFFFFF"/>
                </a:solidFill>
              </a:rPr>
              <a:pPr/>
              <a:t>2/18/2014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add text</a:t>
            </a:r>
            <a:endParaRPr lang="en-US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add text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here to add text</a:t>
            </a:r>
          </a:p>
          <a:p>
            <a:pPr lvl="1"/>
            <a:r>
              <a:rPr lang="en-US" noProof="0" smtClean="0"/>
              <a:t>Second layer</a:t>
            </a:r>
          </a:p>
          <a:p>
            <a:pPr lvl="2"/>
            <a:r>
              <a:rPr lang="en-US" noProof="0" smtClean="0"/>
              <a:t>Third layer</a:t>
            </a:r>
          </a:p>
          <a:p>
            <a:pPr lvl="3"/>
            <a:r>
              <a:rPr lang="en-US" noProof="0" smtClean="0"/>
              <a:t>Fourth layer</a:t>
            </a:r>
          </a:p>
          <a:p>
            <a:pPr lvl="4"/>
            <a:r>
              <a:rPr lang="en-US" noProof="0" smtClean="0"/>
              <a:t>Fifth layer</a:t>
            </a:r>
            <a:endParaRPr lang="en-US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add text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here to add text</a:t>
            </a:r>
          </a:p>
          <a:p>
            <a:pPr lvl="1"/>
            <a:r>
              <a:rPr lang="en-US" noProof="0" smtClean="0"/>
              <a:t>Second layer</a:t>
            </a:r>
          </a:p>
          <a:p>
            <a:pPr lvl="2"/>
            <a:r>
              <a:rPr lang="en-US" noProof="0" smtClean="0"/>
              <a:t>Third layer</a:t>
            </a:r>
          </a:p>
          <a:p>
            <a:pPr lvl="3"/>
            <a:r>
              <a:rPr lang="en-US" noProof="0" smtClean="0"/>
              <a:t>Fourth layer</a:t>
            </a:r>
          </a:p>
          <a:p>
            <a:pPr lvl="4"/>
            <a:r>
              <a:rPr lang="en-US" noProof="0" smtClean="0"/>
              <a:t>Fifth layer</a:t>
            </a:r>
            <a:endParaRPr lang="en-US" noProof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91A89-BDBC-4828-A08B-29C7176101A4}" type="datetime1">
              <a:rPr lang="en-US" smtClean="0">
                <a:solidFill>
                  <a:srgbClr val="FFFFFF"/>
                </a:solidFill>
              </a:rPr>
              <a:pPr/>
              <a:t>2/18/2014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add title</a:t>
            </a:r>
            <a:endParaRPr lang="en-US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72ECF-0AE0-4187-A5C1-9378F853A497}" type="datetime1">
              <a:rPr lang="en-US" smtClean="0">
                <a:solidFill>
                  <a:srgbClr val="FFFFFF"/>
                </a:solidFill>
              </a:rPr>
              <a:pPr/>
              <a:t>2/18/2014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70727-BA99-4A8B-B070-898FC5BD9116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 baseline="0"/>
            </a:lvl1pPr>
          </a:lstStyle>
          <a:p>
            <a:r>
              <a:rPr lang="en-US" noProof="0" smtClean="0"/>
              <a:t>Click to add title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here to add text</a:t>
            </a:r>
          </a:p>
          <a:p>
            <a:pPr lvl="1"/>
            <a:r>
              <a:rPr lang="en-US" noProof="0" smtClean="0"/>
              <a:t>Second layer</a:t>
            </a:r>
          </a:p>
          <a:p>
            <a:pPr lvl="2"/>
            <a:r>
              <a:rPr lang="en-US" noProof="0" smtClean="0"/>
              <a:t>Third layer</a:t>
            </a:r>
          </a:p>
          <a:p>
            <a:pPr lvl="3"/>
            <a:r>
              <a:rPr lang="en-US" noProof="0" smtClean="0"/>
              <a:t>Fourth layer</a:t>
            </a:r>
          </a:p>
          <a:p>
            <a:pPr lvl="4"/>
            <a:r>
              <a:rPr lang="en-US" noProof="0" smtClean="0"/>
              <a:t>Fifth layer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add text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86C2A-983F-4022-9DD0-DD623A56FF94}" type="datetime1">
              <a:rPr lang="en-US" smtClean="0">
                <a:solidFill>
                  <a:srgbClr val="FFFFFF"/>
                </a:solidFill>
              </a:rPr>
              <a:pPr/>
              <a:t>2/18/2014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noProof="0" smtClean="0"/>
              <a:t>Click to add title</a:t>
            </a:r>
            <a:endParaRPr lang="en-US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add text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ECFE9-3A9E-4E5E-AF41-520ACE265A77}" type="datetime1">
              <a:rPr lang="en-US" smtClean="0">
                <a:solidFill>
                  <a:srgbClr val="FFFFFF"/>
                </a:solidFill>
              </a:rPr>
              <a:pPr/>
              <a:t>2/18/2014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2CB778-1684-4820-AE01-A6CF65E48D70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9C08B-3F0B-45F7-96FC-E0E7F1EDB571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9DA14-23DB-4005-9410-95D99DFE4ACC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91A89-BDBC-4828-A08B-29C7176101A4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72ECF-0AE0-4187-A5C1-9378F853A497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B70727-BA99-4A8B-B070-898FC5BD9116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586C2A-983F-4022-9DD0-DD623A56FF94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ECFE9-3A9E-4E5E-AF41-520ACE265A77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BZ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fld id="{AB81C545-FE68-41D5-BEA4-2878944C354C}" type="datetime1">
              <a:rPr lang="de-DE" sz="1200" b="0">
                <a:solidFill>
                  <a:schemeClr val="bg1"/>
                </a:solidFill>
              </a:rPr>
              <a:pPr/>
              <a:t>18.02.2014</a:t>
            </a:fld>
            <a:r>
              <a:rPr lang="de-DE" sz="1200" b="0">
                <a:solidFill>
                  <a:schemeClr val="bg1"/>
                </a:solidFill>
              </a:rPr>
              <a:t>     Seite </a:t>
            </a:r>
            <a:fld id="{F100B36D-5590-4186-A03B-FBE69F711ADE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>
              <a:solidFill>
                <a:schemeClr val="bg1"/>
              </a:solidFill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BZ" sz="2400" b="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2" y="1411289"/>
            <a:ext cx="70344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 durch Klicken hinzufügen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2" y="2106613"/>
            <a:ext cx="70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fld id="{94AC2515-8215-418A-964A-E2B00192C2E1}" type="datetime1">
              <a:rPr lang="de-DE" smtClean="0"/>
              <a:pPr/>
              <a:t>18.02.2014</a:t>
            </a:fld>
            <a:endParaRPr lang="de-DE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200" b="0" dirty="0">
                <a:solidFill>
                  <a:schemeClr val="bg1"/>
                </a:solidFill>
              </a:rPr>
              <a:t>Seite </a:t>
            </a:r>
            <a:fld id="{327115CA-E6A4-425F-BB4F-A64D48743A27}" type="slidenum">
              <a:rPr lang="de-DE" sz="1200" b="0">
                <a:solidFill>
                  <a:schemeClr val="bg1"/>
                </a:solidFill>
              </a:rPr>
              <a:pPr/>
              <a:t>‹#›</a:t>
            </a:fld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5799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51" y="6601216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endParaRPr lang="en-BZ" dirty="0"/>
          </a:p>
        </p:txBody>
      </p:sp>
      <p:pic>
        <p:nvPicPr>
          <p:cNvPr id="17" name="Grafik 16" descr="gizlogo-standard-rgb.gif"/>
          <p:cNvPicPr>
            <a:picLocks noChangeAspect="1"/>
          </p:cNvPicPr>
          <p:nvPr/>
        </p:nvPicPr>
        <p:blipFill>
          <a:blip r:embed="rId13" cstate="print"/>
          <a:srcRect t="13758" b="19567"/>
          <a:stretch>
            <a:fillRect/>
          </a:stretch>
        </p:blipFill>
        <p:spPr>
          <a:xfrm>
            <a:off x="276225" y="76200"/>
            <a:ext cx="900000" cy="600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B81C545-FE68-41D5-BEA4-2878944C354C}" type="datetime1">
              <a:rPr lang="de-DE" sz="1200" b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18.02.2014</a:t>
            </a:fld>
            <a:r>
              <a:rPr lang="de-DE" sz="1200" b="0">
                <a:solidFill>
                  <a:srgbClr val="FFFFFF"/>
                </a:solidFill>
                <a:latin typeface="Arial"/>
              </a:rPr>
              <a:t>     Seite </a:t>
            </a:r>
            <a:fld id="{F100B36D-5590-4186-A03B-FBE69F711ADE}" type="slidenum">
              <a:rPr lang="de-DE" sz="1200" b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20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 sz="24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82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</p:spPr>
      </p:pic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 sz="24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39812" y="1411289"/>
            <a:ext cx="70344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2" y="2106613"/>
            <a:ext cx="70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4AC2515-8215-418A-964A-E2B00192C2E1}" type="datetime1">
              <a:rPr lang="de-DE" smtClean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18.02.2014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7893050" y="6602399"/>
            <a:ext cx="927100" cy="2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200" b="0" dirty="0" smtClean="0">
                <a:solidFill>
                  <a:srgbClr val="FFFFFF"/>
                </a:solidFill>
                <a:latin typeface="Arial"/>
              </a:rPr>
              <a:t>Page </a:t>
            </a:r>
            <a:fld id="{327115CA-E6A4-425F-BB4F-A64D48743A27}" type="slidenum">
              <a:rPr lang="de-DE" sz="1200" b="0">
                <a:solidFill>
                  <a:srgbClr val="FFFFFF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e-DE" sz="1200" b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799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4951" y="6601216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BZ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5" y="-85724"/>
            <a:ext cx="2159953" cy="9001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1" fontAlgn="base" hangingPunct="1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3pPr>
      <a:lvl4pPr marL="1714500" indent="-285750" algn="l" rtl="0" eaLnBrk="1" fontAlgn="base" hangingPunct="1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4pPr>
      <a:lvl5pPr marL="21907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 baseline="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75" y="1611446"/>
            <a:ext cx="7474964" cy="720969"/>
          </a:xfrm>
        </p:spPr>
        <p:txBody>
          <a:bodyPr/>
          <a:lstStyle/>
          <a:p>
            <a:r>
              <a:rPr lang="en-US" dirty="0" smtClean="0"/>
              <a:t>Dynamic Vulnerability Assessment and </a:t>
            </a:r>
            <a:br>
              <a:rPr lang="en-US" dirty="0" smtClean="0"/>
            </a:br>
            <a:r>
              <a:rPr lang="en-US" dirty="0" smtClean="0"/>
              <a:t>Adaptation Option  (KRAPI)</a:t>
            </a:r>
            <a:br>
              <a:rPr lang="en-US" dirty="0" smtClean="0"/>
            </a:br>
            <a:r>
              <a:rPr lang="en-US" sz="2000" dirty="0" smtClean="0"/>
              <a:t>Experience from Tarakan, South Sumatra and Malang Raya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1026" name="Picture 2" descr="http://www.draksha.in/newsimages/ra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65" y="2791824"/>
            <a:ext cx="4824276" cy="3393076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39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466" y="480427"/>
            <a:ext cx="6875585" cy="720969"/>
          </a:xfrm>
        </p:spPr>
        <p:txBody>
          <a:bodyPr/>
          <a:lstStyle/>
          <a:p>
            <a:r>
              <a:rPr lang="en-US" dirty="0" smtClean="0"/>
              <a:t>Potential </a:t>
            </a:r>
            <a:r>
              <a:rPr lang="en-US" dirty="0" smtClean="0"/>
              <a:t> </a:t>
            </a:r>
            <a:r>
              <a:rPr lang="en-US" dirty="0" smtClean="0"/>
              <a:t>Impact to </a:t>
            </a:r>
            <a:r>
              <a:rPr lang="en-US" dirty="0" smtClean="0"/>
              <a:t>Household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0127068"/>
              </p:ext>
            </p:extLst>
          </p:nvPr>
        </p:nvGraphicFramePr>
        <p:xfrm>
          <a:off x="433388" y="1947863"/>
          <a:ext cx="687228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5846" y="3463945"/>
            <a:ext cx="13003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Climate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3317" y="3794076"/>
            <a:ext cx="2426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 Increase Vulnerability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- Lost and Damage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3998794" y="4612885"/>
            <a:ext cx="95534" cy="286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026088" y="3076276"/>
            <a:ext cx="139890" cy="3603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218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33" y="61067"/>
            <a:ext cx="5103801" cy="720969"/>
          </a:xfrm>
        </p:spPr>
        <p:txBody>
          <a:bodyPr/>
          <a:lstStyle/>
          <a:p>
            <a:r>
              <a:rPr lang="en-US" dirty="0" smtClean="0"/>
              <a:t>Climate Impact Chain Study*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53" y="902525"/>
            <a:ext cx="5866961" cy="545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41908" y="5475672"/>
            <a:ext cx="2332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Climate Change </a:t>
            </a:r>
          </a:p>
          <a:p>
            <a:r>
              <a:rPr lang="en-US" sz="1600" dirty="0" smtClean="0"/>
              <a:t>Impact Chain in </a:t>
            </a:r>
          </a:p>
          <a:p>
            <a:r>
              <a:rPr lang="en-US" sz="1600" dirty="0" smtClean="0"/>
              <a:t>Tropical Coastal Area </a:t>
            </a:r>
          </a:p>
          <a:p>
            <a:r>
              <a:rPr lang="en-US" sz="1600" dirty="0" smtClean="0"/>
              <a:t>GIZ-CIFOR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584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 4: Dynamic Vulnerability Assessment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527" y="1948345"/>
            <a:ext cx="6308882" cy="4114800"/>
          </a:xfrm>
        </p:spPr>
        <p:txBody>
          <a:bodyPr/>
          <a:lstStyle/>
          <a:p>
            <a:r>
              <a:rPr lang="en-US" dirty="0" smtClean="0"/>
              <a:t>Vulnerability assessment was conducted for both baseline situation and future projection. In this study  base line is 2008 and projection is 2030</a:t>
            </a:r>
          </a:p>
          <a:p>
            <a:endParaRPr lang="en-US" dirty="0" smtClean="0"/>
          </a:p>
          <a:p>
            <a:r>
              <a:rPr lang="en-US" dirty="0" smtClean="0"/>
              <a:t>Sample for vulnerability indicators: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5" y="3593375"/>
            <a:ext cx="7908568" cy="217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1287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 5: Risk Analysis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783" y="1948345"/>
            <a:ext cx="6047625" cy="4114800"/>
          </a:xfrm>
        </p:spPr>
        <p:txBody>
          <a:bodyPr/>
          <a:lstStyle/>
          <a:p>
            <a:r>
              <a:rPr lang="en-US" dirty="0" smtClean="0"/>
              <a:t>The current risk is measured  based on current hazard and vulnerability</a:t>
            </a:r>
          </a:p>
          <a:p>
            <a:endParaRPr lang="en-US" dirty="0"/>
          </a:p>
          <a:p>
            <a:r>
              <a:rPr lang="en-US" dirty="0" smtClean="0"/>
              <a:t>Future risk is measured base on projected hazard using IPCC SRES scenario and </a:t>
            </a:r>
            <a:r>
              <a:rPr lang="en-US" dirty="0"/>
              <a:t>projected vulnerability,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25" y="4055688"/>
            <a:ext cx="41719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3657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5" y="1035050"/>
            <a:ext cx="77438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7" y="736356"/>
            <a:ext cx="8186738" cy="720969"/>
          </a:xfrm>
        </p:spPr>
        <p:txBody>
          <a:bodyPr/>
          <a:lstStyle/>
          <a:p>
            <a:r>
              <a:rPr lang="en-US" dirty="0" smtClean="0"/>
              <a:t>Sample of Climate Risk Analysis in Tarakan Island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2008		 		2030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08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 6: Developing Adaptation Options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8" y="1924594"/>
            <a:ext cx="5778088" cy="411480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Delineate Adaptation Zoning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Develop the  right measures to  reduce effects of climate change or exploit the positive ones by making appropriate adjustments.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Reactive adaptation for immediate actions and anticipatory adaptation for future or projected risk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Focused on reducing vulnerability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20.02.2014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rcRect l="44640" t="25000" r="18752" b="13499"/>
          <a:stretch>
            <a:fillRect/>
          </a:stretch>
        </p:blipFill>
        <p:spPr bwMode="auto">
          <a:xfrm>
            <a:off x="6633105" y="1903075"/>
            <a:ext cx="2171700" cy="274320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38105" y="4667008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Adaptation zoning in 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Tarakan island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914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23" y="570016"/>
            <a:ext cx="6875585" cy="558145"/>
          </a:xfrm>
        </p:spPr>
        <p:txBody>
          <a:bodyPr/>
          <a:lstStyle/>
          <a:p>
            <a:r>
              <a:rPr lang="en-US" dirty="0" smtClean="0"/>
              <a:t>KRAPI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20.02.2014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108074"/>
            <a:ext cx="7835218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8415" y="6261100"/>
            <a:ext cx="2541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KLH - GIZ</a:t>
            </a:r>
            <a:r>
              <a:rPr lang="en-US" sz="1600" dirty="0" smtClean="0"/>
              <a:t> –</a:t>
            </a:r>
            <a:r>
              <a:rPr lang="en-US" sz="1600" dirty="0"/>
              <a:t> </a:t>
            </a:r>
            <a:r>
              <a:rPr lang="en-US" sz="1600" dirty="0" smtClean="0"/>
              <a:t>AusAID  </a:t>
            </a:r>
            <a:r>
              <a:rPr lang="en-US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44487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Mainstreaming Adaptation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20.02.2014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553425"/>
            <a:ext cx="77628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811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375" y="-56007"/>
            <a:ext cx="4661805" cy="72547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Monitoring and Evaluation of Adaptation</a:t>
            </a:r>
            <a:endParaRPr lang="id-ID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8794" y="4643446"/>
            <a:ext cx="3429024" cy="1428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16040" y="5103606"/>
            <a:ext cx="111440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Response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1643050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Exposure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802" y="1643050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Sensitivity 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rot="5400000">
            <a:off x="1571604" y="2285992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715538" y="2285198"/>
            <a:ext cx="28575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14480" y="2428868"/>
            <a:ext cx="214314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678893" y="2536025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071670" y="2643182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>
                <a:solidFill>
                  <a:schemeClr val="tx1"/>
                </a:solidFill>
              </a:rPr>
              <a:t> </a:t>
            </a:r>
            <a:r>
              <a:rPr lang="id-ID" sz="1200" dirty="0" smtClean="0">
                <a:solidFill>
                  <a:schemeClr val="tx1"/>
                </a:solidFill>
              </a:rPr>
              <a:t>Poten</a:t>
            </a:r>
            <a:r>
              <a:rPr lang="en-US" sz="1200" dirty="0" smtClean="0">
                <a:solidFill>
                  <a:schemeClr val="tx1"/>
                </a:solidFill>
              </a:rPr>
              <a:t>t</a:t>
            </a:r>
            <a:r>
              <a:rPr lang="en-US" sz="1200" dirty="0" smtClean="0">
                <a:solidFill>
                  <a:schemeClr val="tx1"/>
                </a:solidFill>
              </a:rPr>
              <a:t>ial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Impact</a:t>
            </a:r>
            <a:endParaRPr lang="id-ID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6248" y="2643182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Adaptive Capacity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643174" y="3286124"/>
            <a:ext cx="285752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787108" y="3285330"/>
            <a:ext cx="285752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86050" y="3429000"/>
            <a:ext cx="2143140" cy="1588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750463" y="3536157"/>
            <a:ext cx="214314" cy="1588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64645" y="3647098"/>
            <a:ext cx="187847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Vulnerability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608381" y="4392619"/>
            <a:ext cx="500066" cy="1588"/>
          </a:xfrm>
          <a:prstGeom prst="straightConnector1">
            <a:avLst/>
          </a:prstGeom>
          <a:ln w="28575">
            <a:solidFill>
              <a:srgbClr val="F35A5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428992" y="4714884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Adaptation Actions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28992" y="5500702"/>
            <a:ext cx="157163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Results</a:t>
            </a:r>
            <a:endParaRPr lang="id-ID" sz="12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4092681" y="536121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857488" y="785794"/>
            <a:ext cx="178595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Climate Parameter </a:t>
            </a:r>
            <a:r>
              <a:rPr lang="id-ID" sz="1200" dirty="0" smtClean="0"/>
              <a:t>Monitoring </a:t>
            </a:r>
            <a:endParaRPr lang="id-ID" sz="1200" dirty="0"/>
          </a:p>
        </p:txBody>
      </p:sp>
      <p:sp>
        <p:nvSpPr>
          <p:cNvPr id="31" name="Left Arrow 30"/>
          <p:cNvSpPr/>
          <p:nvPr/>
        </p:nvSpPr>
        <p:spPr>
          <a:xfrm rot="19838884">
            <a:off x="2035905" y="1252104"/>
            <a:ext cx="688575" cy="140069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2" name="Rounded Rectangle 31"/>
          <p:cNvSpPr/>
          <p:nvPr/>
        </p:nvSpPr>
        <p:spPr>
          <a:xfrm>
            <a:off x="5572132" y="1785926"/>
            <a:ext cx="250033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Climate Impact </a:t>
            </a:r>
            <a:r>
              <a:rPr lang="id-ID" sz="1200" dirty="0" smtClean="0"/>
              <a:t>Monitoring </a:t>
            </a:r>
            <a:endParaRPr lang="id-ID" sz="1200" dirty="0"/>
          </a:p>
        </p:txBody>
      </p:sp>
      <p:sp>
        <p:nvSpPr>
          <p:cNvPr id="33" name="Left Arrow 32"/>
          <p:cNvSpPr/>
          <p:nvPr/>
        </p:nvSpPr>
        <p:spPr>
          <a:xfrm rot="20818730">
            <a:off x="4069907" y="2165281"/>
            <a:ext cx="1331021" cy="18748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4" name="Rounded Rectangle 33"/>
          <p:cNvSpPr/>
          <p:nvPr/>
        </p:nvSpPr>
        <p:spPr>
          <a:xfrm>
            <a:off x="5643570" y="3571876"/>
            <a:ext cx="250033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Vulnerability Assessment</a:t>
            </a:r>
            <a:r>
              <a:rPr lang="id-ID" sz="1200" dirty="0" smtClean="0"/>
              <a:t> </a:t>
            </a:r>
            <a:endParaRPr lang="id-ID" sz="1200" dirty="0"/>
          </a:p>
        </p:txBody>
      </p:sp>
      <p:sp>
        <p:nvSpPr>
          <p:cNvPr id="35" name="Left Arrow 34"/>
          <p:cNvSpPr/>
          <p:nvPr/>
        </p:nvSpPr>
        <p:spPr>
          <a:xfrm>
            <a:off x="4843121" y="3827097"/>
            <a:ext cx="688575" cy="140069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7" name="Rounded Rectangle 36"/>
          <p:cNvSpPr/>
          <p:nvPr/>
        </p:nvSpPr>
        <p:spPr>
          <a:xfrm>
            <a:off x="5643570" y="5500702"/>
            <a:ext cx="250033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Impact </a:t>
            </a:r>
            <a:r>
              <a:rPr lang="id-ID" sz="1200" dirty="0" smtClean="0"/>
              <a:t>Evalua</a:t>
            </a:r>
            <a:r>
              <a:rPr lang="en-US" sz="1200" dirty="0" smtClean="0"/>
              <a:t>tion</a:t>
            </a:r>
            <a:r>
              <a:rPr lang="id-ID" sz="1200" dirty="0" smtClean="0"/>
              <a:t> </a:t>
            </a:r>
            <a:endParaRPr lang="id-ID" sz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5643570" y="4643446"/>
            <a:ext cx="250033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Monitoring</a:t>
            </a:r>
            <a:r>
              <a:rPr lang="en-US" sz="1200" dirty="0" smtClean="0"/>
              <a:t> outputs</a:t>
            </a:r>
            <a:r>
              <a:rPr lang="id-ID" sz="1200" dirty="0" smtClean="0"/>
              <a:t> </a:t>
            </a:r>
            <a:endParaRPr lang="id-ID" sz="1200" dirty="0"/>
          </a:p>
        </p:txBody>
      </p:sp>
      <p:sp>
        <p:nvSpPr>
          <p:cNvPr id="40" name="Left Arrow 39"/>
          <p:cNvSpPr/>
          <p:nvPr/>
        </p:nvSpPr>
        <p:spPr>
          <a:xfrm>
            <a:off x="5376868" y="4929198"/>
            <a:ext cx="214314" cy="14287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41" name="Left Arrow 40"/>
          <p:cNvSpPr/>
          <p:nvPr/>
        </p:nvSpPr>
        <p:spPr>
          <a:xfrm>
            <a:off x="5376868" y="5715016"/>
            <a:ext cx="214314" cy="142876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" name="TextBox 2"/>
          <p:cNvSpPr txBox="1"/>
          <p:nvPr/>
        </p:nvSpPr>
        <p:spPr>
          <a:xfrm>
            <a:off x="6962775" y="6246138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GIZ  IMACC 2013</a:t>
            </a:r>
            <a:endParaRPr lang="en-US" sz="1200" dirty="0">
              <a:latin typeface="+mn-lt"/>
            </a:endParaRPr>
          </a:p>
        </p:txBody>
      </p:sp>
      <p:cxnSp>
        <p:nvCxnSpPr>
          <p:cNvPr id="24" name="Elbow Connector 23"/>
          <p:cNvCxnSpPr>
            <a:stCxn id="38" idx="3"/>
            <a:endCxn id="32" idx="3"/>
          </p:cNvCxnSpPr>
          <p:nvPr/>
        </p:nvCxnSpPr>
        <p:spPr bwMode="auto">
          <a:xfrm flipH="1" flipV="1">
            <a:off x="8072462" y="2071678"/>
            <a:ext cx="71438" cy="2857520"/>
          </a:xfrm>
          <a:prstGeom prst="bentConnector3">
            <a:avLst>
              <a:gd name="adj1" fmla="val -3199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Elbow Connector 27"/>
          <p:cNvCxnSpPr>
            <a:stCxn id="29" idx="3"/>
            <a:endCxn id="37" idx="3"/>
          </p:cNvCxnSpPr>
          <p:nvPr/>
        </p:nvCxnSpPr>
        <p:spPr bwMode="auto">
          <a:xfrm>
            <a:off x="4643438" y="1071546"/>
            <a:ext cx="3500462" cy="4714908"/>
          </a:xfrm>
          <a:prstGeom prst="bentConnector3">
            <a:avLst>
              <a:gd name="adj1" fmla="val 1163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>
          <a:xfrm>
            <a:off x="4164395" y="5214950"/>
            <a:ext cx="0" cy="305271"/>
          </a:xfrm>
          <a:prstGeom prst="straightConnector1">
            <a:avLst/>
          </a:prstGeom>
          <a:ln w="28575">
            <a:solidFill>
              <a:srgbClr val="F35A5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68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130" y="835269"/>
            <a:ext cx="6875585" cy="720969"/>
          </a:xfrm>
        </p:spPr>
        <p:txBody>
          <a:bodyPr/>
          <a:lstStyle/>
          <a:p>
            <a:pPr algn="ctr"/>
            <a:r>
              <a:rPr lang="en-US" dirty="0" err="1" smtClean="0"/>
              <a:t>Terimakasih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5" name="Picture 4" descr="http://www.google.co.id/url?q=http://lararistya.files.wordpress.com/2010/11/2789957p.jpg&amp;ei=l9W0UaTlFYO3rAeYw4DICg&amp;sa=X&amp;oi=unauthorizedredirect&amp;ct=targetlink&amp;ust=1370807455358816&amp;usg=AFQjCNHBkXy4tQu7D0kKmIWwpJJM48fbA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52" y="1903730"/>
            <a:ext cx="5713095" cy="3050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1648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992" y="835269"/>
            <a:ext cx="3019416" cy="720969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992" y="1877093"/>
            <a:ext cx="4741338" cy="4114800"/>
          </a:xfrm>
        </p:spPr>
        <p:txBody>
          <a:bodyPr/>
          <a:lstStyle/>
          <a:p>
            <a:r>
              <a:rPr lang="en-US" dirty="0" smtClean="0"/>
              <a:t>Development Cooperation between GIZ, AusAID and Ministry of Environment on climate </a:t>
            </a:r>
            <a:r>
              <a:rPr lang="en-US" dirty="0"/>
              <a:t>c</a:t>
            </a:r>
            <a:r>
              <a:rPr lang="en-US" dirty="0" smtClean="0"/>
              <a:t>hange and variability.</a:t>
            </a:r>
          </a:p>
          <a:p>
            <a:endParaRPr lang="en-US" dirty="0" smtClean="0"/>
          </a:p>
          <a:p>
            <a:r>
              <a:rPr lang="en-US" dirty="0" smtClean="0"/>
              <a:t>Learning from Lombok VA exercise,  Guideline  in Tarakan Island,  South Sumatra Province and Malang Raya Region.</a:t>
            </a:r>
          </a:p>
          <a:p>
            <a:endParaRPr lang="en-US" dirty="0" smtClean="0"/>
          </a:p>
          <a:p>
            <a:r>
              <a:rPr lang="en-US" dirty="0" smtClean="0"/>
              <a:t>KRAPI was developed by </a:t>
            </a:r>
            <a:r>
              <a:rPr lang="en-US" dirty="0" smtClean="0"/>
              <a:t>Tilman</a:t>
            </a:r>
            <a:r>
              <a:rPr lang="en-US" dirty="0" smtClean="0"/>
              <a:t> Hertz, </a:t>
            </a:r>
            <a:r>
              <a:rPr lang="en-US" dirty="0" smtClean="0"/>
              <a:t>Djoko</a:t>
            </a:r>
            <a:r>
              <a:rPr lang="en-US" dirty="0" smtClean="0"/>
              <a:t> </a:t>
            </a:r>
            <a:r>
              <a:rPr lang="en-US" dirty="0" smtClean="0"/>
              <a:t>Santoso</a:t>
            </a:r>
            <a:r>
              <a:rPr lang="en-US" dirty="0" smtClean="0"/>
              <a:t> and </a:t>
            </a:r>
            <a:r>
              <a:rPr lang="en-US" dirty="0" smtClean="0"/>
              <a:t>Wilmar</a:t>
            </a:r>
            <a:r>
              <a:rPr lang="en-US" dirty="0" smtClean="0"/>
              <a:t> Salim.           In 2012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20.02.2014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93" y="1224760"/>
            <a:ext cx="3398843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00256" y="4704304"/>
            <a:ext cx="84295" cy="78712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439707" y="4399504"/>
            <a:ext cx="84295" cy="78712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4155" y="4007618"/>
            <a:ext cx="84295" cy="78712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888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KRAPI Objective: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416" y="1983971"/>
            <a:ext cx="5762616" cy="4114800"/>
          </a:xfrm>
        </p:spPr>
        <p:txBody>
          <a:bodyPr/>
          <a:lstStyle/>
          <a:p>
            <a:r>
              <a:rPr lang="en-US" dirty="0" smtClean="0"/>
              <a:t>To help provincial and district government in identify and assess the risk from climate change and variability in their area.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KRAPI develop a set of  coherent approach and methods to examining risk and adaptation options</a:t>
            </a:r>
            <a:r>
              <a:rPr lang="en-US" dirty="0"/>
              <a:t>,</a:t>
            </a:r>
            <a:r>
              <a:rPr lang="en-US" dirty="0" smtClean="0"/>
              <a:t> using </a:t>
            </a:r>
            <a:r>
              <a:rPr lang="en-US" dirty="0" smtClean="0"/>
              <a:t>meso</a:t>
            </a:r>
            <a:r>
              <a:rPr lang="en-US" dirty="0" smtClean="0"/>
              <a:t> level multi sector analysis.</a:t>
            </a:r>
          </a:p>
          <a:p>
            <a:endParaRPr lang="en-US" dirty="0" smtClean="0"/>
          </a:p>
          <a:p>
            <a:r>
              <a:rPr lang="en-US" dirty="0" smtClean="0"/>
              <a:t>This method consist of two parts: climate risk assessment and mainstreaming it into policy making.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83223" y="2816465"/>
            <a:ext cx="6875585" cy="72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de-DE" sz="2400" b="1" kern="1200" baseline="0" dirty="0" err="1" smtClean="0">
                <a:solidFill>
                  <a:srgbClr val="777777"/>
                </a:solidFill>
                <a:latin typeface="Arial" charset="0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KRAPI Approach: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813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Risk, Hazard and Vulnerability Concept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4" y="1876425"/>
            <a:ext cx="8804075" cy="39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6315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323" y="570016"/>
            <a:ext cx="6875585" cy="558145"/>
          </a:xfrm>
        </p:spPr>
        <p:txBody>
          <a:bodyPr/>
          <a:lstStyle/>
          <a:p>
            <a:r>
              <a:rPr lang="en-US" dirty="0" smtClean="0"/>
              <a:t>KRAPI </a:t>
            </a:r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18.02.2014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108074"/>
            <a:ext cx="7835218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8415" y="6261100"/>
            <a:ext cx="2541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KLH - GIZ</a:t>
            </a:r>
            <a:r>
              <a:rPr lang="en-US" sz="1600" dirty="0" smtClean="0"/>
              <a:t> –</a:t>
            </a:r>
            <a:r>
              <a:rPr lang="en-US" sz="1600" dirty="0"/>
              <a:t> </a:t>
            </a:r>
            <a:r>
              <a:rPr lang="en-US" sz="1600" dirty="0" smtClean="0"/>
              <a:t>AusAID  </a:t>
            </a:r>
            <a:r>
              <a:rPr lang="en-US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4558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573" y="835269"/>
            <a:ext cx="6875585" cy="720969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 1. </a:t>
            </a:r>
            <a:r>
              <a:rPr lang="en-US" sz="2000" dirty="0" smtClean="0">
                <a:solidFill>
                  <a:srgbClr val="0070C0"/>
                </a:solidFill>
              </a:rPr>
              <a:t>Problem formulation and identification of vulnerable sectors to climate change and variability.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92" y="1971329"/>
            <a:ext cx="7521321" cy="165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485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 2. 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Climate Science Bases Analysis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21" y="1757548"/>
            <a:ext cx="7392827" cy="29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3944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Step 3. </a:t>
            </a:r>
            <a:r>
              <a:rPr lang="en-US" sz="2000" dirty="0" smtClean="0">
                <a:solidFill>
                  <a:srgbClr val="0070C0"/>
                </a:solidFill>
              </a:rPr>
              <a:t>Analysis of Hazards due to Climate Change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911" y="1948345"/>
            <a:ext cx="5964497" cy="41148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his  study look a these hazards: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Decreasing agricultural production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Decreasing water availability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Flooding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Landslide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Coastal inundation 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Increasing disease event</a:t>
            </a:r>
          </a:p>
          <a:p>
            <a:endParaRPr lang="en-US" dirty="0" smtClean="0"/>
          </a:p>
          <a:p>
            <a:r>
              <a:rPr lang="en-US" dirty="0" smtClean="0"/>
              <a:t>Each hazard analysis used different </a:t>
            </a:r>
          </a:p>
          <a:p>
            <a:r>
              <a:rPr lang="en-US" dirty="0" smtClean="0"/>
              <a:t>method or model. </a:t>
            </a:r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2" y="1766262"/>
            <a:ext cx="29337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6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B778-1684-4820-AE01-A6CF65E48D70}" type="datetime1">
              <a:rPr lang="de-DE" smtClean="0">
                <a:solidFill>
                  <a:srgbClr val="FFFFFF"/>
                </a:solidFill>
              </a:rPr>
              <a:pPr/>
              <a:t>19.02.2014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06" y="783771"/>
            <a:ext cx="6438481" cy="59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5821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GIZ-EN">
  <a:themeElements>
    <a:clrScheme name="Benutzerdefiniert 14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B7D1DD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70C0"/>
      </a:hlink>
      <a:folHlink>
        <a:srgbClr val="0070C0"/>
      </a:folHlink>
    </a:clrScheme>
    <a:fontScheme name="gtz-leerfolie-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tz-leerfolie-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tz-leerfolie-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tz-leerfolie-d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FEDE6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6F4F0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GIZ-DE</Template>
  <TotalTime>10537</TotalTime>
  <Words>432</Words>
  <Application>Microsoft Office PowerPoint</Application>
  <PresentationFormat>On-screen Show (4:3)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GIZ-DE</vt:lpstr>
      <vt:lpstr>GIZ-EN</vt:lpstr>
      <vt:lpstr>Dynamic Vulnerability Assessment and  Adaptation Option  (KRAPI) Experience from Tarakan, South Sumatra and Malang Raya</vt:lpstr>
      <vt:lpstr>Background</vt:lpstr>
      <vt:lpstr>KRAPI Objective:</vt:lpstr>
      <vt:lpstr>Risk, Hazard and Vulnerability Concept</vt:lpstr>
      <vt:lpstr>KRAPI Method</vt:lpstr>
      <vt:lpstr>Step 1. Problem formulation and identification of vulnerable sectors to climate change and variability.</vt:lpstr>
      <vt:lpstr>Step 2.  Climate Science Bases Analysis </vt:lpstr>
      <vt:lpstr>Step 3. Analysis of Hazards due to Climate Change</vt:lpstr>
      <vt:lpstr>PowerPoint Presentation</vt:lpstr>
      <vt:lpstr>Potential  Impact to Household</vt:lpstr>
      <vt:lpstr>Climate Impact Chain Study*</vt:lpstr>
      <vt:lpstr>Step 4: Dynamic Vulnerability Assessment</vt:lpstr>
      <vt:lpstr>Step 5: Risk Analysis  </vt:lpstr>
      <vt:lpstr>Sample of Climate Risk Analysis in Tarakan Island             2008     2030</vt:lpstr>
      <vt:lpstr>Step 6: Developing Adaptation Options</vt:lpstr>
      <vt:lpstr>KRAPI Method</vt:lpstr>
      <vt:lpstr>Mainstreaming Adaptation </vt:lpstr>
      <vt:lpstr>Monitoring and Evaluation of Adaptation</vt:lpstr>
      <vt:lpstr>Terimakasih</vt:lpstr>
    </vt:vector>
  </TitlesOfParts>
  <Company>GTZ GmbH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COMPLETION OF IMACC (and platform)</dc:title>
  <dc:creator>Michael Hoppe</dc:creator>
  <cp:keywords>GIZ-Leerfolie</cp:keywords>
  <cp:lastModifiedBy>Anindito</cp:lastModifiedBy>
  <cp:revision>112</cp:revision>
  <cp:lastPrinted>2005-12-21T12:33:01Z</cp:lastPrinted>
  <dcterms:created xsi:type="dcterms:W3CDTF">2012-11-21T11:19:24Z</dcterms:created>
  <dcterms:modified xsi:type="dcterms:W3CDTF">2014-02-20T03:27:32Z</dcterms:modified>
</cp:coreProperties>
</file>