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6" r:id="rId4"/>
    <p:sldId id="265" r:id="rId5"/>
    <p:sldId id="257" r:id="rId6"/>
    <p:sldId id="264" r:id="rId7"/>
    <p:sldId id="267" r:id="rId8"/>
    <p:sldId id="261" r:id="rId9"/>
    <p:sldId id="269" r:id="rId10"/>
    <p:sldId id="260" r:id="rId11"/>
    <p:sldId id="263" r:id="rId12"/>
    <p:sldId id="262" r:id="rId13"/>
    <p:sldId id="268" r:id="rId14"/>
    <p:sldId id="271"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E33BC-0744-4D31-94E2-789EBD2F02B9}" type="datetimeFigureOut">
              <a:rPr lang="en-US" smtClean="0"/>
              <a:pPr/>
              <a:t>2/20/2014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DA7DC-B66F-4CF3-9D8A-1B537243C9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points</a:t>
            </a:r>
            <a:r>
              <a:rPr lang="en-US" baseline="0" dirty="0" smtClean="0"/>
              <a:t> here come from </a:t>
            </a:r>
            <a:r>
              <a:rPr lang="en-US" baseline="0" dirty="0" err="1" smtClean="0"/>
              <a:t>Feeny</a:t>
            </a:r>
            <a:r>
              <a:rPr lang="en-US" baseline="0" dirty="0" smtClean="0"/>
              <a:t> et al 2013.  SSGM, ANU. Discussion paper 2013/2.  </a:t>
            </a:r>
            <a:endParaRPr lang="en-US" dirty="0"/>
          </a:p>
        </p:txBody>
      </p:sp>
      <p:sp>
        <p:nvSpPr>
          <p:cNvPr id="4" name="Slide Number Placeholder 3"/>
          <p:cNvSpPr>
            <a:spLocks noGrp="1"/>
          </p:cNvSpPr>
          <p:nvPr>
            <p:ph type="sldNum" sz="quarter" idx="10"/>
          </p:nvPr>
        </p:nvSpPr>
        <p:spPr/>
        <p:txBody>
          <a:bodyPr/>
          <a:lstStyle/>
          <a:p>
            <a:fld id="{920DA7DC-B66F-4CF3-9D8A-1B537243C94F}"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r>
              <a:rPr lang="en-US" baseline="0" dirty="0" err="1" smtClean="0"/>
              <a:t>Feeny</a:t>
            </a:r>
            <a:r>
              <a:rPr lang="en-US" baseline="0" dirty="0" smtClean="0"/>
              <a:t> et al 2013.  SSGM, ANU. Discussion paper 2013/2. </a:t>
            </a:r>
            <a:endParaRPr lang="en-US" dirty="0"/>
          </a:p>
        </p:txBody>
      </p:sp>
      <p:sp>
        <p:nvSpPr>
          <p:cNvPr id="4" name="Slide Number Placeholder 3"/>
          <p:cNvSpPr>
            <a:spLocks noGrp="1"/>
          </p:cNvSpPr>
          <p:nvPr>
            <p:ph type="sldNum" sz="quarter" idx="10"/>
          </p:nvPr>
        </p:nvSpPr>
        <p:spPr/>
        <p:txBody>
          <a:bodyPr/>
          <a:lstStyle/>
          <a:p>
            <a:fld id="{920DA7DC-B66F-4CF3-9D8A-1B537243C94F}"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90035A-771A-4135-8773-ACBC4F03FBE6}"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EDBBF-BB24-4AE6-8A9C-29CC6466FC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0035A-771A-4135-8773-ACBC4F03FBE6}"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EDBBF-BB24-4AE6-8A9C-29CC6466FC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0035A-771A-4135-8773-ACBC4F03FBE6}"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EDBBF-BB24-4AE6-8A9C-29CC6466FC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0035A-771A-4135-8773-ACBC4F03FBE6}"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EDBBF-BB24-4AE6-8A9C-29CC6466FC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90035A-771A-4135-8773-ACBC4F03FBE6}"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EDBBF-BB24-4AE6-8A9C-29CC6466FC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90035A-771A-4135-8773-ACBC4F03FBE6}"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EDBBF-BB24-4AE6-8A9C-29CC6466FC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90035A-771A-4135-8773-ACBC4F03FBE6}" type="datetimeFigureOut">
              <a:rPr lang="en-US" smtClean="0"/>
              <a:pPr/>
              <a:t>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EDBBF-BB24-4AE6-8A9C-29CC6466FC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90035A-771A-4135-8773-ACBC4F03FBE6}" type="datetimeFigureOut">
              <a:rPr lang="en-US" smtClean="0"/>
              <a:pPr/>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EDBBF-BB24-4AE6-8A9C-29CC6466FC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0035A-771A-4135-8773-ACBC4F03FBE6}" type="datetimeFigureOut">
              <a:rPr lang="en-US" smtClean="0"/>
              <a:pPr/>
              <a:t>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EDBBF-BB24-4AE6-8A9C-29CC6466FC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0035A-771A-4135-8773-ACBC4F03FBE6}"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EDBBF-BB24-4AE6-8A9C-29CC6466FC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0035A-771A-4135-8773-ACBC4F03FBE6}"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EDBBF-BB24-4AE6-8A9C-29CC6466FC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0035A-771A-4135-8773-ACBC4F03FBE6}" type="datetimeFigureOut">
              <a:rPr lang="en-US" smtClean="0"/>
              <a:pPr/>
              <a:t>2/20/2014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EDBBF-BB24-4AE6-8A9C-29CC6466FC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772400" cy="1470025"/>
          </a:xfrm>
        </p:spPr>
        <p:txBody>
          <a:bodyPr>
            <a:noAutofit/>
          </a:bodyPr>
          <a:lstStyle/>
          <a:p>
            <a:r>
              <a:rPr lang="en-US" sz="5400" b="1" dirty="0" smtClean="0"/>
              <a:t>Coastal vulnerabilities – Australia and Oceania</a:t>
            </a:r>
            <a:endParaRPr lang="en-US" sz="5400" b="1" dirty="0"/>
          </a:p>
        </p:txBody>
      </p:sp>
      <p:sp>
        <p:nvSpPr>
          <p:cNvPr id="3" name="Subtitle 2"/>
          <p:cNvSpPr>
            <a:spLocks noGrp="1"/>
          </p:cNvSpPr>
          <p:nvPr>
            <p:ph type="subTitle" idx="1"/>
          </p:nvPr>
        </p:nvSpPr>
        <p:spPr/>
        <p:txBody>
          <a:bodyPr>
            <a:normAutofit fontScale="92500"/>
          </a:bodyPr>
          <a:lstStyle/>
          <a:p>
            <a:r>
              <a:rPr lang="en-US" b="1" dirty="0" smtClean="0"/>
              <a:t>John </a:t>
            </a:r>
            <a:r>
              <a:rPr lang="en-US" b="1" dirty="0" err="1" smtClean="0"/>
              <a:t>Handmer</a:t>
            </a:r>
            <a:r>
              <a:rPr lang="en-US" b="1" dirty="0" smtClean="0"/>
              <a:t>  </a:t>
            </a:r>
            <a:r>
              <a:rPr lang="en-US" dirty="0" smtClean="0"/>
              <a:t>(RMIT University)</a:t>
            </a:r>
          </a:p>
          <a:p>
            <a:r>
              <a:rPr lang="en-US" dirty="0" smtClean="0"/>
              <a:t>&amp;</a:t>
            </a:r>
          </a:p>
          <a:p>
            <a:r>
              <a:rPr lang="en-US" b="1" dirty="0" smtClean="0"/>
              <a:t> Johanna </a:t>
            </a:r>
            <a:r>
              <a:rPr lang="en-US" b="1" dirty="0" err="1" smtClean="0"/>
              <a:t>Mustelin</a:t>
            </a:r>
            <a:r>
              <a:rPr lang="en-US" b="1" dirty="0" smtClean="0"/>
              <a:t> </a:t>
            </a:r>
            <a:r>
              <a:rPr lang="en-US" dirty="0" smtClean="0"/>
              <a:t>(Griffith University)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Importance of natural disasters?</a:t>
            </a:r>
            <a:br>
              <a:rPr lang="en-US" b="1" dirty="0" smtClean="0"/>
            </a:br>
            <a:r>
              <a:rPr lang="en-US" sz="1600" b="1" dirty="0" err="1" smtClean="0"/>
              <a:t>Feeny</a:t>
            </a:r>
            <a:r>
              <a:rPr lang="en-US" sz="1600" b="1" dirty="0"/>
              <a:t> </a:t>
            </a:r>
            <a:r>
              <a:rPr lang="en-US" sz="1600" b="1" dirty="0" smtClean="0"/>
              <a:t>et al 2013. Household vulnerability…Solomon Islands &amp; Vanuatu. SSGM Discussion paper 2013/2</a:t>
            </a:r>
            <a:endParaRPr lang="en-US" sz="1600" b="1"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36115" y="1600200"/>
            <a:ext cx="787176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Vulnerability &amp; resilience</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Dominated by the informal sector &amp; subsistence.</a:t>
            </a:r>
          </a:p>
          <a:p>
            <a:r>
              <a:rPr lang="en-US" dirty="0" smtClean="0"/>
              <a:t>Livelihoods are fundamental in Oceania - food security and access to health and education are challenges. The majority operate at the edge of paid employment.</a:t>
            </a:r>
          </a:p>
          <a:p>
            <a:r>
              <a:rPr lang="en-US" dirty="0" smtClean="0"/>
              <a:t>Access to land (for food gardens) and infrastructure.* </a:t>
            </a:r>
          </a:p>
          <a:p>
            <a:r>
              <a:rPr lang="en-US" dirty="0" smtClean="0"/>
              <a:t>Having access to remittances seen as the single key factor.  (Related to having a </a:t>
            </a:r>
            <a:r>
              <a:rPr lang="en-US" dirty="0" err="1" smtClean="0"/>
              <a:t>relo</a:t>
            </a:r>
            <a:r>
              <a:rPr lang="en-US" dirty="0" smtClean="0"/>
              <a:t> in paid employment).*</a:t>
            </a:r>
          </a:p>
          <a:p>
            <a:r>
              <a:rPr lang="en-US" dirty="0" smtClean="0"/>
              <a:t>Traditional resilience mechanisms might be decreasing, </a:t>
            </a:r>
            <a:r>
              <a:rPr lang="en-US" dirty="0" err="1" smtClean="0"/>
              <a:t>esp</a:t>
            </a:r>
            <a:r>
              <a:rPr lang="en-US" dirty="0" smtClean="0"/>
              <a:t> in urban areas (the “</a:t>
            </a:r>
            <a:r>
              <a:rPr lang="en-US" dirty="0" err="1" smtClean="0"/>
              <a:t>wantok</a:t>
            </a:r>
            <a:r>
              <a:rPr lang="en-US" dirty="0" smtClean="0"/>
              <a:t>” system). </a:t>
            </a:r>
          </a:p>
          <a:p>
            <a:r>
              <a:rPr lang="en-US" dirty="0" smtClean="0"/>
              <a:t>Note that the main impact appears to fall on women who are responsible for food.*  </a:t>
            </a:r>
          </a:p>
          <a:p>
            <a:pPr>
              <a:buNone/>
            </a:pPr>
            <a:r>
              <a:rPr lang="en-US" sz="2100" baseline="0" dirty="0" smtClean="0"/>
              <a:t>* </a:t>
            </a:r>
            <a:r>
              <a:rPr lang="en-US" sz="2100" baseline="0" dirty="0" err="1" smtClean="0"/>
              <a:t>Feeny</a:t>
            </a:r>
            <a:r>
              <a:rPr lang="en-US" sz="2100" baseline="0" dirty="0" smtClean="0"/>
              <a:t> et al 2013.  SSGM, ANU. Discussion paper 2013/2.</a:t>
            </a:r>
            <a:endParaRPr lang="en-US" sz="2100" dirty="0" smtClean="0"/>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normAutofit fontScale="90000"/>
          </a:bodyPr>
          <a:lstStyle/>
          <a:p>
            <a:r>
              <a:rPr lang="en-US" b="1" dirty="0" smtClean="0"/>
              <a:t>Adaptation - in Australia</a:t>
            </a:r>
            <a:r>
              <a:rPr lang="en-US" sz="3200" b="1" dirty="0" smtClean="0"/>
              <a:t>:</a:t>
            </a:r>
            <a:br>
              <a:rPr lang="en-US" sz="3200" b="1" dirty="0" smtClean="0"/>
            </a:br>
            <a:r>
              <a:rPr lang="en-US" b="1" dirty="0" smtClean="0"/>
              <a:t/>
            </a:r>
            <a:br>
              <a:rPr lang="en-US" b="1" dirty="0" smtClean="0"/>
            </a:br>
            <a:endParaRPr lang="en-US" b="1" dirty="0"/>
          </a:p>
        </p:txBody>
      </p:sp>
      <p:sp>
        <p:nvSpPr>
          <p:cNvPr id="3" name="Content Placeholder 2"/>
          <p:cNvSpPr>
            <a:spLocks noGrp="1"/>
          </p:cNvSpPr>
          <p:nvPr>
            <p:ph idx="1"/>
          </p:nvPr>
        </p:nvSpPr>
        <p:spPr>
          <a:xfrm>
            <a:off x="806896" y="1844824"/>
            <a:ext cx="8229600" cy="4525963"/>
          </a:xfrm>
        </p:spPr>
        <p:txBody>
          <a:bodyPr>
            <a:noAutofit/>
          </a:bodyPr>
          <a:lstStyle/>
          <a:p>
            <a:pPr>
              <a:buNone/>
            </a:pPr>
            <a:r>
              <a:rPr lang="en-US" sz="2800" b="1" dirty="0" smtClean="0"/>
              <a:t>Lots of plans and strategies</a:t>
            </a:r>
            <a:r>
              <a:rPr lang="en-US" sz="2800" dirty="0" smtClean="0"/>
              <a:t>. Some local and state activity and supportive court cases;</a:t>
            </a:r>
          </a:p>
          <a:p>
            <a:pPr>
              <a:buNone/>
            </a:pPr>
            <a:r>
              <a:rPr lang="en-US" sz="2800" dirty="0" smtClean="0"/>
              <a:t>Lot (?) of activity by commerce and individuals; </a:t>
            </a:r>
          </a:p>
          <a:p>
            <a:pPr>
              <a:buNone/>
            </a:pPr>
            <a:r>
              <a:rPr lang="en-US" sz="2800" b="1" dirty="0" smtClean="0"/>
              <a:t>More leadership </a:t>
            </a:r>
            <a:r>
              <a:rPr lang="en-US" sz="2800" dirty="0" smtClean="0"/>
              <a:t>by government is needed. </a:t>
            </a:r>
          </a:p>
          <a:p>
            <a:pPr>
              <a:buNone/>
            </a:pPr>
            <a:endParaRPr lang="en-US" sz="2800" dirty="0" smtClean="0"/>
          </a:p>
          <a:p>
            <a:pPr>
              <a:buNone/>
            </a:pPr>
            <a:r>
              <a:rPr lang="en-US" sz="2800" dirty="0" smtClean="0"/>
              <a:t>Debate about, and </a:t>
            </a:r>
            <a:r>
              <a:rPr lang="en-US" sz="2800" b="1" dirty="0" smtClean="0"/>
              <a:t>need for research </a:t>
            </a:r>
            <a:r>
              <a:rPr lang="en-US" sz="2800" dirty="0" smtClean="0"/>
              <a:t>on, the </a:t>
            </a:r>
            <a:r>
              <a:rPr lang="en-US" sz="2800" b="1" dirty="0" smtClean="0"/>
              <a:t>role of the state</a:t>
            </a:r>
            <a:r>
              <a:rPr lang="en-US" sz="2800" dirty="0" smtClean="0"/>
              <a:t> (</a:t>
            </a:r>
            <a:r>
              <a:rPr lang="en-US" sz="2800" dirty="0" err="1" smtClean="0"/>
              <a:t>eg</a:t>
            </a:r>
            <a:r>
              <a:rPr lang="en-US" sz="2800" dirty="0" smtClean="0"/>
              <a:t> PC); on the </a:t>
            </a:r>
            <a:r>
              <a:rPr lang="en-US" sz="2800" b="1" dirty="0" smtClean="0"/>
              <a:t>effectiveness and implementation; </a:t>
            </a:r>
            <a:r>
              <a:rPr lang="en-US" sz="2800" dirty="0" smtClean="0"/>
              <a:t> on the </a:t>
            </a:r>
            <a:r>
              <a:rPr lang="en-US" sz="2800" b="1" dirty="0" smtClean="0"/>
              <a:t>economics of disasters and adaptation; </a:t>
            </a:r>
            <a:r>
              <a:rPr lang="en-US" sz="2800" dirty="0" smtClean="0"/>
              <a:t>and on </a:t>
            </a:r>
            <a:r>
              <a:rPr lang="en-US" sz="2800" b="1" dirty="0" smtClean="0"/>
              <a:t>insurance.</a:t>
            </a:r>
          </a:p>
          <a:p>
            <a:pPr>
              <a:buNone/>
            </a:pP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US" b="1" dirty="0" smtClean="0"/>
              <a:t>Vanuatu &amp; Solomon Islands</a:t>
            </a:r>
            <a:endParaRPr lang="en-US" b="1" dirty="0"/>
          </a:p>
        </p:txBody>
      </p:sp>
      <p:sp>
        <p:nvSpPr>
          <p:cNvPr id="3" name="Content Placeholder 2"/>
          <p:cNvSpPr>
            <a:spLocks noGrp="1"/>
          </p:cNvSpPr>
          <p:nvPr>
            <p:ph idx="1"/>
          </p:nvPr>
        </p:nvSpPr>
        <p:spPr>
          <a:xfrm>
            <a:off x="457200" y="908720"/>
            <a:ext cx="8229600" cy="4525963"/>
          </a:xfrm>
        </p:spPr>
        <p:txBody>
          <a:bodyPr>
            <a:noAutofit/>
          </a:bodyPr>
          <a:lstStyle/>
          <a:p>
            <a:pPr>
              <a:buNone/>
            </a:pPr>
            <a:r>
              <a:rPr lang="en-US" sz="2400" b="1" dirty="0" smtClean="0"/>
              <a:t>States have limited power and resources </a:t>
            </a:r>
            <a:r>
              <a:rPr lang="en-US" sz="2400" dirty="0" smtClean="0"/>
              <a:t>– but could show more leadership and deal with people’s priorities: </a:t>
            </a:r>
            <a:r>
              <a:rPr lang="en-US" sz="2400" dirty="0" err="1" smtClean="0"/>
              <a:t>eg</a:t>
            </a:r>
            <a:r>
              <a:rPr lang="en-US" sz="2400" dirty="0" smtClean="0"/>
              <a:t> support small scale commerce, reduce tensions and violence and crime.*</a:t>
            </a:r>
          </a:p>
          <a:p>
            <a:pPr>
              <a:buNone/>
            </a:pPr>
            <a:r>
              <a:rPr lang="en-US" sz="2400" b="1" dirty="0" smtClean="0"/>
              <a:t>Multiple donors &amp; their unique requirements</a:t>
            </a:r>
            <a:r>
              <a:rPr lang="en-US" sz="2400" dirty="0" smtClean="0"/>
              <a:t>, endless plans, strategies, and small scale pilots, are a source of frustration.  and importantly, </a:t>
            </a:r>
            <a:r>
              <a:rPr lang="en-US" sz="2400" b="1" dirty="0" smtClean="0"/>
              <a:t>institutional change</a:t>
            </a:r>
            <a:r>
              <a:rPr lang="en-US" sz="2400" dirty="0" smtClean="0"/>
              <a:t>. The </a:t>
            </a:r>
            <a:r>
              <a:rPr lang="en-US" sz="2400" b="1" dirty="0" smtClean="0"/>
              <a:t>merging of DRR and CCA </a:t>
            </a:r>
            <a:r>
              <a:rPr lang="en-US" sz="2400" dirty="0" smtClean="0"/>
              <a:t>is occurring across the PICs providing capacity.  </a:t>
            </a:r>
          </a:p>
          <a:p>
            <a:pPr>
              <a:buNone/>
            </a:pPr>
            <a:r>
              <a:rPr lang="en-US" sz="2400" b="1" dirty="0" smtClean="0"/>
              <a:t>Providing access to work in Australia </a:t>
            </a:r>
            <a:r>
              <a:rPr lang="en-US" sz="2400" b="1" dirty="0"/>
              <a:t> </a:t>
            </a:r>
            <a:r>
              <a:rPr lang="en-US" sz="2400" b="1" dirty="0" smtClean="0"/>
              <a:t>&amp; New Zealand </a:t>
            </a:r>
            <a:r>
              <a:rPr lang="en-US" sz="2400" dirty="0" smtClean="0"/>
              <a:t>would increase opportunities for remittances – and resilience;</a:t>
            </a:r>
          </a:p>
          <a:p>
            <a:pPr>
              <a:buNone/>
            </a:pPr>
            <a:r>
              <a:rPr lang="en-US" sz="2400" b="1" dirty="0" smtClean="0"/>
              <a:t>Education (school) for the development of resilience</a:t>
            </a:r>
            <a:r>
              <a:rPr lang="en-US" sz="2400" dirty="0" smtClean="0"/>
              <a:t>*</a:t>
            </a:r>
          </a:p>
          <a:p>
            <a:pPr>
              <a:buNone/>
            </a:pPr>
            <a:r>
              <a:rPr lang="en-US" sz="2400" b="1" dirty="0" smtClean="0"/>
              <a:t>Land issues </a:t>
            </a:r>
            <a:r>
              <a:rPr lang="en-US" sz="2400" dirty="0" smtClean="0"/>
              <a:t>complicate the option of moving; </a:t>
            </a:r>
          </a:p>
          <a:p>
            <a:pPr>
              <a:buNone/>
            </a:pPr>
            <a:endParaRPr lang="en-US" sz="2400" dirty="0" smtClean="0"/>
          </a:p>
          <a:p>
            <a:pPr>
              <a:buNone/>
            </a:pPr>
            <a:r>
              <a:rPr lang="en-US" sz="2400" dirty="0" smtClean="0"/>
              <a:t>The role of the local Chinese run commercial sector?</a:t>
            </a:r>
          </a:p>
          <a:p>
            <a:pPr>
              <a:buNone/>
            </a:pPr>
            <a:r>
              <a:rPr lang="en-US" sz="2400" dirty="0" smtClean="0"/>
              <a:t>The future role of the “</a:t>
            </a:r>
            <a:r>
              <a:rPr lang="en-US" sz="2400" dirty="0" err="1" smtClean="0"/>
              <a:t>kastom</a:t>
            </a:r>
            <a:r>
              <a:rPr lang="en-US" sz="2400" dirty="0" smtClean="0"/>
              <a:t>” system?</a:t>
            </a:r>
          </a:p>
          <a:p>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Documents and Settings\John\My Documents\Downloads\Kiribati_Community25.jpg"/>
          <p:cNvPicPr>
            <a:picLocks noGrp="1" noChangeAspect="1" noChangeArrowheads="1"/>
          </p:cNvPicPr>
          <p:nvPr>
            <p:ph idx="1"/>
          </p:nvPr>
        </p:nvPicPr>
        <p:blipFill>
          <a:blip r:embed="rId2" cstate="print"/>
          <a:srcRect/>
          <a:stretch>
            <a:fillRect/>
          </a:stretch>
        </p:blipFill>
        <p:spPr bwMode="auto">
          <a:xfrm>
            <a:off x="395536" y="1124744"/>
            <a:ext cx="8424936" cy="56166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Today</a:t>
            </a:r>
            <a:endParaRPr lang="en-US" b="1" dirty="0"/>
          </a:p>
        </p:txBody>
      </p:sp>
      <p:sp>
        <p:nvSpPr>
          <p:cNvPr id="3" name="Content Placeholder 2"/>
          <p:cNvSpPr>
            <a:spLocks noGrp="1"/>
          </p:cNvSpPr>
          <p:nvPr>
            <p:ph idx="1"/>
          </p:nvPr>
        </p:nvSpPr>
        <p:spPr/>
        <p:txBody>
          <a:bodyPr>
            <a:normAutofit lnSpcReduction="10000"/>
          </a:bodyPr>
          <a:lstStyle/>
          <a:p>
            <a:r>
              <a:rPr lang="en-US" dirty="0" smtClean="0"/>
              <a:t>I will make some overview comments on Australia and for Oceania, specifically Vanuatu and the Solomon Islands. </a:t>
            </a:r>
          </a:p>
          <a:p>
            <a:r>
              <a:rPr lang="en-US" dirty="0" smtClean="0"/>
              <a:t>Following the IPCC Special report on extremes (and custom in emergency management in Australia):  Risk = exposure + vulnerability + hazard </a:t>
            </a:r>
          </a:p>
          <a:p>
            <a:r>
              <a:rPr lang="en-US" dirty="0" smtClean="0"/>
              <a:t>I draw on many sources including a SSGM paper 2013/2 by </a:t>
            </a:r>
            <a:r>
              <a:rPr lang="en-US" dirty="0" err="1" smtClean="0"/>
              <a:t>Feeny</a:t>
            </a:r>
            <a:r>
              <a:rPr lang="en-US" dirty="0" smtClean="0"/>
              <a:t> et al.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D:\POST-BLUE-MSI\UNU-joint work\GoldCoastCentre.jpg"/>
          <p:cNvPicPr>
            <a:picLocks noGrp="1" noChangeAspect="1" noChangeArrowheads="1"/>
          </p:cNvPicPr>
          <p:nvPr>
            <p:ph idx="1"/>
          </p:nvPr>
        </p:nvPicPr>
        <p:blipFill>
          <a:blip r:embed="rId2" cstate="print"/>
          <a:srcRect/>
          <a:stretch>
            <a:fillRect/>
          </a:stretch>
        </p:blipFill>
        <p:spPr bwMode="auto">
          <a:xfrm>
            <a:off x="2195736" y="-135395"/>
            <a:ext cx="4680520" cy="702077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D:\POST-BLUE-MSI\UNU-joint work\GoldCoast.jpg"/>
          <p:cNvPicPr>
            <a:picLocks noGrp="1" noChangeAspect="1" noChangeArrowheads="1"/>
          </p:cNvPicPr>
          <p:nvPr>
            <p:ph idx="1"/>
          </p:nvPr>
        </p:nvPicPr>
        <p:blipFill>
          <a:blip r:embed="rId2" cstate="print"/>
          <a:srcRect/>
          <a:stretch>
            <a:fillRect/>
          </a:stretch>
        </p:blipFill>
        <p:spPr bwMode="auto">
          <a:xfrm>
            <a:off x="-36512" y="116632"/>
            <a:ext cx="9181020" cy="61206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Exposure is increasing</a:t>
            </a:r>
            <a:br>
              <a:rPr lang="en-US" b="1" dirty="0" smtClean="0"/>
            </a:br>
            <a:r>
              <a:rPr lang="en-US" b="1" dirty="0" smtClean="0"/>
              <a:t>Australia</a:t>
            </a:r>
            <a:endParaRPr lang="en-US" b="1" dirty="0"/>
          </a:p>
        </p:txBody>
      </p:sp>
      <p:sp>
        <p:nvSpPr>
          <p:cNvPr id="3" name="Content Placeholder 2"/>
          <p:cNvSpPr>
            <a:spLocks noGrp="1"/>
          </p:cNvSpPr>
          <p:nvPr>
            <p:ph idx="1"/>
          </p:nvPr>
        </p:nvSpPr>
        <p:spPr/>
        <p:txBody>
          <a:bodyPr>
            <a:normAutofit/>
          </a:bodyPr>
          <a:lstStyle/>
          <a:p>
            <a:pPr lvl="0"/>
            <a:r>
              <a:rPr lang="en-US" dirty="0" smtClean="0"/>
              <a:t>Exposure to sea level rise and coastal hazards is high </a:t>
            </a:r>
            <a:r>
              <a:rPr lang="en-US" dirty="0"/>
              <a:t>due to the large concentration of </a:t>
            </a:r>
            <a:r>
              <a:rPr lang="en-US" dirty="0" smtClean="0"/>
              <a:t>population </a:t>
            </a:r>
            <a:r>
              <a:rPr lang="en-US" dirty="0"/>
              <a:t>on the coast </a:t>
            </a:r>
            <a:r>
              <a:rPr lang="en-US" dirty="0" smtClean="0"/>
              <a:t>(in </a:t>
            </a:r>
            <a:r>
              <a:rPr lang="en-US" dirty="0"/>
              <a:t>Australia 86% of population lives on or close to the </a:t>
            </a:r>
            <a:r>
              <a:rPr lang="en-US" dirty="0" smtClean="0"/>
              <a:t>coast);</a:t>
            </a:r>
          </a:p>
          <a:p>
            <a:pPr lvl="0"/>
            <a:r>
              <a:rPr lang="en-US" dirty="0" smtClean="0"/>
              <a:t>Strong </a:t>
            </a:r>
            <a:r>
              <a:rPr lang="en-US" dirty="0"/>
              <a:t>migration trends towards the </a:t>
            </a:r>
            <a:r>
              <a:rPr lang="en-US" dirty="0" smtClean="0"/>
              <a:t>coast – “sea change” phenomenon; </a:t>
            </a:r>
          </a:p>
          <a:p>
            <a:pPr lvl="0"/>
            <a:r>
              <a:rPr lang="en-US" dirty="0" smtClean="0"/>
              <a:t> The trend is also to the cyclone prone tropics;</a:t>
            </a:r>
          </a:p>
          <a:p>
            <a:pPr lvl="0"/>
            <a:r>
              <a:rPr lang="en-US" dirty="0" smtClean="0"/>
              <a:t>Does insurance have a role?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Current activity</a:t>
            </a:r>
            <a:br>
              <a:rPr lang="en-US" sz="3200" b="1" dirty="0" smtClean="0"/>
            </a:br>
            <a:r>
              <a:rPr lang="en-US" sz="3200" b="1" dirty="0" smtClean="0"/>
              <a:t>Needs to be seen in a strong pro-development/anti-climate change context</a:t>
            </a:r>
            <a:endParaRPr lang="en-US" sz="3200" b="1" dirty="0"/>
          </a:p>
        </p:txBody>
      </p:sp>
      <p:sp>
        <p:nvSpPr>
          <p:cNvPr id="3" name="Content Placeholder 2"/>
          <p:cNvSpPr>
            <a:spLocks noGrp="1"/>
          </p:cNvSpPr>
          <p:nvPr>
            <p:ph idx="1"/>
          </p:nvPr>
        </p:nvSpPr>
        <p:spPr>
          <a:xfrm>
            <a:off x="457200" y="1927373"/>
            <a:ext cx="8229600" cy="4525963"/>
          </a:xfrm>
        </p:spPr>
        <p:txBody>
          <a:bodyPr>
            <a:normAutofit fontScale="85000" lnSpcReduction="20000"/>
          </a:bodyPr>
          <a:lstStyle/>
          <a:p>
            <a:pPr>
              <a:buNone/>
            </a:pPr>
            <a:endParaRPr lang="en-US" dirty="0" smtClean="0"/>
          </a:p>
          <a:p>
            <a:r>
              <a:rPr lang="en-AU" b="1" dirty="0" smtClean="0"/>
              <a:t>Politics</a:t>
            </a:r>
            <a:r>
              <a:rPr lang="en-AU" dirty="0" smtClean="0"/>
              <a:t> - the Queensland government has dropped any restrictions on coastal development. The approach was to restrict new development in hazard zones, and include SLR scenarios to determine the risk and level of protective measures;</a:t>
            </a:r>
            <a:endParaRPr lang="en-US" dirty="0" smtClean="0"/>
          </a:p>
          <a:p>
            <a:pPr lvl="0"/>
            <a:r>
              <a:rPr lang="en-US" b="1" dirty="0" smtClean="0"/>
              <a:t>Courts </a:t>
            </a:r>
            <a:r>
              <a:rPr lang="en-US" dirty="0" smtClean="0"/>
              <a:t>- used </a:t>
            </a:r>
            <a:r>
              <a:rPr lang="en-US" dirty="0"/>
              <a:t>to challenge planning </a:t>
            </a:r>
            <a:r>
              <a:rPr lang="en-US" dirty="0" smtClean="0"/>
              <a:t>decisions.  Local </a:t>
            </a:r>
            <a:r>
              <a:rPr lang="en-US" dirty="0"/>
              <a:t>governments </a:t>
            </a:r>
            <a:r>
              <a:rPr lang="en-US" dirty="0" smtClean="0"/>
              <a:t>often see themselves trapped:</a:t>
            </a:r>
          </a:p>
          <a:p>
            <a:pPr lvl="0">
              <a:buNone/>
            </a:pPr>
            <a:r>
              <a:rPr lang="en-US" dirty="0"/>
              <a:t>	</a:t>
            </a:r>
            <a:r>
              <a:rPr lang="en-US" dirty="0" smtClean="0"/>
              <a:t>can be </a:t>
            </a:r>
            <a:r>
              <a:rPr lang="en-US" dirty="0"/>
              <a:t>taken to court by the developer/future owner because a) they </a:t>
            </a:r>
            <a:r>
              <a:rPr lang="en-US" b="1" dirty="0"/>
              <a:t>allowed building </a:t>
            </a:r>
            <a:r>
              <a:rPr lang="en-US" dirty="0"/>
              <a:t>in a vulnerable area and are liable for damages, </a:t>
            </a:r>
            <a:r>
              <a:rPr lang="en-US" b="1" dirty="0"/>
              <a:t>and b) </a:t>
            </a:r>
            <a:r>
              <a:rPr lang="en-US" dirty="0"/>
              <a:t>because they </a:t>
            </a:r>
            <a:r>
              <a:rPr lang="en-US" b="1" dirty="0"/>
              <a:t>do not allow building </a:t>
            </a:r>
            <a:r>
              <a:rPr lang="en-US" dirty="0"/>
              <a:t>in a vulnerable </a:t>
            </a:r>
            <a:r>
              <a:rPr lang="en-US" dirty="0" smtClean="0"/>
              <a:t>area.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US" sz="2800" b="1" dirty="0" smtClean="0"/>
              <a:t>Where local action is taken – not all agree!</a:t>
            </a:r>
            <a:endParaRPr lang="en-US" sz="2800" b="1" dirty="0"/>
          </a:p>
        </p:txBody>
      </p:sp>
      <p:pic>
        <p:nvPicPr>
          <p:cNvPr id="3074" name="Picture 2" descr="D:\POST-BLUE-MSI\UNU-joint work\Belongil_Erosion_01.jpg"/>
          <p:cNvPicPr>
            <a:picLocks noGrp="1" noChangeAspect="1" noChangeArrowheads="1"/>
          </p:cNvPicPr>
          <p:nvPr>
            <p:ph idx="1"/>
          </p:nvPr>
        </p:nvPicPr>
        <p:blipFill>
          <a:blip r:embed="rId2" cstate="print"/>
          <a:srcRect/>
          <a:stretch>
            <a:fillRect/>
          </a:stretch>
        </p:blipFill>
        <p:spPr bwMode="auto">
          <a:xfrm>
            <a:off x="375343" y="1063277"/>
            <a:ext cx="8517137" cy="567809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Exposure in Oceania</a:t>
            </a:r>
            <a:endParaRPr lang="en-US" b="1" dirty="0"/>
          </a:p>
        </p:txBody>
      </p:sp>
      <p:sp>
        <p:nvSpPr>
          <p:cNvPr id="3" name="Content Placeholder 2"/>
          <p:cNvSpPr>
            <a:spLocks noGrp="1"/>
          </p:cNvSpPr>
          <p:nvPr>
            <p:ph idx="1"/>
          </p:nvPr>
        </p:nvSpPr>
        <p:spPr>
          <a:xfrm>
            <a:off x="457200" y="1412776"/>
            <a:ext cx="8229600" cy="4525963"/>
          </a:xfrm>
        </p:spPr>
        <p:txBody>
          <a:bodyPr>
            <a:normAutofit fontScale="92500" lnSpcReduction="10000"/>
          </a:bodyPr>
          <a:lstStyle/>
          <a:p>
            <a:pPr lvl="0"/>
            <a:r>
              <a:rPr lang="en-US" dirty="0" smtClean="0"/>
              <a:t>Vanuatu &amp; Solomon Islands – mountainous countries with almost all valuable assets on the coastal strips. Countries ranked by the UNU at #1 and #4 in terms of exposure to natural hazards. </a:t>
            </a:r>
          </a:p>
          <a:p>
            <a:pPr lvl="0"/>
            <a:r>
              <a:rPr lang="en-US" dirty="0" smtClean="0"/>
              <a:t>The trend is to increase the development of assets by the sea;</a:t>
            </a:r>
          </a:p>
          <a:p>
            <a:pPr lvl="0"/>
            <a:r>
              <a:rPr lang="en-US" dirty="0" smtClean="0"/>
              <a:t>And some informal settlements are also expanding in the same exposed locations. </a:t>
            </a:r>
          </a:p>
          <a:p>
            <a:r>
              <a:rPr lang="en-US" dirty="0" smtClean="0"/>
              <a:t>Atoll countries and regions (</a:t>
            </a:r>
            <a:r>
              <a:rPr lang="en-US" dirty="0" err="1" smtClean="0"/>
              <a:t>eg</a:t>
            </a:r>
            <a:r>
              <a:rPr lang="en-US" dirty="0" smtClean="0"/>
              <a:t> Kiribati, </a:t>
            </a:r>
            <a:r>
              <a:rPr lang="en-US" dirty="0" err="1" smtClean="0"/>
              <a:t>Ontong</a:t>
            </a:r>
            <a:r>
              <a:rPr lang="en-US" dirty="0" smtClean="0"/>
              <a:t> Java in SI, are at the highest end of exposure. </a:t>
            </a:r>
          </a:p>
          <a:p>
            <a:pPr lvl="0"/>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US" b="1" dirty="0" smtClean="0"/>
              <a:t>Highest point – 3m</a:t>
            </a:r>
            <a:endParaRPr lang="en-US" b="1" dirty="0"/>
          </a:p>
        </p:txBody>
      </p:sp>
      <p:pic>
        <p:nvPicPr>
          <p:cNvPr id="5122" name="Picture 2" descr="C:\Documents and Settings\John\My Documents\Downloads\Kiribati_3mSLRSign24.jpg"/>
          <p:cNvPicPr>
            <a:picLocks noGrp="1" noChangeAspect="1" noChangeArrowheads="1"/>
          </p:cNvPicPr>
          <p:nvPr>
            <p:ph idx="1"/>
          </p:nvPr>
        </p:nvPicPr>
        <p:blipFill>
          <a:blip r:embed="rId2" cstate="print"/>
          <a:srcRect/>
          <a:stretch>
            <a:fillRect/>
          </a:stretch>
        </p:blipFill>
        <p:spPr bwMode="auto">
          <a:xfrm>
            <a:off x="133919" y="980728"/>
            <a:ext cx="8830569" cy="588704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667</Words>
  <Application>Microsoft Office PowerPoint</Application>
  <PresentationFormat>On-screen Show (4:3)</PresentationFormat>
  <Paragraphs>53</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Coastal vulnerabilities – Australia and Oceania</vt:lpstr>
      <vt:lpstr>Today</vt:lpstr>
      <vt:lpstr>Slide 3</vt:lpstr>
      <vt:lpstr>Slide 4</vt:lpstr>
      <vt:lpstr>Exposure is increasing Australia</vt:lpstr>
      <vt:lpstr>Current activity Needs to be seen in a strong pro-development/anti-climate change context</vt:lpstr>
      <vt:lpstr>Where local action is taken – not all agree!</vt:lpstr>
      <vt:lpstr>Exposure in Oceania</vt:lpstr>
      <vt:lpstr>Highest point – 3m</vt:lpstr>
      <vt:lpstr>Importance of natural disasters? Feeny et al 2013. Household vulnerability…Solomon Islands &amp; Vanuatu. SSGM Discussion paper 2013/2</vt:lpstr>
      <vt:lpstr>Vulnerability &amp; resilience</vt:lpstr>
      <vt:lpstr>Adaptation - in Australia:  </vt:lpstr>
      <vt:lpstr>Vanuatu &amp; Solomon Islands</vt:lpstr>
      <vt:lpstr>Slide 14</vt:lpstr>
      <vt:lpstr>Slide 15</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vulnerabilities – Australia and Oceania</dc:title>
  <dc:creator>Your User Name</dc:creator>
  <cp:lastModifiedBy>Your User Name</cp:lastModifiedBy>
  <cp:revision>77</cp:revision>
  <dcterms:created xsi:type="dcterms:W3CDTF">2014-02-19T00:57:47Z</dcterms:created>
  <dcterms:modified xsi:type="dcterms:W3CDTF">2014-02-20T04:14:18Z</dcterms:modified>
</cp:coreProperties>
</file>