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7" r:id="rId10"/>
    <p:sldId id="278" r:id="rId11"/>
    <p:sldId id="279" r:id="rId12"/>
    <p:sldId id="286" r:id="rId13"/>
    <p:sldId id="268" r:id="rId14"/>
    <p:sldId id="269" r:id="rId15"/>
    <p:sldId id="270" r:id="rId16"/>
    <p:sldId id="271" r:id="rId17"/>
    <p:sldId id="272" r:id="rId18"/>
    <p:sldId id="273" r:id="rId19"/>
    <p:sldId id="289" r:id="rId20"/>
    <p:sldId id="274" r:id="rId21"/>
    <p:sldId id="275" r:id="rId22"/>
    <p:sldId id="276" r:id="rId23"/>
    <p:sldId id="290" r:id="rId24"/>
    <p:sldId id="288" r:id="rId25"/>
    <p:sldId id="280" r:id="rId26"/>
    <p:sldId id="281" r:id="rId27"/>
    <p:sldId id="282" r:id="rId28"/>
    <p:sldId id="284" r:id="rId29"/>
    <p:sldId id="285" r:id="rId30"/>
    <p:sldId id="257" r:id="rId31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A0910-7889-4CE9-B51D-944A856C608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8E013-1919-4EA7-8AFD-18BE365440D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0291A4-FFCE-473F-8FDC-5943995D27C5}" type="slidenum">
              <a:rPr lang="en-US" smtClean="0">
                <a:ea typeface="MS PGothic" pitchFamily="34" charset="-128"/>
              </a:rPr>
              <a:pPr/>
              <a:t>21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7" descr="LOGO.pn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107950" y="5392738"/>
            <a:ext cx="79216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8" descr="KumamotoUni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6524625"/>
            <a:ext cx="1804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コネクタ 4"/>
          <p:cNvCxnSpPr/>
          <p:nvPr userDrawn="1"/>
        </p:nvCxnSpPr>
        <p:spPr>
          <a:xfrm>
            <a:off x="0" y="6813550"/>
            <a:ext cx="9144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5E893-8C05-4441-A5E7-E326739066CF}" type="datetimeFigureOut">
              <a:rPr lang="en-US" altLang="ja-JP"/>
              <a:pPr>
                <a:defRPr/>
              </a:pPr>
              <a:t>2/20/2014</a:t>
            </a:fld>
            <a:r>
              <a:rPr lang="en-US" altLang="ja-JP"/>
              <a:t>2010/10/14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ja-JP"/>
              <a:t>Jakarta Feedback seminar 2010</a:t>
            </a:r>
            <a:endParaRPr lang="ja-JP" altLang="en-US"/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5397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933E-09DC-429E-9091-AFE399298971}" type="slidenum">
              <a:rPr lang="en-US" altLang="ja-JP"/>
              <a:pPr>
                <a:defRPr/>
              </a:pPr>
              <a:t>‹#›</a:t>
            </a:fld>
            <a:r>
              <a:rPr lang="en-US" altLang="ja-JP"/>
              <a:t>1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651D5-AA08-434D-90BD-A0468EB0C324}" type="datetimeFigureOut">
              <a:rPr lang="id-ID" smtClean="0"/>
              <a:pPr/>
              <a:t>20/02/2014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040FF-69F0-4429-9730-0D852C6D788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Twin-sea\AVSEQ01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smtClean="0"/>
              <a:t/>
            </a:r>
            <a:br>
              <a:rPr lang="en-US" sz="2700" b="1" dirty="0" smtClean="0"/>
            </a:br>
            <a:endParaRPr lang="id-ID" sz="27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 smtClean="0"/>
          </a:p>
          <a:p>
            <a:endParaRPr lang="id-ID" dirty="0"/>
          </a:p>
          <a:p>
            <a:pPr>
              <a:buNone/>
            </a:pPr>
            <a:r>
              <a:rPr lang="id-ID" dirty="0" smtClean="0"/>
              <a:t>Robert Delinom</a:t>
            </a:r>
            <a:endParaRPr lang="id-ID" dirty="0"/>
          </a:p>
        </p:txBody>
      </p:sp>
      <p:pic>
        <p:nvPicPr>
          <p:cNvPr id="1026" name="Picture 2" descr="F:\Kendari\IMG_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43608" y="476672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 smtClean="0">
                <a:solidFill>
                  <a:srgbClr val="FFC000"/>
                </a:solidFill>
              </a:rPr>
              <a:t>Urbanization and Proposed Adaptive </a:t>
            </a:r>
            <a:r>
              <a:rPr lang="id-ID" sz="3600" b="1" dirty="0" smtClean="0">
                <a:solidFill>
                  <a:srgbClr val="FFC000"/>
                </a:solidFill>
              </a:rPr>
              <a:t>Development Strategies  </a:t>
            </a:r>
            <a:r>
              <a:rPr lang="id-ID" sz="3600" b="1" dirty="0" smtClean="0">
                <a:solidFill>
                  <a:srgbClr val="FFC000"/>
                </a:solidFill>
              </a:rPr>
              <a:t>in Megacities : The Greater Jakarta </a:t>
            </a:r>
            <a:endParaRPr lang="id-ID" sz="3600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4221088"/>
            <a:ext cx="3105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dirty="0" smtClean="0">
                <a:solidFill>
                  <a:srgbClr val="FFFF00"/>
                </a:solidFill>
                <a:latin typeface="Arial Narrow" pitchFamily="34" charset="0"/>
              </a:rPr>
              <a:t>Robert Delinom</a:t>
            </a:r>
          </a:p>
          <a:p>
            <a:r>
              <a:rPr lang="id-ID" sz="4000" dirty="0" smtClean="0">
                <a:solidFill>
                  <a:srgbClr val="FFFF00"/>
                </a:solidFill>
                <a:latin typeface="Arial Narrow" pitchFamily="34" charset="0"/>
              </a:rPr>
              <a:t>ICIAR – LIPI </a:t>
            </a:r>
            <a:endParaRPr lang="id-ID" sz="4000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コネクタ 37"/>
          <p:cNvCxnSpPr/>
          <p:nvPr/>
        </p:nvCxnSpPr>
        <p:spPr>
          <a:xfrm>
            <a:off x="5651500" y="3933825"/>
            <a:ext cx="433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endCxn id="30" idx="1"/>
          </p:cNvCxnSpPr>
          <p:nvPr/>
        </p:nvCxnSpPr>
        <p:spPr>
          <a:xfrm>
            <a:off x="4756150" y="4711700"/>
            <a:ext cx="854075" cy="635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5867400" y="6357938"/>
            <a:ext cx="5715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下矢印 31"/>
          <p:cNvSpPr/>
          <p:nvPr/>
        </p:nvSpPr>
        <p:spPr>
          <a:xfrm rot="20731861">
            <a:off x="646113" y="3370263"/>
            <a:ext cx="561975" cy="2960687"/>
          </a:xfrm>
          <a:prstGeom prst="downArrow">
            <a:avLst>
              <a:gd name="adj1" fmla="val 50000"/>
              <a:gd name="adj2" fmla="val 174486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6630" name="テキスト ボックス 3"/>
          <p:cNvSpPr txBox="1">
            <a:spLocks noChangeArrowheads="1"/>
          </p:cNvSpPr>
          <p:nvPr/>
        </p:nvSpPr>
        <p:spPr bwMode="auto">
          <a:xfrm>
            <a:off x="71438" y="3071813"/>
            <a:ext cx="788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Step1</a:t>
            </a:r>
          </a:p>
        </p:txBody>
      </p:sp>
      <p:sp>
        <p:nvSpPr>
          <p:cNvPr id="26631" name="テキスト ボックス 4"/>
          <p:cNvSpPr txBox="1">
            <a:spLocks noChangeArrowheads="1"/>
          </p:cNvSpPr>
          <p:nvPr/>
        </p:nvSpPr>
        <p:spPr bwMode="auto">
          <a:xfrm>
            <a:off x="282575" y="3857625"/>
            <a:ext cx="788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Step2</a:t>
            </a:r>
          </a:p>
        </p:txBody>
      </p:sp>
      <p:sp>
        <p:nvSpPr>
          <p:cNvPr id="26632" name="テキスト ボックス 5"/>
          <p:cNvSpPr txBox="1">
            <a:spLocks noChangeArrowheads="1"/>
          </p:cNvSpPr>
          <p:nvPr/>
        </p:nvSpPr>
        <p:spPr bwMode="auto">
          <a:xfrm>
            <a:off x="500063" y="4643438"/>
            <a:ext cx="788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Step3</a:t>
            </a:r>
          </a:p>
        </p:txBody>
      </p:sp>
      <p:sp>
        <p:nvSpPr>
          <p:cNvPr id="26633" name="テキスト ボックス 6"/>
          <p:cNvSpPr txBox="1">
            <a:spLocks noChangeArrowheads="1"/>
          </p:cNvSpPr>
          <p:nvPr/>
        </p:nvSpPr>
        <p:spPr bwMode="auto">
          <a:xfrm>
            <a:off x="711200" y="5429250"/>
            <a:ext cx="788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Step4</a:t>
            </a:r>
          </a:p>
        </p:txBody>
      </p:sp>
      <p:sp>
        <p:nvSpPr>
          <p:cNvPr id="26634" name="テキスト ボックス 7"/>
          <p:cNvSpPr txBox="1">
            <a:spLocks noChangeArrowheads="1"/>
          </p:cNvSpPr>
          <p:nvPr/>
        </p:nvSpPr>
        <p:spPr bwMode="auto">
          <a:xfrm>
            <a:off x="827088" y="6215063"/>
            <a:ext cx="78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Step5</a:t>
            </a:r>
          </a:p>
        </p:txBody>
      </p:sp>
      <p:sp>
        <p:nvSpPr>
          <p:cNvPr id="26635" name="テキスト ボックス 9"/>
          <p:cNvSpPr txBox="1">
            <a:spLocks noChangeArrowheads="1"/>
          </p:cNvSpPr>
          <p:nvPr/>
        </p:nvSpPr>
        <p:spPr bwMode="auto">
          <a:xfrm>
            <a:off x="877888" y="5715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Tokyo</a:t>
            </a:r>
          </a:p>
        </p:txBody>
      </p:sp>
      <p:sp>
        <p:nvSpPr>
          <p:cNvPr id="26636" name="テキスト ボックス 10"/>
          <p:cNvSpPr txBox="1">
            <a:spLocks noChangeArrowheads="1"/>
          </p:cNvSpPr>
          <p:nvPr/>
        </p:nvSpPr>
        <p:spPr bwMode="auto">
          <a:xfrm>
            <a:off x="877888" y="1000125"/>
            <a:ext cx="74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Osaka</a:t>
            </a:r>
          </a:p>
        </p:txBody>
      </p:sp>
      <p:sp>
        <p:nvSpPr>
          <p:cNvPr id="26637" name="テキスト ボックス 11"/>
          <p:cNvSpPr txBox="1">
            <a:spLocks noChangeArrowheads="1"/>
          </p:cNvSpPr>
          <p:nvPr/>
        </p:nvSpPr>
        <p:spPr bwMode="auto">
          <a:xfrm>
            <a:off x="877888" y="1428750"/>
            <a:ext cx="744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Taipei</a:t>
            </a:r>
          </a:p>
        </p:txBody>
      </p:sp>
      <p:sp>
        <p:nvSpPr>
          <p:cNvPr id="26638" name="テキスト ボックス 12"/>
          <p:cNvSpPr txBox="1">
            <a:spLocks noChangeArrowheads="1"/>
          </p:cNvSpPr>
          <p:nvPr/>
        </p:nvSpPr>
        <p:spPr bwMode="auto">
          <a:xfrm>
            <a:off x="714375" y="1857375"/>
            <a:ext cx="973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Bangkok</a:t>
            </a:r>
          </a:p>
        </p:txBody>
      </p:sp>
      <p:sp>
        <p:nvSpPr>
          <p:cNvPr id="26639" name="テキスト ボックス 13"/>
          <p:cNvSpPr txBox="1">
            <a:spLocks noChangeArrowheads="1"/>
          </p:cNvSpPr>
          <p:nvPr/>
        </p:nvSpPr>
        <p:spPr bwMode="auto">
          <a:xfrm>
            <a:off x="779463" y="2286000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Jakarta</a:t>
            </a:r>
          </a:p>
        </p:txBody>
      </p:sp>
      <p:sp>
        <p:nvSpPr>
          <p:cNvPr id="26640" name="テキスト ボックス 14"/>
          <p:cNvSpPr txBox="1">
            <a:spLocks noChangeArrowheads="1"/>
          </p:cNvSpPr>
          <p:nvPr/>
        </p:nvSpPr>
        <p:spPr bwMode="auto">
          <a:xfrm>
            <a:off x="1958975" y="142875"/>
            <a:ext cx="790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Step1</a:t>
            </a:r>
          </a:p>
        </p:txBody>
      </p:sp>
      <p:sp>
        <p:nvSpPr>
          <p:cNvPr id="26641" name="テキスト ボックス 15"/>
          <p:cNvSpPr txBox="1">
            <a:spLocks noChangeArrowheads="1"/>
          </p:cNvSpPr>
          <p:nvPr/>
        </p:nvSpPr>
        <p:spPr bwMode="auto">
          <a:xfrm>
            <a:off x="3182938" y="142875"/>
            <a:ext cx="788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Step2</a:t>
            </a:r>
          </a:p>
        </p:txBody>
      </p:sp>
      <p:sp>
        <p:nvSpPr>
          <p:cNvPr id="26642" name="テキスト ボックス 16"/>
          <p:cNvSpPr txBox="1">
            <a:spLocks noChangeArrowheads="1"/>
          </p:cNvSpPr>
          <p:nvPr/>
        </p:nvSpPr>
        <p:spPr bwMode="auto">
          <a:xfrm>
            <a:off x="4406900" y="142875"/>
            <a:ext cx="788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Step3</a:t>
            </a:r>
          </a:p>
        </p:txBody>
      </p:sp>
      <p:sp>
        <p:nvSpPr>
          <p:cNvPr id="26643" name="テキスト ボックス 17"/>
          <p:cNvSpPr txBox="1">
            <a:spLocks noChangeArrowheads="1"/>
          </p:cNvSpPr>
          <p:nvPr/>
        </p:nvSpPr>
        <p:spPr bwMode="auto">
          <a:xfrm>
            <a:off x="5629275" y="142875"/>
            <a:ext cx="788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Step4</a:t>
            </a:r>
          </a:p>
        </p:txBody>
      </p:sp>
      <p:sp>
        <p:nvSpPr>
          <p:cNvPr id="26644" name="テキスト ボックス 18"/>
          <p:cNvSpPr txBox="1">
            <a:spLocks noChangeArrowheads="1"/>
          </p:cNvSpPr>
          <p:nvPr/>
        </p:nvSpPr>
        <p:spPr bwMode="auto">
          <a:xfrm>
            <a:off x="6853238" y="142875"/>
            <a:ext cx="788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>
                <a:latin typeface="Calibri" pitchFamily="34" charset="0"/>
              </a:rPr>
              <a:t>Step5</a:t>
            </a:r>
          </a:p>
        </p:txBody>
      </p:sp>
      <p:sp>
        <p:nvSpPr>
          <p:cNvPr id="20" name="右矢印 19"/>
          <p:cNvSpPr/>
          <p:nvPr/>
        </p:nvSpPr>
        <p:spPr>
          <a:xfrm>
            <a:off x="1857375" y="571500"/>
            <a:ext cx="5572125" cy="357188"/>
          </a:xfrm>
          <a:prstGeom prst="rightArrow">
            <a:avLst>
              <a:gd name="adj1" fmla="val 50000"/>
              <a:gd name="adj2" fmla="val 122112"/>
            </a:avLst>
          </a:prstGeom>
          <a:gradFill flip="none" rotWithShape="1">
            <a:gsLst>
              <a:gs pos="24000">
                <a:srgbClr val="F24F2E"/>
              </a:gs>
              <a:gs pos="100000">
                <a:srgbClr val="0070C0"/>
              </a:gs>
              <a:gs pos="50000">
                <a:srgbClr val="F277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1857375" y="1000125"/>
            <a:ext cx="5572125" cy="357188"/>
          </a:xfrm>
          <a:prstGeom prst="rightArrow">
            <a:avLst>
              <a:gd name="adj1" fmla="val 50000"/>
              <a:gd name="adj2" fmla="val 122112"/>
            </a:avLst>
          </a:prstGeom>
          <a:gradFill flip="none" rotWithShape="1">
            <a:gsLst>
              <a:gs pos="24000">
                <a:srgbClr val="F24F2E"/>
              </a:gs>
              <a:gs pos="100000">
                <a:srgbClr val="0070C0"/>
              </a:gs>
              <a:gs pos="50000">
                <a:srgbClr val="F277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1857375" y="1428750"/>
            <a:ext cx="4286250" cy="357188"/>
          </a:xfrm>
          <a:prstGeom prst="rightArrow">
            <a:avLst>
              <a:gd name="adj1" fmla="val 50000"/>
              <a:gd name="adj2" fmla="val 122112"/>
            </a:avLst>
          </a:prstGeom>
          <a:gradFill flip="none" rotWithShape="1">
            <a:gsLst>
              <a:gs pos="24000">
                <a:srgbClr val="F24F2E"/>
              </a:gs>
              <a:gs pos="100000">
                <a:srgbClr val="0070C0"/>
              </a:gs>
              <a:gs pos="50000">
                <a:srgbClr val="F277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1857375" y="1857375"/>
            <a:ext cx="3143250" cy="357188"/>
          </a:xfrm>
          <a:prstGeom prst="rightArrow">
            <a:avLst>
              <a:gd name="adj1" fmla="val 50000"/>
              <a:gd name="adj2" fmla="val 122112"/>
            </a:avLst>
          </a:prstGeom>
          <a:gradFill flip="none" rotWithShape="1">
            <a:gsLst>
              <a:gs pos="24000">
                <a:srgbClr val="F24F2E"/>
              </a:gs>
              <a:gs pos="100000">
                <a:srgbClr val="0070C0"/>
              </a:gs>
              <a:gs pos="50000">
                <a:srgbClr val="F277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857375" y="2286000"/>
            <a:ext cx="1857375" cy="357188"/>
          </a:xfrm>
          <a:prstGeom prst="rightArrow">
            <a:avLst>
              <a:gd name="adj1" fmla="val 50000"/>
              <a:gd name="adj2" fmla="val 122112"/>
            </a:avLst>
          </a:prstGeom>
          <a:gradFill flip="none" rotWithShape="1">
            <a:gsLst>
              <a:gs pos="24000">
                <a:srgbClr val="F24F2E"/>
              </a:gs>
              <a:gs pos="100000">
                <a:srgbClr val="0070C0"/>
              </a:gs>
              <a:gs pos="50000">
                <a:srgbClr val="F2773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71563" y="2928938"/>
            <a:ext cx="4076700" cy="650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Groundwater demand for the city water (cheep, easy access, stable, clean)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557338" y="3697288"/>
            <a:ext cx="4084637" cy="650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GW disaster followed by urban expansion</a:t>
            </a:r>
          </a:p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1200">
                <a:solidFill>
                  <a:srgbClr val="000000"/>
                </a:solidFill>
                <a:latin typeface="Calibri" pitchFamily="34" charset="0"/>
              </a:rPr>
              <a:t>(land subsidance, salinization, oxygen deficit air accident, etc</a:t>
            </a:r>
            <a:r>
              <a:rPr lang="ja-JP" altLang="en-US" sz="1200">
                <a:solidFill>
                  <a:srgbClr val="000000"/>
                </a:solidFill>
                <a:latin typeface="Calibri" pitchFamily="34" charset="0"/>
              </a:rPr>
              <a:t>）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46238" y="4465638"/>
            <a:ext cx="3600450" cy="650875"/>
          </a:xfrm>
          <a:prstGeom prst="rect">
            <a:avLst/>
          </a:prstGeom>
          <a:solidFill>
            <a:srgbClr val="FFFF99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Enforcement of GW regulation</a:t>
            </a:r>
          </a:p>
          <a:p>
            <a:pPr algn="ctr"/>
            <a:r>
              <a:rPr lang="ja-JP" altLang="en-US">
                <a:solidFill>
                  <a:srgbClr val="000000"/>
                </a:solidFill>
                <a:latin typeface="Calibri" pitchFamily="34" charset="0"/>
              </a:rPr>
              <a:t>（</a:t>
            </a:r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groundwater disaster→regulation</a:t>
            </a:r>
            <a:r>
              <a:rPr lang="ja-JP" altLang="en-US">
                <a:solidFill>
                  <a:srgbClr val="000000"/>
                </a:solidFill>
                <a:latin typeface="Calibri" pitchFamily="34" charset="0"/>
              </a:rPr>
              <a:t>）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3900" y="5232400"/>
            <a:ext cx="6837363" cy="650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Recovery of regulated area⇔</a:t>
            </a:r>
          </a:p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Maximun potential recharge⇔Hydro-meteorological setting  of the city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47813" y="6000750"/>
            <a:ext cx="4324350" cy="650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New GW disaster caused by abrupt recovery</a:t>
            </a:r>
          </a:p>
          <a:p>
            <a:pPr algn="ctr"/>
            <a:r>
              <a:rPr lang="ja-JP" altLang="en-US">
                <a:solidFill>
                  <a:srgbClr val="000000"/>
                </a:solidFill>
                <a:latin typeface="Calibri" pitchFamily="34" charset="0"/>
              </a:rPr>
              <a:t>（</a:t>
            </a:r>
            <a:r>
              <a:rPr lang="en-US" altLang="ja-JP">
                <a:solidFill>
                  <a:srgbClr val="000000"/>
                </a:solidFill>
                <a:latin typeface="Calibri" pitchFamily="34" charset="0"/>
              </a:rPr>
              <a:t>Floating problem of subsurface station</a:t>
            </a:r>
            <a:r>
              <a:rPr lang="ja-JP" altLang="en-US">
                <a:solidFill>
                  <a:srgbClr val="000000"/>
                </a:solidFill>
                <a:latin typeface="Calibri" pitchFamily="34" charset="0"/>
              </a:rPr>
              <a:t>）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357188" y="2786063"/>
            <a:ext cx="835818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622925" y="4292600"/>
            <a:ext cx="3379788" cy="850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Infrastructure of surface water supply </a:t>
            </a:r>
          </a:p>
          <a:p>
            <a:pPr algn="ctr"/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and National groundwater act </a:t>
            </a:r>
          </a:p>
          <a:p>
            <a:pPr algn="ctr"/>
            <a:r>
              <a:rPr lang="ja-JP" altLang="en-US" sz="1600">
                <a:solidFill>
                  <a:srgbClr val="000000"/>
                </a:solidFill>
                <a:latin typeface="Calibri" pitchFamily="34" charset="0"/>
              </a:rPr>
              <a:t>（</a:t>
            </a:r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public water of private property ?</a:t>
            </a:r>
            <a:r>
              <a:rPr lang="ja-JP" altLang="en-US" sz="1600">
                <a:solidFill>
                  <a:srgbClr val="000000"/>
                </a:solidFill>
                <a:latin typeface="Calibri" pitchFamily="34" charset="0"/>
              </a:rPr>
              <a:t>）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015038" y="3573463"/>
            <a:ext cx="3241675" cy="6064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Induced recharge</a:t>
            </a:r>
          </a:p>
          <a:p>
            <a:pPr algn="ctr"/>
            <a:r>
              <a:rPr lang="ja-JP" altLang="en-US" sz="1600">
                <a:solidFill>
                  <a:srgbClr val="000000"/>
                </a:solidFill>
                <a:latin typeface="Calibri" pitchFamily="34" charset="0"/>
              </a:rPr>
              <a:t>（</a:t>
            </a:r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shallow aquifer, river &amp; sea water</a:t>
            </a:r>
            <a:r>
              <a:rPr lang="ja-JP" altLang="en-US" sz="1600">
                <a:solidFill>
                  <a:srgbClr val="000000"/>
                </a:solidFill>
                <a:latin typeface="Calibri" pitchFamily="34" charset="0"/>
              </a:rPr>
              <a:t>） </a:t>
            </a:r>
          </a:p>
        </p:txBody>
      </p:sp>
      <p:sp>
        <p:nvSpPr>
          <p:cNvPr id="26658" name="テキスト ボックス 33"/>
          <p:cNvSpPr txBox="1">
            <a:spLocks noChangeArrowheads="1"/>
          </p:cNvSpPr>
          <p:nvPr/>
        </p:nvSpPr>
        <p:spPr bwMode="auto">
          <a:xfrm>
            <a:off x="6084888" y="6059488"/>
            <a:ext cx="3167062" cy="60642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59595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Sustainable GW management </a:t>
            </a:r>
          </a:p>
          <a:p>
            <a:pPr algn="ctr"/>
            <a:r>
              <a:rPr lang="en-US" altLang="ja-JP" sz="1600">
                <a:solidFill>
                  <a:srgbClr val="000000"/>
                </a:solidFill>
                <a:latin typeface="Calibri" pitchFamily="34" charset="0"/>
              </a:rPr>
              <a:t>considering potential recharge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z="3200" dirty="0" smtClean="0"/>
              <a:t>The decision maker paradigm 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algn="ctr">
              <a:buFont typeface="Wingdings 2" pitchFamily="18" charset="2"/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“Out of sight out of mind”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pPr algn="ctr">
              <a:buFont typeface="Wingdings 2" pitchFamily="18" charset="2"/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There is always no consideration to </a:t>
            </a:r>
            <a:r>
              <a:rPr lang="id-ID" sz="4000" dirty="0" smtClean="0">
                <a:solidFill>
                  <a:srgbClr val="FF0000"/>
                </a:solidFill>
              </a:rPr>
              <a:t>groundwater</a:t>
            </a:r>
            <a:endParaRPr lang="en-US" sz="4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2"/>
          <p:cNvSpPr txBox="1">
            <a:spLocks noChangeArrowheads="1"/>
          </p:cNvSpPr>
          <p:nvPr/>
        </p:nvSpPr>
        <p:spPr bwMode="auto">
          <a:xfrm>
            <a:off x="371475" y="330200"/>
            <a:ext cx="8408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Calibri" pitchFamily="34" charset="0"/>
              </a:rPr>
              <a:t>LAND SUBSIDENCE ZONATION IN JAKARTA  (2002 – 2010)</a:t>
            </a:r>
          </a:p>
        </p:txBody>
      </p:sp>
      <p:sp>
        <p:nvSpPr>
          <p:cNvPr id="32771" name="Rectangle 13"/>
          <p:cNvSpPr>
            <a:spLocks noChangeArrowheads="1"/>
          </p:cNvSpPr>
          <p:nvPr/>
        </p:nvSpPr>
        <p:spPr bwMode="auto">
          <a:xfrm>
            <a:off x="5287963" y="877888"/>
            <a:ext cx="35179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i-FI" sz="2400" i="1">
                <a:latin typeface="Calibri" pitchFamily="34" charset="0"/>
              </a:rPr>
              <a:t>Land Subsidence Locations in Jakarta </a:t>
            </a:r>
            <a:r>
              <a:rPr lang="fi-FI" sz="2400">
                <a:latin typeface="Calibri" pitchFamily="34" charset="0"/>
              </a:rPr>
              <a:t>: </a:t>
            </a:r>
          </a:p>
          <a:p>
            <a:r>
              <a:rPr lang="fi-FI" sz="2400">
                <a:latin typeface="Calibri" pitchFamily="34" charset="0"/>
              </a:rPr>
              <a:t/>
            </a:r>
            <a:br>
              <a:rPr lang="fi-FI" sz="2400">
                <a:latin typeface="Calibri" pitchFamily="34" charset="0"/>
              </a:rPr>
            </a:br>
            <a:r>
              <a:rPr lang="fi-FI" sz="2400">
                <a:latin typeface="Calibri" pitchFamily="34" charset="0"/>
              </a:rPr>
              <a:t>North </a:t>
            </a:r>
            <a:r>
              <a:rPr lang="fi-FI" sz="2400">
                <a:solidFill>
                  <a:srgbClr val="C00000"/>
                </a:solidFill>
                <a:latin typeface="Calibri" pitchFamily="34" charset="0"/>
              </a:rPr>
              <a:t>Jakarta : </a:t>
            </a:r>
            <a:r>
              <a:rPr lang="fi-FI" sz="2400">
                <a:latin typeface="Calibri" pitchFamily="34" charset="0"/>
              </a:rPr>
              <a:t>Muara Baru, Pantai Mutiara, Pantai Indah Kapuk, dan Ancol ; </a:t>
            </a:r>
            <a:br>
              <a:rPr lang="fi-FI" sz="2400">
                <a:latin typeface="Calibri" pitchFamily="34" charset="0"/>
              </a:rPr>
            </a:br>
            <a:r>
              <a:rPr lang="fi-FI" sz="2400">
                <a:latin typeface="Calibri" pitchFamily="34" charset="0"/>
              </a:rPr>
              <a:t/>
            </a:r>
            <a:br>
              <a:rPr lang="fi-FI" sz="2400">
                <a:latin typeface="Calibri" pitchFamily="34" charset="0"/>
              </a:rPr>
            </a:br>
            <a:r>
              <a:rPr lang="fi-FI" sz="2400">
                <a:latin typeface="Calibri" pitchFamily="34" charset="0"/>
              </a:rPr>
              <a:t>West </a:t>
            </a:r>
            <a:r>
              <a:rPr lang="fi-FI" sz="2400">
                <a:solidFill>
                  <a:srgbClr val="C00000"/>
                </a:solidFill>
                <a:latin typeface="Calibri" pitchFamily="34" charset="0"/>
              </a:rPr>
              <a:t>Jakarta Barat : </a:t>
            </a:r>
            <a:r>
              <a:rPr lang="fi-FI" sz="2400">
                <a:latin typeface="Calibri" pitchFamily="34" charset="0"/>
              </a:rPr>
              <a:t> Cengkareng Barat ; </a:t>
            </a:r>
            <a:br>
              <a:rPr lang="fi-FI" sz="2400">
                <a:latin typeface="Calibri" pitchFamily="34" charset="0"/>
              </a:rPr>
            </a:br>
            <a:r>
              <a:rPr lang="fi-FI" sz="2400">
                <a:latin typeface="Calibri" pitchFamily="34" charset="0"/>
              </a:rPr>
              <a:t/>
            </a:r>
            <a:br>
              <a:rPr lang="fi-FI" sz="2400">
                <a:latin typeface="Calibri" pitchFamily="34" charset="0"/>
              </a:rPr>
            </a:br>
            <a:r>
              <a:rPr lang="fi-FI" sz="2400">
                <a:latin typeface="Calibri" pitchFamily="34" charset="0"/>
              </a:rPr>
              <a:t>East </a:t>
            </a:r>
            <a:r>
              <a:rPr lang="fi-FI" sz="2400">
                <a:solidFill>
                  <a:srgbClr val="C00000"/>
                </a:solidFill>
                <a:latin typeface="Calibri" pitchFamily="34" charset="0"/>
              </a:rPr>
              <a:t>Jakarta : </a:t>
            </a:r>
            <a:r>
              <a:rPr lang="fi-FI" sz="2400">
                <a:latin typeface="Calibri" pitchFamily="34" charset="0"/>
              </a:rPr>
              <a:t>Kelapa Gading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92113" y="1187450"/>
            <a:ext cx="4665662" cy="5086350"/>
            <a:chOff x="548185" y="1133617"/>
            <a:chExt cx="5053013" cy="5086350"/>
          </a:xfrm>
        </p:grpSpPr>
        <p:pic>
          <p:nvPicPr>
            <p:cNvPr id="32774" name="Picture 11" descr="sub 02-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8185" y="1133617"/>
              <a:ext cx="5053013" cy="508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15"/>
            <p:cNvSpPr txBox="1">
              <a:spLocks noChangeArrowheads="1"/>
            </p:cNvSpPr>
            <p:nvPr/>
          </p:nvSpPr>
          <p:spPr bwMode="auto">
            <a:xfrm>
              <a:off x="2071482" y="1266967"/>
              <a:ext cx="13719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116 cm</a:t>
              </a:r>
            </a:p>
          </p:txBody>
        </p:sp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1309833" y="1495567"/>
              <a:ext cx="13719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65 cm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3900814" y="1952767"/>
              <a:ext cx="13719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47 cm</a:t>
              </a:r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2528815" y="3857767"/>
              <a:ext cx="13719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11 cm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224499" y="2333767"/>
              <a:ext cx="1371999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15 cm</a:t>
              </a:r>
            </a:p>
          </p:txBody>
        </p:sp>
      </p:grp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387975" y="5864225"/>
            <a:ext cx="2049463" cy="45878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200">
                <a:latin typeface="Trebuchet MS" pitchFamily="34" charset="0"/>
              </a:rPr>
              <a:t>Hasanuddin Z. Abidin, 2010</a:t>
            </a:r>
          </a:p>
          <a:p>
            <a:pPr eaLnBrk="0" hangingPunct="0"/>
            <a:endParaRPr lang="en-US" sz="12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12"/>
          <p:cNvSpPr>
            <a:spLocks noChangeArrowheads="1"/>
          </p:cNvSpPr>
          <p:nvPr/>
        </p:nvSpPr>
        <p:spPr bwMode="auto">
          <a:xfrm>
            <a:off x="92075" y="71438"/>
            <a:ext cx="8966200" cy="66706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00"/>
              </a:solidFill>
            </a:endParaRPr>
          </a:p>
        </p:txBody>
      </p:sp>
      <p:pic>
        <p:nvPicPr>
          <p:cNvPr id="33795" name="Picture 2" descr="final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1138" y="195263"/>
            <a:ext cx="5983287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scale_ph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2638" y="347663"/>
            <a:ext cx="27987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8"/>
          <p:cNvSpPr txBox="1">
            <a:spLocks noChangeAspect="1" noChangeArrowheads="1"/>
          </p:cNvSpPr>
          <p:nvPr/>
        </p:nvSpPr>
        <p:spPr bwMode="auto">
          <a:xfrm>
            <a:off x="371475" y="6362700"/>
            <a:ext cx="5292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1000" i="1">
                <a:solidFill>
                  <a:srgbClr val="FFFFFF"/>
                </a:solidFill>
                <a:cs typeface="HGP明朝E"/>
              </a:rPr>
              <a:t>0                                                                                                                                      30km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6226175" y="349250"/>
            <a:ext cx="25527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CA" sz="3200">
                <a:solidFill>
                  <a:srgbClr val="FFFFFF"/>
                </a:solidFill>
                <a:latin typeface="Georgia" pitchFamily="18" charset="0"/>
              </a:rPr>
              <a:t>Land</a:t>
            </a:r>
          </a:p>
          <a:p>
            <a:pPr algn="r" eaLnBrk="0" hangingPunct="0"/>
            <a:r>
              <a:rPr lang="en-CA" sz="3200">
                <a:solidFill>
                  <a:srgbClr val="FFFFFF"/>
                </a:solidFill>
                <a:latin typeface="Georgia" pitchFamily="18" charset="0"/>
              </a:rPr>
              <a:t>Subsidence</a:t>
            </a:r>
          </a:p>
          <a:p>
            <a:pPr algn="r" eaLnBrk="0" hangingPunct="0"/>
            <a:r>
              <a:rPr lang="en-CA" sz="3200">
                <a:solidFill>
                  <a:srgbClr val="FFFFFF"/>
                </a:solidFill>
                <a:latin typeface="Georgia" pitchFamily="18" charset="0"/>
              </a:rPr>
              <a:t>from InSAR</a:t>
            </a: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r>
              <a:rPr lang="en-CA" sz="2400">
                <a:solidFill>
                  <a:srgbClr val="FFFF00"/>
                </a:solidFill>
                <a:latin typeface="Georgia" pitchFamily="18" charset="0"/>
              </a:rPr>
              <a:t>June 2006</a:t>
            </a:r>
          </a:p>
          <a:p>
            <a:pPr algn="r" eaLnBrk="0" hangingPunct="0"/>
            <a:r>
              <a:rPr lang="en-CA" sz="2400">
                <a:solidFill>
                  <a:srgbClr val="FFFF00"/>
                </a:solidFill>
                <a:latin typeface="Georgia" pitchFamily="18" charset="0"/>
              </a:rPr>
              <a:t>to February 2007</a:t>
            </a:r>
          </a:p>
          <a:p>
            <a:pPr algn="r" eaLnBrk="0" hangingPunct="0"/>
            <a:r>
              <a:rPr lang="en-CA" sz="2400">
                <a:solidFill>
                  <a:srgbClr val="FFFF00"/>
                </a:solidFill>
                <a:latin typeface="Georgia" pitchFamily="18" charset="0"/>
              </a:rPr>
              <a:t>(8 months)</a:t>
            </a: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endParaRPr lang="en-CA" sz="2400">
              <a:solidFill>
                <a:srgbClr val="FFFFFF"/>
              </a:solidFill>
              <a:latin typeface="Georgia" pitchFamily="18" charset="0"/>
            </a:endParaRPr>
          </a:p>
          <a:p>
            <a:pPr algn="r" eaLnBrk="0" hangingPunct="0"/>
            <a:r>
              <a:rPr lang="en-CA" sz="2400">
                <a:solidFill>
                  <a:srgbClr val="FFFFFF"/>
                </a:solidFill>
                <a:latin typeface="Georgia" pitchFamily="18" charset="0"/>
              </a:rPr>
              <a:t>Cooperation with</a:t>
            </a:r>
          </a:p>
          <a:p>
            <a:pPr algn="r" eaLnBrk="0" hangingPunct="0"/>
            <a:r>
              <a:rPr lang="en-CA" sz="2400">
                <a:solidFill>
                  <a:srgbClr val="FFFFFF"/>
                </a:solidFill>
                <a:latin typeface="Georgia" pitchFamily="18" charset="0"/>
              </a:rPr>
              <a:t>ERSDAC Japan</a:t>
            </a:r>
            <a:endParaRPr lang="en-US" sz="2400">
              <a:solidFill>
                <a:srgbClr val="FFFFFF"/>
              </a:solidFill>
              <a:latin typeface="Georgia" pitchFamily="18" charset="0"/>
            </a:endParaRPr>
          </a:p>
        </p:txBody>
      </p:sp>
      <p:sp>
        <p:nvSpPr>
          <p:cNvPr id="33799" name="Rectangle 33"/>
          <p:cNvSpPr>
            <a:spLocks noChangeArrowheads="1"/>
          </p:cNvSpPr>
          <p:nvPr/>
        </p:nvSpPr>
        <p:spPr bwMode="auto">
          <a:xfrm>
            <a:off x="2620963" y="55753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latin typeface="Calibri" pitchFamily="34" charset="0"/>
              </a:rPr>
              <a:t>Deguchi, 2007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19175" y="1296988"/>
            <a:ext cx="4511675" cy="2884487"/>
            <a:chOff x="1105469" y="1296538"/>
            <a:chExt cx="4886139" cy="288297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105469" y="2075868"/>
              <a:ext cx="4886139" cy="2103642"/>
              <a:chOff x="1105469" y="2075868"/>
              <a:chExt cx="4886139" cy="2103642"/>
            </a:xfrm>
          </p:grpSpPr>
          <p:sp>
            <p:nvSpPr>
              <p:cNvPr id="33803" name="Oval 5"/>
              <p:cNvSpPr>
                <a:spLocks noChangeAspect="1" noChangeArrowheads="1"/>
              </p:cNvSpPr>
              <p:nvPr/>
            </p:nvSpPr>
            <p:spPr bwMode="auto">
              <a:xfrm>
                <a:off x="1697571" y="2767519"/>
                <a:ext cx="864997" cy="691651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4" name="Oval 6"/>
              <p:cNvSpPr>
                <a:spLocks noChangeAspect="1" noChangeArrowheads="1"/>
              </p:cNvSpPr>
              <p:nvPr/>
            </p:nvSpPr>
            <p:spPr bwMode="auto">
              <a:xfrm>
                <a:off x="3339922" y="2075868"/>
                <a:ext cx="775449" cy="777393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805" name="Oval 7"/>
              <p:cNvSpPr>
                <a:spLocks noChangeAspect="1" noChangeArrowheads="1"/>
              </p:cNvSpPr>
              <p:nvPr/>
            </p:nvSpPr>
            <p:spPr bwMode="auto">
              <a:xfrm>
                <a:off x="3943896" y="2853260"/>
                <a:ext cx="605879" cy="60590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05469" y="3655910"/>
                <a:ext cx="4886139" cy="52360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i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CONES OF SUBSIDENCE</a:t>
                </a:r>
              </a:p>
            </p:txBody>
          </p:sp>
        </p:grpSp>
        <p:sp>
          <p:nvSpPr>
            <p:cNvPr id="33802" name="TextBox 13"/>
            <p:cNvSpPr txBox="1">
              <a:spLocks noChangeArrowheads="1"/>
            </p:cNvSpPr>
            <p:nvPr/>
          </p:nvSpPr>
          <p:spPr bwMode="auto">
            <a:xfrm>
              <a:off x="2818442" y="1296538"/>
              <a:ext cx="3000578" cy="70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>
                  <a:solidFill>
                    <a:srgbClr val="FFFF00"/>
                  </a:solidFill>
                  <a:latin typeface="Georgia" pitchFamily="18" charset="0"/>
                </a:rPr>
                <a:t>Pantai Mutiara Estate</a:t>
              </a:r>
            </a:p>
            <a:p>
              <a:pPr algn="ctr"/>
              <a:r>
                <a:rPr lang="en-US" sz="2000" i="1">
                  <a:solidFill>
                    <a:srgbClr val="FFFF00"/>
                  </a:solidFill>
                  <a:latin typeface="Georgia" pitchFamily="18" charset="0"/>
                </a:rPr>
                <a:t>(Reclamation land)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latin typeface="Cambria" pitchFamily="18" charset="0"/>
              </a:rPr>
              <a:t>IMPACTS OF LAND SUBSIDENCE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74650" y="1668463"/>
            <a:ext cx="8504238" cy="4572000"/>
          </a:xfrm>
        </p:spPr>
        <p:txBody>
          <a:bodyPr>
            <a:normAutofit lnSpcReduction="10000"/>
          </a:bodyPr>
          <a:lstStyle/>
          <a:p>
            <a:r>
              <a:rPr lang="en-GB" sz="2800" smtClean="0">
                <a:latin typeface="Cambria" pitchFamily="18" charset="0"/>
              </a:rPr>
              <a:t>The wider expansion of (coastal) flooding areas.</a:t>
            </a:r>
            <a:br>
              <a:rPr lang="en-GB" sz="2800" smtClean="0">
                <a:latin typeface="Cambria" pitchFamily="18" charset="0"/>
              </a:rPr>
            </a:br>
            <a:endParaRPr lang="en-GB" sz="2800" smtClean="0">
              <a:latin typeface="Cambria" pitchFamily="18" charset="0"/>
            </a:endParaRPr>
          </a:p>
          <a:p>
            <a:r>
              <a:rPr lang="en-GB" sz="2800" smtClean="0">
                <a:latin typeface="Cambria" pitchFamily="18" charset="0"/>
              </a:rPr>
              <a:t>Cracking of buildings and infrastructure.</a:t>
            </a:r>
            <a:br>
              <a:rPr lang="en-GB" sz="2800" smtClean="0">
                <a:latin typeface="Cambria" pitchFamily="18" charset="0"/>
              </a:rPr>
            </a:br>
            <a:endParaRPr lang="en-GB" sz="2800" smtClean="0">
              <a:latin typeface="Cambria" pitchFamily="18" charset="0"/>
            </a:endParaRPr>
          </a:p>
          <a:p>
            <a:r>
              <a:rPr lang="en-GB" sz="2800" smtClean="0">
                <a:latin typeface="Cambria" pitchFamily="18" charset="0"/>
              </a:rPr>
              <a:t>Lowering the quality of living environment and life (e.g. health and sanitation condition) in the affected areas. </a:t>
            </a:r>
          </a:p>
          <a:p>
            <a:endParaRPr lang="en-GB" sz="2800" smtClean="0">
              <a:latin typeface="Cambria" pitchFamily="18" charset="0"/>
            </a:endParaRPr>
          </a:p>
          <a:p>
            <a:r>
              <a:rPr lang="en-GB" sz="2800" smtClean="0">
                <a:latin typeface="Cambria" pitchFamily="18" charset="0"/>
              </a:rPr>
              <a:t>Increasing the maintenance costs for the affected</a:t>
            </a:r>
            <a:br>
              <a:rPr lang="en-GB" sz="2800" smtClean="0">
                <a:latin typeface="Cambria" pitchFamily="18" charset="0"/>
              </a:rPr>
            </a:br>
            <a:r>
              <a:rPr lang="en-GB" sz="2800" smtClean="0">
                <a:latin typeface="Cambria" pitchFamily="18" charset="0"/>
              </a:rPr>
              <a:t>buildings and infrastructure.</a:t>
            </a:r>
            <a:endParaRPr lang="en-US" sz="280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sub 02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87450"/>
            <a:ext cx="505301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2" descr="Picture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9900"/>
            <a:ext cx="2590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3" descr="Picture1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149600"/>
            <a:ext cx="25908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Picture1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177925"/>
            <a:ext cx="25908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Picture1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7211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7" descr="Picture1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211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8"/>
          <p:cNvSpPr txBox="1">
            <a:spLocks noChangeArrowheads="1"/>
          </p:cNvSpPr>
          <p:nvPr/>
        </p:nvSpPr>
        <p:spPr bwMode="auto">
          <a:xfrm>
            <a:off x="400050" y="5111750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Genangan Rob  (Gunung sahari)</a:t>
            </a:r>
          </a:p>
        </p:txBody>
      </p:sp>
      <p:sp>
        <p:nvSpPr>
          <p:cNvPr id="35849" name="Text Box 19"/>
          <p:cNvSpPr txBox="1">
            <a:spLocks noChangeArrowheads="1"/>
          </p:cNvSpPr>
          <p:nvPr/>
        </p:nvSpPr>
        <p:spPr bwMode="auto">
          <a:xfrm>
            <a:off x="7162800" y="4445000"/>
            <a:ext cx="173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Genangan Rob (Tongkol)</a:t>
            </a:r>
          </a:p>
        </p:txBody>
      </p:sp>
      <p:sp>
        <p:nvSpPr>
          <p:cNvPr id="35850" name="Text Box 20"/>
          <p:cNvSpPr txBox="1">
            <a:spLocks noChangeArrowheads="1"/>
          </p:cNvSpPr>
          <p:nvPr/>
        </p:nvSpPr>
        <p:spPr bwMode="auto">
          <a:xfrm>
            <a:off x="323850" y="3111500"/>
            <a:ext cx="2038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Struktur jembatan turun (mutiara)</a:t>
            </a:r>
          </a:p>
        </p:txBody>
      </p:sp>
      <p:sp>
        <p:nvSpPr>
          <p:cNvPr id="35851" name="Text Box 21"/>
          <p:cNvSpPr txBox="1">
            <a:spLocks noChangeArrowheads="1"/>
          </p:cNvSpPr>
          <p:nvPr/>
        </p:nvSpPr>
        <p:spPr bwMode="auto">
          <a:xfrm>
            <a:off x="6934200" y="2530475"/>
            <a:ext cx="2038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Bangunan miring (Tongkol)</a:t>
            </a:r>
          </a:p>
        </p:txBody>
      </p:sp>
      <p:sp>
        <p:nvSpPr>
          <p:cNvPr id="35852" name="Text Box 22"/>
          <p:cNvSpPr txBox="1">
            <a:spLocks noChangeArrowheads="1"/>
          </p:cNvSpPr>
          <p:nvPr/>
        </p:nvSpPr>
        <p:spPr bwMode="auto">
          <a:xfrm>
            <a:off x="3219450" y="5092700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Genangan Rob  (Gunung sahari)</a:t>
            </a:r>
          </a:p>
        </p:txBody>
      </p:sp>
      <p:sp>
        <p:nvSpPr>
          <p:cNvPr id="35853" name="Line 24"/>
          <p:cNvSpPr>
            <a:spLocks noChangeShapeType="1"/>
          </p:cNvSpPr>
          <p:nvPr/>
        </p:nvSpPr>
        <p:spPr bwMode="auto">
          <a:xfrm flipH="1" flipV="1">
            <a:off x="4038600" y="1701800"/>
            <a:ext cx="28956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35854" name="Line 25"/>
          <p:cNvSpPr>
            <a:spLocks noChangeShapeType="1"/>
          </p:cNvSpPr>
          <p:nvPr/>
        </p:nvSpPr>
        <p:spPr bwMode="auto">
          <a:xfrm flipH="1" flipV="1">
            <a:off x="4038600" y="1701800"/>
            <a:ext cx="335280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35855" name="Line 26"/>
          <p:cNvSpPr>
            <a:spLocks noChangeShapeType="1"/>
          </p:cNvSpPr>
          <p:nvPr/>
        </p:nvSpPr>
        <p:spPr bwMode="auto">
          <a:xfrm flipV="1">
            <a:off x="2286000" y="1444625"/>
            <a:ext cx="1600200" cy="11715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35856" name="Line 27"/>
          <p:cNvSpPr>
            <a:spLocks noChangeShapeType="1"/>
          </p:cNvSpPr>
          <p:nvPr/>
        </p:nvSpPr>
        <p:spPr bwMode="auto">
          <a:xfrm flipV="1">
            <a:off x="2209800" y="1901825"/>
            <a:ext cx="1695450" cy="28479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35857" name="Line 28"/>
          <p:cNvSpPr>
            <a:spLocks noChangeShapeType="1"/>
          </p:cNvSpPr>
          <p:nvPr/>
        </p:nvSpPr>
        <p:spPr bwMode="auto">
          <a:xfrm flipH="1" flipV="1">
            <a:off x="3962400" y="1930400"/>
            <a:ext cx="533400" cy="2362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d-ID"/>
          </a:p>
        </p:txBody>
      </p:sp>
      <p:sp>
        <p:nvSpPr>
          <p:cNvPr id="35858" name="TextBox 14"/>
          <p:cNvSpPr txBox="1">
            <a:spLocks noChangeArrowheads="1"/>
          </p:cNvSpPr>
          <p:nvPr/>
        </p:nvSpPr>
        <p:spPr bwMode="auto">
          <a:xfrm>
            <a:off x="150813" y="266700"/>
            <a:ext cx="8821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ambria" pitchFamily="18" charset="0"/>
              </a:rPr>
              <a:t>Impacts of Subsidence in Jakarta</a:t>
            </a:r>
          </a:p>
        </p:txBody>
      </p:sp>
      <p:sp>
        <p:nvSpPr>
          <p:cNvPr id="35859" name="Rectangle 5"/>
          <p:cNvSpPr>
            <a:spLocks noChangeArrowheads="1"/>
          </p:cNvSpPr>
          <p:nvPr/>
        </p:nvSpPr>
        <p:spPr bwMode="auto">
          <a:xfrm>
            <a:off x="7291388" y="5700713"/>
            <a:ext cx="1627187" cy="45878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200">
                <a:latin typeface="Trebuchet MS" pitchFamily="34" charset="0"/>
              </a:rPr>
              <a:t>Hasanuddin Z. Abidin</a:t>
            </a:r>
          </a:p>
          <a:p>
            <a:pPr eaLnBrk="0" hangingPunct="0"/>
            <a:r>
              <a:rPr lang="en-US" sz="1200">
                <a:latin typeface="Trebuchet MS" pitchFamily="34" charset="0"/>
              </a:rPr>
              <a:t>KK Geodesi ITB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8125" y="3167063"/>
            <a:ext cx="8655050" cy="2408237"/>
            <a:chOff x="272954" y="3156011"/>
            <a:chExt cx="9183355" cy="2268667"/>
          </a:xfrm>
        </p:grpSpPr>
        <p:pic>
          <p:nvPicPr>
            <p:cNvPr id="36869" name="Picture 3" descr="Tanggul Jalan PM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1940" y="3157870"/>
              <a:ext cx="2961564" cy="2258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0" name="Picture 4" descr="R[1].Pompa &amp; P.Mutiara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0104" y="3173899"/>
              <a:ext cx="2986205" cy="223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19" descr="DSCF085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954" y="3156011"/>
              <a:ext cx="3025373" cy="2268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0" y="314325"/>
            <a:ext cx="76088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8"/>
          <p:cNvSpPr txBox="1">
            <a:spLocks noChangeArrowheads="1"/>
          </p:cNvSpPr>
          <p:nvPr/>
        </p:nvSpPr>
        <p:spPr bwMode="auto">
          <a:xfrm>
            <a:off x="284163" y="5575300"/>
            <a:ext cx="88217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ambria" pitchFamily="18" charset="0"/>
              </a:rPr>
              <a:t>Impacts of Coastal Subsidence in Jakarta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25" y="1039813"/>
            <a:ext cx="7491413" cy="24606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3673475"/>
            <a:ext cx="7466012" cy="2538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03200" y="236538"/>
            <a:ext cx="8718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Cambria" pitchFamily="18" charset="0"/>
              </a:rPr>
              <a:t>Sea Level Rise in Coastal Areas of Jakarta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965950" y="6437313"/>
            <a:ext cx="2071688" cy="2746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ysClr val="windowText" lastClr="000000"/>
                </a:solidFill>
                <a:latin typeface="Cambria" pitchFamily="18" charset="0"/>
              </a:rPr>
              <a:t>Hasanuddin Z. Abidin, 2009  </a:t>
            </a: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61950" y="1844675"/>
            <a:ext cx="982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>
                <a:solidFill>
                  <a:srgbClr val="FFFF00"/>
                </a:solidFill>
              </a:rPr>
              <a:t>Tide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>
                <a:solidFill>
                  <a:srgbClr val="FFFF00"/>
                </a:solidFill>
              </a:rPr>
              <a:t>Gauge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60325" y="4583113"/>
            <a:ext cx="1293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>
                <a:solidFill>
                  <a:srgbClr val="FFFF00"/>
                </a:solidFill>
              </a:rPr>
              <a:t>Satellite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>
                <a:solidFill>
                  <a:srgbClr val="FFFF00"/>
                </a:solidFill>
              </a:rPr>
              <a:t>Altimetry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id-ID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69676D"/>
                </a:outerShdw>
              </a:effectLst>
            </a:endParaRPr>
          </a:p>
        </p:txBody>
      </p:sp>
      <p:pic>
        <p:nvPicPr>
          <p:cNvPr id="4" name="AVSEQ01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01650"/>
            <a:ext cx="9144000" cy="62341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4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/>
          <a:lstStyle/>
          <a:p>
            <a:pPr eaLnBrk="1" hangingPunct="1">
              <a:buFont typeface="Verdana" pitchFamily="34" charset="0"/>
              <a:buNone/>
            </a:pPr>
            <a:r>
              <a:rPr lang="en-GB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Regionally, Jakarta area is occupied by lowland area that has five main landforms (</a:t>
            </a:r>
            <a:r>
              <a:rPr lang="en-GB" i="1" dirty="0" err="1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Rimbaman</a:t>
            </a:r>
            <a:r>
              <a:rPr lang="en-GB" i="1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 and </a:t>
            </a:r>
            <a:r>
              <a:rPr lang="en-GB" i="1" dirty="0" err="1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Suparan</a:t>
            </a:r>
            <a:r>
              <a:rPr lang="en-GB" i="1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, 1999</a:t>
            </a:r>
            <a:r>
              <a:rPr lang="en-GB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) that consists of:</a:t>
            </a:r>
            <a:endParaRPr lang="en-US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r>
              <a:rPr lang="en-GB" sz="2400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Volcanic and alluvial landforms, that are found in southern part of the basin,</a:t>
            </a:r>
            <a:endParaRPr lang="en-US" sz="2400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r>
              <a:rPr lang="en-GB" sz="2400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Marine origin landforms, which are occupied the northern area adjacent to the coastline,</a:t>
            </a:r>
            <a:endParaRPr lang="en-US" sz="2400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r>
              <a:rPr lang="en-GB" sz="2400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Beach ridge landforms, which are discovered along the coast with east-west direction,</a:t>
            </a:r>
            <a:endParaRPr lang="en-US" sz="2400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r>
              <a:rPr lang="en-GB" sz="2400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Swamp and mangrove area landforms, which are encountered in the coastal fringe,</a:t>
            </a:r>
            <a:endParaRPr lang="en-US" sz="2400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r>
              <a:rPr lang="en-GB" sz="2400" dirty="0" err="1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Paleo</a:t>
            </a:r>
            <a:r>
              <a:rPr lang="en-GB" sz="2400" dirty="0" smtClean="0">
                <a:solidFill>
                  <a:srgbClr val="FF0000"/>
                </a:solidFill>
                <a:latin typeface="MingLiU" pitchFamily="49" charset="-120"/>
                <a:ea typeface="MingLiU" pitchFamily="49" charset="-120"/>
              </a:rPr>
              <a:t>-channels, which run perpendicular to the coastline.</a:t>
            </a:r>
            <a:endParaRPr lang="en-US" sz="2400" dirty="0" smtClean="0">
              <a:solidFill>
                <a:srgbClr val="FF0000"/>
              </a:solidFill>
              <a:latin typeface="MingLiU" pitchFamily="49" charset="-120"/>
              <a:ea typeface="MingLiU" pitchFamily="49" charset="-120"/>
            </a:endParaRP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7988" y="2378075"/>
          <a:ext cx="8367852" cy="3281271"/>
        </p:xfrm>
        <a:graphic>
          <a:graphicData uri="http://schemas.openxmlformats.org/drawingml/2006/table">
            <a:tbl>
              <a:tblPr firstRow="1" bandRow="1"/>
              <a:tblGrid>
                <a:gridCol w="3463647"/>
                <a:gridCol w="2458950"/>
                <a:gridCol w="2445255"/>
              </a:tblGrid>
              <a:tr h="109375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2800" dirty="0">
                        <a:latin typeface="Cambria" pitchFamily="18" charset="0"/>
                      </a:endParaRPr>
                    </a:p>
                  </a:txBody>
                  <a:tcPr marL="84406" marR="8440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kumimoji="0" lang="pt-PT" sz="28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CONSERVATIVE SCENARIO</a:t>
                      </a:r>
                      <a:endParaRPr lang="en-US" sz="2800" dirty="0">
                        <a:latin typeface="Cambria" pitchFamily="18" charset="0"/>
                      </a:endParaRPr>
                    </a:p>
                  </a:txBody>
                  <a:tcPr marL="84406" marR="8440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kumimoji="0" lang="pt-PT" sz="280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PESIMISTIC SCENARIO</a:t>
                      </a:r>
                      <a:endParaRPr lang="en-US" sz="2800" dirty="0">
                        <a:latin typeface="Cambria" pitchFamily="18" charset="0"/>
                      </a:endParaRPr>
                    </a:p>
                  </a:txBody>
                  <a:tcPr marL="84406" marR="8440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</a:tr>
              <a:tr h="109375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Land subsidence rate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2.5 cm/year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10 cm/year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109375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Sea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level</a:t>
                      </a:r>
                      <a:r>
                        <a:rPr lang="en-US" sz="2800" baseline="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rise 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rate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0.2 cm/year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ambria" pitchFamily="18" charset="0"/>
                          <a:ea typeface="MS Mincho"/>
                          <a:cs typeface="Times New Roman"/>
                        </a:rPr>
                        <a:t>1 cm/year</a:t>
                      </a:r>
                      <a:endParaRPr lang="en-US" sz="2800" dirty="0">
                        <a:latin typeface="Cambria" pitchFamily="18" charset="0"/>
                        <a:ea typeface="MS Mincho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8148" name="TextBox 3"/>
          <p:cNvSpPr txBox="1">
            <a:spLocks noChangeArrowheads="1"/>
          </p:cNvSpPr>
          <p:nvPr/>
        </p:nvSpPr>
        <p:spPr bwMode="auto">
          <a:xfrm>
            <a:off x="203200" y="457200"/>
            <a:ext cx="8718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Cambria" pitchFamily="18" charset="0"/>
              </a:rPr>
              <a:t>Possible Inundation Areas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Cambria" pitchFamily="18" charset="0"/>
              </a:rPr>
              <a:t>in Coastal Areas of Jakarta</a:t>
            </a:r>
          </a:p>
        </p:txBody>
      </p:sp>
      <p:sp>
        <p:nvSpPr>
          <p:cNvPr id="48149" name="Rectangle 5"/>
          <p:cNvSpPr>
            <a:spLocks noChangeArrowheads="1"/>
          </p:cNvSpPr>
          <p:nvPr/>
        </p:nvSpPr>
        <p:spPr bwMode="auto">
          <a:xfrm>
            <a:off x="461963" y="6311900"/>
            <a:ext cx="2068512" cy="2746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>
                <a:latin typeface="Cambria" pitchFamily="18" charset="0"/>
              </a:rPr>
              <a:t>Hasanuddin Z. Abidin, 2009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1343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4000" smtClean="0"/>
              <a:t>AIR TEMPERATURE AT JAKARTA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271463" y="1400175"/>
          <a:ext cx="7067550" cy="3865563"/>
        </p:xfrm>
        <a:graphic>
          <a:graphicData uri="http://schemas.openxmlformats.org/presentationml/2006/ole">
            <p:oleObj spid="_x0000_s2050" name="グラフ" r:id="rId4" imgW="7400811" imgH="4048277" progId="Excel.Sheet.8">
              <p:embed/>
            </p:oleObj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651500" y="6308725"/>
            <a:ext cx="3132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136900" y="5289550"/>
            <a:ext cx="428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chemeClr val="bg1"/>
                </a:solidFill>
              </a:rPr>
              <a:t>Indonesia Ministry of Environment &amp; NOAA, BMG</a:t>
            </a:r>
            <a:r>
              <a:rPr lang="id-ID" altLang="ja-JP" sz="1200" b="1">
                <a:solidFill>
                  <a:schemeClr val="bg1"/>
                </a:solidFill>
              </a:rPr>
              <a:t>, 2007</a:t>
            </a:r>
            <a:r>
              <a:rPr lang="en-US" altLang="ja-JP" sz="12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58888" y="2141538"/>
            <a:ext cx="4830762" cy="1865312"/>
            <a:chOff x="793" y="1349"/>
            <a:chExt cx="3043" cy="1175"/>
          </a:xfrm>
        </p:grpSpPr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793" y="1573"/>
              <a:ext cx="3043" cy="95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038" name="Line 8"/>
            <p:cNvSpPr>
              <a:spLocks noChangeShapeType="1"/>
            </p:cNvSpPr>
            <p:nvPr/>
          </p:nvSpPr>
          <p:spPr bwMode="auto">
            <a:xfrm flipV="1">
              <a:off x="891" y="1442"/>
              <a:ext cx="17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039" name="Text Box 9"/>
            <p:cNvSpPr txBox="1">
              <a:spLocks noChangeArrowheads="1"/>
            </p:cNvSpPr>
            <p:nvPr/>
          </p:nvSpPr>
          <p:spPr bwMode="auto">
            <a:xfrm>
              <a:off x="1151" y="1349"/>
              <a:ext cx="11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200">
                  <a:solidFill>
                    <a:srgbClr val="FF3300"/>
                  </a:solidFill>
                </a:rPr>
                <a:t>Annual gradient</a:t>
              </a:r>
            </a:p>
          </p:txBody>
        </p:sp>
      </p:grp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767513" y="2005013"/>
            <a:ext cx="21605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Hansen and Lebendeff, 1987</a:t>
            </a:r>
            <a:r>
              <a:rPr lang="en-US" altLang="ja-JP" sz="1400" b="1">
                <a:latin typeface="Arial" charset="0"/>
              </a:rPr>
              <a:t> ; Huang et.all, 2000 :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010150" y="2584450"/>
            <a:ext cx="1000125" cy="1100138"/>
            <a:chOff x="3198" y="2048"/>
            <a:chExt cx="652" cy="747"/>
          </a:xfrm>
        </p:grpSpPr>
        <p:sp>
          <p:nvSpPr>
            <p:cNvPr id="1035" name="Line 13"/>
            <p:cNvSpPr>
              <a:spLocks noChangeShapeType="1"/>
            </p:cNvSpPr>
            <p:nvPr/>
          </p:nvSpPr>
          <p:spPr bwMode="auto">
            <a:xfrm flipH="1">
              <a:off x="3850" y="2048"/>
              <a:ext cx="0" cy="74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d-ID"/>
            </a:p>
          </p:txBody>
        </p:sp>
        <p:sp>
          <p:nvSpPr>
            <p:cNvPr id="1036" name="Text Box 14"/>
            <p:cNvSpPr txBox="1">
              <a:spLocks noChangeArrowheads="1"/>
            </p:cNvSpPr>
            <p:nvPr/>
          </p:nvSpPr>
          <p:spPr bwMode="auto">
            <a:xfrm>
              <a:off x="3198" y="2477"/>
              <a:ext cx="590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b="1">
                  <a:solidFill>
                    <a:srgbClr val="FF3300"/>
                  </a:solidFill>
                </a:rPr>
                <a:t>1.36 </a:t>
              </a:r>
              <a:r>
                <a:rPr lang="en-US" altLang="ja-JP" sz="1400" b="1" baseline="30000">
                  <a:solidFill>
                    <a:srgbClr val="FF3300"/>
                  </a:solidFill>
                </a:rPr>
                <a:t>0</a:t>
              </a:r>
              <a:r>
                <a:rPr lang="en-US" altLang="ja-JP" sz="1400" b="1">
                  <a:solidFill>
                    <a:srgbClr val="FF3300"/>
                  </a:solidFill>
                </a:rPr>
                <a:t> C</a:t>
              </a:r>
            </a:p>
          </p:txBody>
        </p:sp>
      </p:grp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6705600" y="2763838"/>
            <a:ext cx="22320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>
                <a:solidFill>
                  <a:srgbClr val="008000"/>
                </a:solidFill>
              </a:rPr>
              <a:t>Global warming : 0.5 – 0.7 </a:t>
            </a:r>
            <a:r>
              <a:rPr lang="en-US" altLang="ja-JP" sz="1400" b="1" baseline="30000">
                <a:solidFill>
                  <a:srgbClr val="008000"/>
                </a:solidFill>
              </a:rPr>
              <a:t>0</a:t>
            </a:r>
            <a:r>
              <a:rPr lang="en-US" altLang="ja-JP" sz="1400" b="1">
                <a:solidFill>
                  <a:srgbClr val="008000"/>
                </a:solidFill>
              </a:rPr>
              <a:t>C/100 year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781675" y="4581525"/>
            <a:ext cx="1543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/>
      <p:bldP spid="235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  <a:noFill/>
          <a:ln w="57150" cmpd="thickThin">
            <a:solidFill>
              <a:srgbClr val="FF0000"/>
            </a:solidFill>
          </a:ln>
        </p:spPr>
        <p:txBody>
          <a:bodyPr/>
          <a:lstStyle/>
          <a:p>
            <a:r>
              <a:rPr lang="en-US" altLang="ja-JP" sz="2000" b="1" smtClean="0">
                <a:solidFill>
                  <a:srgbClr val="0000CC"/>
                </a:solidFill>
              </a:rPr>
              <a:t>Distribution Surface Temperature Warming in Jakarta Groundwater Basin</a:t>
            </a:r>
            <a:endParaRPr lang="en-US" altLang="ja-JP" sz="2000" smtClean="0">
              <a:solidFill>
                <a:srgbClr val="0000CC"/>
              </a:solidFill>
            </a:endParaRPr>
          </a:p>
        </p:txBody>
      </p:sp>
      <p:pic>
        <p:nvPicPr>
          <p:cNvPr id="44035" name="Picture 5" descr="Surface warming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75" y="1562100"/>
            <a:ext cx="5734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Freeform 6"/>
          <p:cNvSpPr>
            <a:spLocks/>
          </p:cNvSpPr>
          <p:nvPr/>
        </p:nvSpPr>
        <p:spPr bwMode="auto">
          <a:xfrm>
            <a:off x="3101975" y="2459038"/>
            <a:ext cx="2686050" cy="1592262"/>
          </a:xfrm>
          <a:custGeom>
            <a:avLst/>
            <a:gdLst>
              <a:gd name="T0" fmla="*/ 2147483647 w 1692"/>
              <a:gd name="T1" fmla="*/ 2147483647 h 1003"/>
              <a:gd name="T2" fmla="*/ 2147483647 w 1692"/>
              <a:gd name="T3" fmla="*/ 2147483647 h 1003"/>
              <a:gd name="T4" fmla="*/ 2147483647 w 1692"/>
              <a:gd name="T5" fmla="*/ 2147483647 h 1003"/>
              <a:gd name="T6" fmla="*/ 2147483647 w 1692"/>
              <a:gd name="T7" fmla="*/ 2147483647 h 1003"/>
              <a:gd name="T8" fmla="*/ 2147483647 w 1692"/>
              <a:gd name="T9" fmla="*/ 2147483647 h 1003"/>
              <a:gd name="T10" fmla="*/ 2147483647 w 1692"/>
              <a:gd name="T11" fmla="*/ 2147483647 h 1003"/>
              <a:gd name="T12" fmla="*/ 2147483647 w 1692"/>
              <a:gd name="T13" fmla="*/ 2147483647 h 1003"/>
              <a:gd name="T14" fmla="*/ 2147483647 w 1692"/>
              <a:gd name="T15" fmla="*/ 2147483647 h 1003"/>
              <a:gd name="T16" fmla="*/ 2147483647 w 1692"/>
              <a:gd name="T17" fmla="*/ 2147483647 h 1003"/>
              <a:gd name="T18" fmla="*/ 2147483647 w 1692"/>
              <a:gd name="T19" fmla="*/ 2147483647 h 1003"/>
              <a:gd name="T20" fmla="*/ 2147483647 w 1692"/>
              <a:gd name="T21" fmla="*/ 2147483647 h 1003"/>
              <a:gd name="T22" fmla="*/ 2147483647 w 1692"/>
              <a:gd name="T23" fmla="*/ 2147483647 h 1003"/>
              <a:gd name="T24" fmla="*/ 2147483647 w 1692"/>
              <a:gd name="T25" fmla="*/ 2147483647 h 1003"/>
              <a:gd name="T26" fmla="*/ 2147483647 w 1692"/>
              <a:gd name="T27" fmla="*/ 2147483647 h 1003"/>
              <a:gd name="T28" fmla="*/ 2147483647 w 1692"/>
              <a:gd name="T29" fmla="*/ 2147483647 h 1003"/>
              <a:gd name="T30" fmla="*/ 2147483647 w 1692"/>
              <a:gd name="T31" fmla="*/ 2147483647 h 1003"/>
              <a:gd name="T32" fmla="*/ 2147483647 w 1692"/>
              <a:gd name="T33" fmla="*/ 2147483647 h 1003"/>
              <a:gd name="T34" fmla="*/ 2147483647 w 1692"/>
              <a:gd name="T35" fmla="*/ 2147483647 h 1003"/>
              <a:gd name="T36" fmla="*/ 2147483647 w 1692"/>
              <a:gd name="T37" fmla="*/ 2147483647 h 1003"/>
              <a:gd name="T38" fmla="*/ 2147483647 w 1692"/>
              <a:gd name="T39" fmla="*/ 2147483647 h 1003"/>
              <a:gd name="T40" fmla="*/ 2147483647 w 1692"/>
              <a:gd name="T41" fmla="*/ 2147483647 h 1003"/>
              <a:gd name="T42" fmla="*/ 2147483647 w 1692"/>
              <a:gd name="T43" fmla="*/ 2147483647 h 1003"/>
              <a:gd name="T44" fmla="*/ 2147483647 w 1692"/>
              <a:gd name="T45" fmla="*/ 2147483647 h 1003"/>
              <a:gd name="T46" fmla="*/ 2147483647 w 1692"/>
              <a:gd name="T47" fmla="*/ 2147483647 h 1003"/>
              <a:gd name="T48" fmla="*/ 2147483647 w 1692"/>
              <a:gd name="T49" fmla="*/ 2147483647 h 1003"/>
              <a:gd name="T50" fmla="*/ 2147483647 w 1692"/>
              <a:gd name="T51" fmla="*/ 2147483647 h 1003"/>
              <a:gd name="T52" fmla="*/ 2147483647 w 1692"/>
              <a:gd name="T53" fmla="*/ 2147483647 h 100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92"/>
              <a:gd name="T82" fmla="*/ 0 h 1003"/>
              <a:gd name="T83" fmla="*/ 1692 w 1692"/>
              <a:gd name="T84" fmla="*/ 1003 h 100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92" h="1003">
                <a:moveTo>
                  <a:pt x="70" y="27"/>
                </a:moveTo>
                <a:cubicBezTo>
                  <a:pt x="118" y="34"/>
                  <a:pt x="160" y="47"/>
                  <a:pt x="206" y="59"/>
                </a:cubicBezTo>
                <a:cubicBezTo>
                  <a:pt x="238" y="107"/>
                  <a:pt x="293" y="130"/>
                  <a:pt x="342" y="155"/>
                </a:cubicBezTo>
                <a:cubicBezTo>
                  <a:pt x="584" y="276"/>
                  <a:pt x="904" y="232"/>
                  <a:pt x="1150" y="235"/>
                </a:cubicBezTo>
                <a:cubicBezTo>
                  <a:pt x="1191" y="249"/>
                  <a:pt x="1209" y="282"/>
                  <a:pt x="1246" y="299"/>
                </a:cubicBezTo>
                <a:cubicBezTo>
                  <a:pt x="1363" y="351"/>
                  <a:pt x="1501" y="335"/>
                  <a:pt x="1622" y="339"/>
                </a:cubicBezTo>
                <a:cubicBezTo>
                  <a:pt x="1630" y="344"/>
                  <a:pt x="1641" y="347"/>
                  <a:pt x="1646" y="355"/>
                </a:cubicBezTo>
                <a:cubicBezTo>
                  <a:pt x="1655" y="369"/>
                  <a:pt x="1662" y="403"/>
                  <a:pt x="1662" y="403"/>
                </a:cubicBezTo>
                <a:cubicBezTo>
                  <a:pt x="1659" y="481"/>
                  <a:pt x="1692" y="580"/>
                  <a:pt x="1622" y="627"/>
                </a:cubicBezTo>
                <a:cubicBezTo>
                  <a:pt x="1616" y="663"/>
                  <a:pt x="1611" y="703"/>
                  <a:pt x="1574" y="723"/>
                </a:cubicBezTo>
                <a:cubicBezTo>
                  <a:pt x="1559" y="731"/>
                  <a:pt x="1526" y="739"/>
                  <a:pt x="1526" y="739"/>
                </a:cubicBezTo>
                <a:cubicBezTo>
                  <a:pt x="1501" y="777"/>
                  <a:pt x="1513" y="754"/>
                  <a:pt x="1494" y="811"/>
                </a:cubicBezTo>
                <a:cubicBezTo>
                  <a:pt x="1487" y="831"/>
                  <a:pt x="1429" y="839"/>
                  <a:pt x="1414" y="843"/>
                </a:cubicBezTo>
                <a:cubicBezTo>
                  <a:pt x="1309" y="913"/>
                  <a:pt x="1131" y="888"/>
                  <a:pt x="1030" y="891"/>
                </a:cubicBezTo>
                <a:cubicBezTo>
                  <a:pt x="905" y="916"/>
                  <a:pt x="1054" y="889"/>
                  <a:pt x="758" y="907"/>
                </a:cubicBezTo>
                <a:cubicBezTo>
                  <a:pt x="722" y="909"/>
                  <a:pt x="600" y="949"/>
                  <a:pt x="558" y="963"/>
                </a:cubicBezTo>
                <a:cubicBezTo>
                  <a:pt x="475" y="960"/>
                  <a:pt x="375" y="999"/>
                  <a:pt x="310" y="947"/>
                </a:cubicBezTo>
                <a:cubicBezTo>
                  <a:pt x="177" y="840"/>
                  <a:pt x="414" y="1003"/>
                  <a:pt x="270" y="907"/>
                </a:cubicBezTo>
                <a:cubicBezTo>
                  <a:pt x="243" y="867"/>
                  <a:pt x="224" y="826"/>
                  <a:pt x="198" y="787"/>
                </a:cubicBezTo>
                <a:cubicBezTo>
                  <a:pt x="195" y="726"/>
                  <a:pt x="196" y="664"/>
                  <a:pt x="190" y="603"/>
                </a:cubicBezTo>
                <a:cubicBezTo>
                  <a:pt x="189" y="589"/>
                  <a:pt x="171" y="550"/>
                  <a:pt x="166" y="531"/>
                </a:cubicBezTo>
                <a:cubicBezTo>
                  <a:pt x="158" y="499"/>
                  <a:pt x="152" y="455"/>
                  <a:pt x="134" y="427"/>
                </a:cubicBezTo>
                <a:cubicBezTo>
                  <a:pt x="118" y="403"/>
                  <a:pt x="95" y="382"/>
                  <a:pt x="86" y="355"/>
                </a:cubicBezTo>
                <a:cubicBezTo>
                  <a:pt x="73" y="316"/>
                  <a:pt x="51" y="288"/>
                  <a:pt x="22" y="259"/>
                </a:cubicBezTo>
                <a:cubicBezTo>
                  <a:pt x="2" y="200"/>
                  <a:pt x="0" y="202"/>
                  <a:pt x="22" y="99"/>
                </a:cubicBezTo>
                <a:cubicBezTo>
                  <a:pt x="44" y="0"/>
                  <a:pt x="46" y="83"/>
                  <a:pt x="78" y="35"/>
                </a:cubicBezTo>
                <a:cubicBezTo>
                  <a:pt x="80" y="32"/>
                  <a:pt x="73" y="30"/>
                  <a:pt x="70" y="27"/>
                </a:cubicBez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id-ID"/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1092200" y="2768600"/>
            <a:ext cx="1981200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rgbClr val="FF3300"/>
                </a:solidFill>
              </a:rPr>
              <a:t>MAXIMUM HIGH DENSITY EFFECT OF HEAT ISLAND /URBANIZATION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  <p:bldP spid="911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 smtClean="0"/>
              <a:t>Some parameters should be concern </a:t>
            </a:r>
            <a:r>
              <a:rPr lang="id-ID" dirty="0" smtClean="0"/>
              <a:t>: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d-ID" sz="4000" dirty="0" smtClean="0">
                <a:solidFill>
                  <a:srgbClr val="C00000"/>
                </a:solidFill>
              </a:rPr>
              <a:t>Jakarta needs more space for living  area </a:t>
            </a:r>
          </a:p>
          <a:p>
            <a:r>
              <a:rPr lang="id-ID" sz="4000" dirty="0" smtClean="0">
                <a:solidFill>
                  <a:srgbClr val="C00000"/>
                </a:solidFill>
              </a:rPr>
              <a:t>Retention Dam </a:t>
            </a:r>
          </a:p>
          <a:p>
            <a:r>
              <a:rPr lang="id-ID" sz="4000" dirty="0" smtClean="0">
                <a:solidFill>
                  <a:srgbClr val="C00000"/>
                </a:solidFill>
              </a:rPr>
              <a:t>Good, wide, and deep water way</a:t>
            </a:r>
          </a:p>
          <a:p>
            <a:r>
              <a:rPr lang="id-ID" sz="4000" dirty="0" smtClean="0">
                <a:solidFill>
                  <a:srgbClr val="C00000"/>
                </a:solidFill>
              </a:rPr>
              <a:t>Decrease the air pollution and green environment</a:t>
            </a:r>
          </a:p>
          <a:p>
            <a:r>
              <a:rPr lang="id-ID" sz="4000" dirty="0" smtClean="0">
                <a:solidFill>
                  <a:srgbClr val="C00000"/>
                </a:solidFill>
              </a:rPr>
              <a:t>A</a:t>
            </a:r>
            <a:r>
              <a:rPr lang="en-US" sz="4000" dirty="0" smtClean="0">
                <a:solidFill>
                  <a:srgbClr val="C00000"/>
                </a:solidFill>
              </a:rPr>
              <a:t>n </a:t>
            </a:r>
            <a:r>
              <a:rPr lang="en-US" sz="4000" dirty="0" smtClean="0">
                <a:solidFill>
                  <a:srgbClr val="C00000"/>
                </a:solidFill>
              </a:rPr>
              <a:t>Adaptive Urban </a:t>
            </a:r>
            <a:r>
              <a:rPr lang="en-US" sz="4000" dirty="0" smtClean="0">
                <a:solidFill>
                  <a:srgbClr val="C00000"/>
                </a:solidFill>
              </a:rPr>
              <a:t>Oasis</a:t>
            </a:r>
            <a:r>
              <a:rPr lang="id-ID" sz="4000" dirty="0" smtClean="0">
                <a:solidFill>
                  <a:srgbClr val="C00000"/>
                </a:solidFill>
              </a:rPr>
              <a:t> should be created</a:t>
            </a:r>
            <a:endParaRPr lang="id-ID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z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5438775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243" name="Content Placeholder 6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</p:spPr>
      </p:pic>
      <p:sp>
        <p:nvSpPr>
          <p:cNvPr id="10244" name="Date Placeholder 2"/>
          <p:cNvSpPr>
            <a:spLocks noGrp="1"/>
          </p:cNvSpPr>
          <p:nvPr>
            <p:ph type="dt" sz="quarter" idx="10"/>
          </p:nvPr>
        </p:nvSpPr>
        <p:spPr bwMode="auto">
          <a:xfrm>
            <a:off x="0" y="62484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26 - 27 Juli 2011</a:t>
            </a:r>
          </a:p>
        </p:txBody>
      </p:sp>
      <p:sp>
        <p:nvSpPr>
          <p:cNvPr id="10245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248400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Konsinyasi manajemen dan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1133475" y="41275"/>
            <a:ext cx="7956550" cy="6469063"/>
          </a:xfrm>
          <a:prstGeom prst="rect">
            <a:avLst/>
          </a:prstGeom>
          <a:solidFill>
            <a:srgbClr val="FFFFFF">
              <a:alpha val="20000"/>
            </a:srgbClr>
          </a:solidFill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Flagship ICIAR\Slide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435" name="Content Placeholder 3" descr="lakefront High de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CIAR\Buku Jakarta Utara\Cover SInking De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456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275" y="1371600"/>
            <a:ext cx="8229600" cy="1828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9396" name="Picture 4" descr="Picture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57200" y="4267200"/>
            <a:ext cx="388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CCFF99"/>
                </a:solidFill>
                <a:latin typeface="Haettenschweiler" pitchFamily="34" charset="0"/>
              </a:rPr>
              <a:t>     </a:t>
            </a:r>
            <a:r>
              <a:rPr lang="id-ID" sz="5400" dirty="0" smtClean="0">
                <a:solidFill>
                  <a:srgbClr val="C00000"/>
                </a:solidFill>
                <a:latin typeface="Gill Sans MT" pitchFamily="34" charset="0"/>
              </a:rPr>
              <a:t>Thank you</a:t>
            </a:r>
            <a:r>
              <a:rPr lang="en-US" sz="5400" dirty="0" smtClean="0">
                <a:solidFill>
                  <a:srgbClr val="C00000"/>
                </a:solidFill>
                <a:latin typeface="Gill Sans MT" pitchFamily="34" charset="0"/>
              </a:rPr>
              <a:t> </a:t>
            </a:r>
            <a:endParaRPr lang="en-US" sz="5400" dirty="0">
              <a:solidFill>
                <a:srgbClr val="C00000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400" dirty="0" smtClean="0">
                <a:solidFill>
                  <a:schemeClr val="bg2">
                    <a:lumMod val="10000"/>
                  </a:schemeClr>
                </a:solidFill>
                <a:latin typeface="PMingLiU" pitchFamily="18" charset="-120"/>
                <a:ea typeface="PMingLiU" pitchFamily="18" charset="-120"/>
              </a:rPr>
              <a:t>JAKARTA  GEOLOGICAL  CHARACTERISTIC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Genetically, formed in </a:t>
            </a:r>
            <a:r>
              <a:rPr lang="en-GB" sz="3200" dirty="0" err="1" smtClean="0">
                <a:solidFill>
                  <a:srgbClr val="C00000"/>
                </a:solidFill>
                <a:latin typeface="Candara" pitchFamily="34" charset="0"/>
              </a:rPr>
              <a:t>fluviatile</a:t>
            </a: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, </a:t>
            </a:r>
            <a:r>
              <a:rPr lang="en-GB" sz="3200" dirty="0" err="1" smtClean="0">
                <a:solidFill>
                  <a:srgbClr val="C00000"/>
                </a:solidFill>
                <a:latin typeface="Candara" pitchFamily="34" charset="0"/>
              </a:rPr>
              <a:t>fluvio</a:t>
            </a: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-marine, </a:t>
            </a:r>
            <a:r>
              <a:rPr lang="en-GB" sz="3200" dirty="0" err="1" smtClean="0">
                <a:solidFill>
                  <a:srgbClr val="C00000"/>
                </a:solidFill>
                <a:latin typeface="Candara" pitchFamily="34" charset="0"/>
              </a:rPr>
              <a:t>fluvio</a:t>
            </a: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-volcanic or shallow marine environment</a:t>
            </a:r>
          </a:p>
          <a:p>
            <a:pPr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As an  area with volcanic chain in the hinterland area, it is mostly formed by </a:t>
            </a:r>
            <a:r>
              <a:rPr lang="en-GB" sz="3200" dirty="0" err="1" smtClean="0">
                <a:solidFill>
                  <a:srgbClr val="C00000"/>
                </a:solidFill>
                <a:latin typeface="Candara" pitchFamily="34" charset="0"/>
              </a:rPr>
              <a:t>fluviatile</a:t>
            </a: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 and </a:t>
            </a:r>
            <a:r>
              <a:rPr lang="en-GB" sz="3200" dirty="0" err="1" smtClean="0">
                <a:solidFill>
                  <a:srgbClr val="C00000"/>
                </a:solidFill>
                <a:latin typeface="Candara" pitchFamily="34" charset="0"/>
              </a:rPr>
              <a:t>fluvio</a:t>
            </a: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-volcanic sediment</a:t>
            </a:r>
          </a:p>
          <a:p>
            <a:pPr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Some aquifers found as a lens in beach ridge</a:t>
            </a:r>
          </a:p>
          <a:p>
            <a:pPr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Candara" pitchFamily="34" charset="0"/>
              </a:rPr>
              <a:t>Tertiary Formation act as the Basin Basement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68313" y="279400"/>
            <a:ext cx="820737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en-US" altLang="ja-JP" sz="2400">
                <a:solidFill>
                  <a:schemeClr val="bg1"/>
                </a:solidFill>
                <a:latin typeface="Tahoma" pitchFamily="34" charset="0"/>
                <a:cs typeface="HG明朝B"/>
              </a:rPr>
              <a:t>Geological Setting</a:t>
            </a:r>
          </a:p>
          <a:p>
            <a:pPr algn="ctr"/>
            <a:r>
              <a:rPr kumimoji="1" lang="en-US" altLang="ja-JP" sz="2400">
                <a:solidFill>
                  <a:schemeClr val="bg1"/>
                </a:solidFill>
                <a:latin typeface="Tahoma" pitchFamily="34" charset="0"/>
                <a:cs typeface="HG明朝B"/>
              </a:rPr>
              <a:t>Simplified Model </a:t>
            </a:r>
            <a:endParaRPr kumimoji="1" lang="en-US" sz="2400">
              <a:solidFill>
                <a:schemeClr val="bg1"/>
              </a:solidFill>
              <a:latin typeface="Tahoma" pitchFamily="34" charset="0"/>
              <a:ea typeface="MS PGothic" pitchFamily="34" charset="-128"/>
              <a:cs typeface="HG明朝B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95488" y="3752850"/>
            <a:ext cx="88900" cy="88900"/>
          </a:xfrm>
          <a:prstGeom prst="rect">
            <a:avLst/>
          </a:prstGeom>
          <a:solidFill>
            <a:srgbClr val="FF0000">
              <a:alpha val="8196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8197" name="Picture 5" descr="Block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88" y="1274763"/>
            <a:ext cx="8186737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5842000" y="5486400"/>
            <a:ext cx="2425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latin typeface="GoudyOlSt BT" pitchFamily="18" charset="0"/>
              </a:rPr>
              <a:t>(Modified from Iwaco &amp; Ministry Of Public Work, Indonesia ; 1994)</a:t>
            </a:r>
          </a:p>
        </p:txBody>
      </p:sp>
      <p:pic>
        <p:nvPicPr>
          <p:cNvPr id="8199" name="Picture 9" descr="Jakarta regional"/>
          <p:cNvPicPr>
            <a:picLocks noChangeAspect="1" noChangeArrowheads="1"/>
          </p:cNvPicPr>
          <p:nvPr/>
        </p:nvPicPr>
        <p:blipFill>
          <a:blip r:embed="rId4" cstate="print"/>
          <a:srcRect l="1744" b="3065"/>
          <a:stretch>
            <a:fillRect/>
          </a:stretch>
        </p:blipFill>
        <p:spPr bwMode="auto">
          <a:xfrm>
            <a:off x="7297738" y="0"/>
            <a:ext cx="18462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0" name="Text Box 10"/>
          <p:cNvSpPr txBox="1">
            <a:spLocks noChangeArrowheads="1"/>
          </p:cNvSpPr>
          <p:nvPr/>
        </p:nvSpPr>
        <p:spPr bwMode="auto">
          <a:xfrm>
            <a:off x="647700" y="5359400"/>
            <a:ext cx="4699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</a:t>
            </a:r>
          </a:p>
        </p:txBody>
      </p:sp>
      <p:sp>
        <p:nvSpPr>
          <p:cNvPr id="256011" name="Text Box 11"/>
          <p:cNvSpPr txBox="1">
            <a:spLocks noChangeArrowheads="1"/>
          </p:cNvSpPr>
          <p:nvPr/>
        </p:nvSpPr>
        <p:spPr bwMode="auto">
          <a:xfrm>
            <a:off x="2743200" y="6583363"/>
            <a:ext cx="4699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</a:t>
            </a:r>
          </a:p>
        </p:txBody>
      </p:sp>
      <p:sp>
        <p:nvSpPr>
          <p:cNvPr id="256012" name="Text Box 12"/>
          <p:cNvSpPr txBox="1">
            <a:spLocks noChangeArrowheads="1"/>
          </p:cNvSpPr>
          <p:nvPr/>
        </p:nvSpPr>
        <p:spPr bwMode="auto">
          <a:xfrm>
            <a:off x="1181100" y="6273800"/>
            <a:ext cx="13843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(Not to scale)</a:t>
            </a:r>
          </a:p>
        </p:txBody>
      </p:sp>
      <p:sp>
        <p:nvSpPr>
          <p:cNvPr id="8203" name="Rectangle 13"/>
          <p:cNvSpPr>
            <a:spLocks noChangeArrowheads="1"/>
          </p:cNvSpPr>
          <p:nvPr/>
        </p:nvSpPr>
        <p:spPr bwMode="auto">
          <a:xfrm>
            <a:off x="7785100" y="279400"/>
            <a:ext cx="304800" cy="342900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C00000"/>
                </a:solidFill>
                <a:latin typeface="Bookman Old Style" pitchFamily="18" charset="0"/>
                <a:ea typeface="PMingLiU" pitchFamily="18" charset="-120"/>
              </a:rPr>
              <a:t>Greater Jakarta Present Condition</a:t>
            </a:r>
            <a:endParaRPr lang="en-US" sz="3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>
              <a:solidFill>
                <a:srgbClr val="C00000"/>
              </a:solidFill>
              <a:latin typeface="Candara" pitchFamily="34" charset="0"/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Around </a:t>
            </a:r>
            <a:r>
              <a:rPr lang="id-ID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10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millions inhabitant live in Jakarta Area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.</a:t>
            </a:r>
            <a:r>
              <a:rPr lang="id-ID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 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    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(During office hours around 12 millions)</a:t>
            </a:r>
            <a:r>
              <a:rPr lang="ar-SA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  <a:cs typeface="Arial" pitchFamily="34" charset="0"/>
              </a:rPr>
              <a:t>‏</a:t>
            </a:r>
            <a:endParaRPr lang="en-GB" dirty="0" smtClean="0">
              <a:solidFill>
                <a:srgbClr val="002060"/>
              </a:solidFill>
              <a:latin typeface="Candara" pitchFamily="34" charset="0"/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Urbanization to this city unstoppable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Land Caring Capacity Decreasing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Subsidence </a:t>
            </a: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occurred </a:t>
            </a:r>
            <a:endParaRPr lang="en-GB" dirty="0" smtClean="0">
              <a:solidFill>
                <a:srgbClr val="002060"/>
              </a:solidFill>
              <a:latin typeface="Candara" pitchFamily="34" charset="0"/>
              <a:ea typeface="MS PGothic" pitchFamily="34" charset="-128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2060"/>
                </a:solidFill>
                <a:latin typeface="Candara" pitchFamily="34" charset="0"/>
                <a:ea typeface="MS PGothic" pitchFamily="34" charset="-128"/>
              </a:rPr>
              <a:t>Water resources use is increasing year by year.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 2" pitchFamily="18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 smtClean="0">
              <a:solidFill>
                <a:srgbClr val="FFFF00"/>
              </a:solidFill>
              <a:latin typeface="Candara" pitchFamily="34" charset="0"/>
              <a:ea typeface="MS PGothic" pitchFamily="34" charset="-128"/>
            </a:endParaRPr>
          </a:p>
          <a:p>
            <a:pPr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9450" y="1555750"/>
          <a:ext cx="7861788" cy="4521203"/>
        </p:xfrm>
        <a:graphic>
          <a:graphicData uri="http://schemas.openxmlformats.org/drawingml/2006/table">
            <a:tbl>
              <a:tblPr/>
              <a:tblGrid>
                <a:gridCol w="1965081"/>
                <a:gridCol w="1966546"/>
                <a:gridCol w="1965080"/>
                <a:gridCol w="1965081"/>
              </a:tblGrid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Year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Population ('000)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Year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Population ('000)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1948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≈ 2,000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2002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8,379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1961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2,973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2003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8,603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1971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4,579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2004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8,725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1980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6,503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8,864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1990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8,259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2006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8,961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14375" name="TextBox 2"/>
          <p:cNvSpPr txBox="1">
            <a:spLocks noChangeArrowheads="1"/>
          </p:cNvSpPr>
          <p:nvPr/>
        </p:nvSpPr>
        <p:spPr bwMode="auto">
          <a:xfrm>
            <a:off x="276225" y="300038"/>
            <a:ext cx="85550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984204"/>
                </a:solidFill>
                <a:latin typeface="Cambria" pitchFamily="18" charset="0"/>
              </a:rPr>
              <a:t>Population Growth of DKI Jakarta</a:t>
            </a:r>
          </a:p>
          <a:p>
            <a:pPr algn="ctr"/>
            <a:r>
              <a:rPr lang="en-US" sz="2400">
                <a:solidFill>
                  <a:srgbClr val="000000"/>
                </a:solidFill>
                <a:latin typeface="Cambria" pitchFamily="18" charset="0"/>
              </a:rPr>
              <a:t>[</a:t>
            </a:r>
            <a:r>
              <a:rPr lang="en-US" sz="2400" i="1">
                <a:solidFill>
                  <a:srgbClr val="000000"/>
                </a:solidFill>
                <a:latin typeface="Cambria" pitchFamily="18" charset="0"/>
              </a:rPr>
              <a:t>Lo and Yeung, </a:t>
            </a:r>
            <a:r>
              <a:rPr lang="en-US" sz="2400">
                <a:solidFill>
                  <a:srgbClr val="000000"/>
                </a:solidFill>
                <a:latin typeface="Cambria" pitchFamily="18" charset="0"/>
              </a:rPr>
              <a:t>1995; </a:t>
            </a:r>
            <a:r>
              <a:rPr lang="en-US" sz="2400" i="1">
                <a:solidFill>
                  <a:srgbClr val="000000"/>
                </a:solidFill>
                <a:latin typeface="Cambria" pitchFamily="18" charset="0"/>
              </a:rPr>
              <a:t>BPS Jakarta, </a:t>
            </a:r>
            <a:r>
              <a:rPr lang="en-US" sz="2400">
                <a:solidFill>
                  <a:srgbClr val="000000"/>
                </a:solidFill>
                <a:latin typeface="Cambria" pitchFamily="18" charset="0"/>
              </a:rPr>
              <a:t>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IHN(Kagabu)\Desktop\WWR論文関係\【WRR submitted】Figures\Fig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786188"/>
            <a:ext cx="3878262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RIHN(Kagabu)\Desktop\WWR論文関係\【WRR submitted】Figures\Fig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5150" y="785813"/>
            <a:ext cx="47688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714500" y="6215063"/>
            <a:ext cx="14001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15063" y="6286500"/>
            <a:ext cx="11604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use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85860"/>
            <a:ext cx="4083432" cy="214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357188" y="285750"/>
            <a:ext cx="1946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Jakarta</a:t>
            </a:r>
            <a:endParaRPr kumimoji="1"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176" name="テキスト ボックス 9"/>
          <p:cNvSpPr txBox="1">
            <a:spLocks noChangeArrowheads="1"/>
          </p:cNvSpPr>
          <p:nvPr/>
        </p:nvSpPr>
        <p:spPr bwMode="auto">
          <a:xfrm>
            <a:off x="2500313" y="428625"/>
            <a:ext cx="1470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/>
              <a:t>urbanization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4000" dirty="0" smtClean="0">
                <a:solidFill>
                  <a:srgbClr val="002060"/>
                </a:solidFill>
                <a:latin typeface="PMingLiU" pitchFamily="18" charset="-120"/>
                <a:ea typeface="PMingLiU" pitchFamily="18" charset="-120"/>
              </a:rPr>
              <a:t>Greater Jakarta Population Density </a:t>
            </a:r>
            <a:r>
              <a:rPr lang="en-GB" sz="4000" dirty="0" smtClean="0">
                <a:latin typeface="PMingLiU" pitchFamily="18" charset="-120"/>
                <a:ea typeface="PMingLiU" pitchFamily="18" charset="-120"/>
              </a:rPr>
              <a:t>(people/km</a:t>
            </a:r>
            <a:r>
              <a:rPr lang="en-GB" sz="4000" baseline="30000" dirty="0" smtClean="0">
                <a:latin typeface="PMingLiU" pitchFamily="18" charset="-120"/>
                <a:ea typeface="PMingLiU" pitchFamily="18" charset="-120"/>
              </a:rPr>
              <a:t>2</a:t>
            </a:r>
            <a:r>
              <a:rPr lang="en-GB" sz="4000" dirty="0" smtClean="0">
                <a:latin typeface="PMingLiU" pitchFamily="18" charset="-120"/>
                <a:ea typeface="PMingLiU" pitchFamily="18" charset="-120"/>
              </a:rPr>
              <a:t>)‏</a:t>
            </a:r>
            <a:endParaRPr lang="en-US" sz="4000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South Jakarta 		: 11.676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East Jakarta		: 11.157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Central Jakarta 	: 18.746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West Jakarta 		: 12.426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North Jakarta 		: 8.267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err="1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Seribu</a:t>
            </a: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 Islands		: 1.616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Total Population     	: 7.456.931 people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32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Average Density    	: 11.272 people/km</a:t>
            </a:r>
            <a:r>
              <a:rPr lang="en-GB" sz="3200" baseline="30000" dirty="0" smtClean="0">
                <a:solidFill>
                  <a:srgbClr val="C00000"/>
                </a:solidFill>
                <a:latin typeface="PMingLiU" pitchFamily="18" charset="-120"/>
                <a:ea typeface="PMingLiU" pitchFamily="18" charset="-120"/>
              </a:rPr>
              <a:t>2</a:t>
            </a:r>
            <a:r>
              <a:rPr lang="en-GB" sz="3200" dirty="0" smtClean="0">
                <a:solidFill>
                  <a:srgbClr val="FFFF00"/>
                </a:solidFill>
                <a:latin typeface="PMingLiU" pitchFamily="18" charset="-120"/>
                <a:ea typeface="PMingLiU" pitchFamily="18" charset="-120"/>
              </a:rPr>
              <a:t>.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1800" i="1" dirty="0" smtClean="0">
              <a:latin typeface="MingLiU" pitchFamily="49" charset="-120"/>
              <a:ea typeface="MingLiU" pitchFamily="49" charset="-120"/>
            </a:endParaRP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i="1" dirty="0" smtClean="0">
                <a:latin typeface="MingLiU" pitchFamily="49" charset="-120"/>
                <a:ea typeface="MingLiU" pitchFamily="49" charset="-120"/>
              </a:rPr>
              <a:t>(Sources: BPS Prop. DKI Jakarta, 2003). 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049338" y="1871663"/>
            <a:ext cx="78438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subsidence due to groundwater extraction (including de-watering)</a:t>
            </a:r>
            <a:b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subsidence induced by the load of constructions </a:t>
            </a:r>
            <a:b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  (i.e. settlement of high compressibility soil), </a:t>
            </a:r>
            <a:b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</a:br>
            <a:endParaRPr lang="en-US" sz="2800" b="1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subsidence caused by natural consolidation </a:t>
            </a:r>
            <a:b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  of alluvium soil, and </a:t>
            </a:r>
            <a:b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</a:br>
            <a:endParaRPr lang="en-US" sz="2800" b="1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en-US" sz="2800" b="1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tectonic subsidence. 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28625" y="471488"/>
            <a:ext cx="8229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Calibri" pitchFamily="34" charset="0"/>
              </a:rPr>
              <a:t>Land Subsidence in Jakarta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735</Words>
  <Application>Microsoft Office PowerPoint</Application>
  <PresentationFormat>On-screen Show (4:3)</PresentationFormat>
  <Paragraphs>193</Paragraphs>
  <Slides>30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グラフ</vt:lpstr>
      <vt:lpstr> </vt:lpstr>
      <vt:lpstr>Slide 2</vt:lpstr>
      <vt:lpstr>JAKARTA  GEOLOGICAL  CHARACTERISTIC </vt:lpstr>
      <vt:lpstr>Slide 4</vt:lpstr>
      <vt:lpstr>Greater Jakarta Present Condition</vt:lpstr>
      <vt:lpstr>Slide 6</vt:lpstr>
      <vt:lpstr>Slide 7</vt:lpstr>
      <vt:lpstr>Greater Jakarta Population Density (people/km2)‏</vt:lpstr>
      <vt:lpstr>Slide 9</vt:lpstr>
      <vt:lpstr>Slide 10</vt:lpstr>
      <vt:lpstr>Slide 11</vt:lpstr>
      <vt:lpstr>Slide 12</vt:lpstr>
      <vt:lpstr>Slide 13</vt:lpstr>
      <vt:lpstr>Slide 14</vt:lpstr>
      <vt:lpstr>IMPACTS OF LAND SUBSIDENCE</vt:lpstr>
      <vt:lpstr>Slide 16</vt:lpstr>
      <vt:lpstr>Slide 17</vt:lpstr>
      <vt:lpstr>Slide 18</vt:lpstr>
      <vt:lpstr>Slide 19</vt:lpstr>
      <vt:lpstr>Slide 20</vt:lpstr>
      <vt:lpstr>AIR TEMPERATURE AT JAKARTA</vt:lpstr>
      <vt:lpstr>Distribution Surface Temperature Warming in Jakarta Groundwater Basin</vt:lpstr>
      <vt:lpstr>Some parameters should be concern :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HP</dc:creator>
  <cp:lastModifiedBy>HP</cp:lastModifiedBy>
  <cp:revision>8</cp:revision>
  <dcterms:created xsi:type="dcterms:W3CDTF">2014-02-19T15:01:42Z</dcterms:created>
  <dcterms:modified xsi:type="dcterms:W3CDTF">2014-02-19T23:13:46Z</dcterms:modified>
</cp:coreProperties>
</file>