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2" r:id="rId6"/>
    <p:sldId id="263" r:id="rId7"/>
    <p:sldId id="267" r:id="rId8"/>
    <p:sldId id="269" r:id="rId9"/>
    <p:sldId id="270" r:id="rId10"/>
    <p:sldId id="273" r:id="rId11"/>
    <p:sldId id="284" r:id="rId12"/>
    <p:sldId id="286" r:id="rId13"/>
    <p:sldId id="287" r:id="rId14"/>
    <p:sldId id="289" r:id="rId15"/>
    <p:sldId id="295" r:id="rId16"/>
    <p:sldId id="290" r:id="rId17"/>
    <p:sldId id="292" r:id="rId18"/>
    <p:sldId id="293" r:id="rId19"/>
    <p:sldId id="274" r:id="rId20"/>
    <p:sldId id="277" r:id="rId21"/>
  </p:sldIdLst>
  <p:sldSz cx="9144000" cy="6858000" type="screen4x3"/>
  <p:notesSz cx="6784975" cy="98567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4660"/>
  </p:normalViewPr>
  <p:slideViewPr>
    <p:cSldViewPr>
      <p:cViewPr>
        <p:scale>
          <a:sx n="50" d="100"/>
          <a:sy n="50" d="100"/>
        </p:scale>
        <p:origin x="-3438" y="-1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9EED0-F11E-4917-AC47-80F2D3ACC991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d-ID"/>
        </a:p>
      </dgm:t>
    </dgm:pt>
    <dgm:pt modelId="{E2CDA961-2E37-4E43-82BA-56FC4BC3757A}">
      <dgm:prSet/>
      <dgm:spPr/>
      <dgm:t>
        <a:bodyPr/>
        <a:lstStyle/>
        <a:p>
          <a:pPr rtl="0"/>
          <a:r>
            <a:rPr lang="id-ID" dirty="0" smtClean="0">
              <a:latin typeface="+mj-lt"/>
            </a:rPr>
            <a:t>Long Term National Development Plan (RPJPN) 2005-2025</a:t>
          </a:r>
          <a:endParaRPr lang="id-ID" dirty="0">
            <a:latin typeface="+mj-lt"/>
          </a:endParaRPr>
        </a:p>
      </dgm:t>
    </dgm:pt>
    <dgm:pt modelId="{9B3B92CE-5ECE-4B06-8AF5-7A565BB6D177}" type="parTrans" cxnId="{1D923426-7BBC-4295-9EA1-7125A2CD8C5A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614A6B08-55E5-44EC-A188-47C4DDC2076C}" type="sibTrans" cxnId="{1D923426-7BBC-4295-9EA1-7125A2CD8C5A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F5D78969-328E-470D-9AE4-7FBD911B9C27}">
      <dgm:prSet/>
      <dgm:spPr/>
      <dgm:t>
        <a:bodyPr/>
        <a:lstStyle/>
        <a:p>
          <a:pPr rtl="0"/>
          <a:r>
            <a:rPr lang="id-ID" dirty="0" smtClean="0">
              <a:latin typeface="+mj-lt"/>
            </a:rPr>
            <a:t>Medium Term National Development Plan (RPJMN)</a:t>
          </a:r>
          <a:endParaRPr lang="id-ID" dirty="0">
            <a:latin typeface="+mj-lt"/>
          </a:endParaRPr>
        </a:p>
      </dgm:t>
    </dgm:pt>
    <dgm:pt modelId="{86B62A07-DBEB-4E75-8CC6-4AB60C2054A6}" type="parTrans" cxnId="{99CC5FA7-B00F-48A4-A986-19C9F10FC90A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2BA5644A-9791-498D-B0C8-1605BE7D5D65}" type="sibTrans" cxnId="{99CC5FA7-B00F-48A4-A986-19C9F10FC90A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CF349835-31FA-41A1-9780-8964BB65E718}">
      <dgm:prSet/>
      <dgm:spPr/>
      <dgm:t>
        <a:bodyPr/>
        <a:lstStyle/>
        <a:p>
          <a:pPr rtl="0"/>
          <a:r>
            <a:rPr lang="id-ID" dirty="0" smtClean="0">
              <a:latin typeface="+mj-lt"/>
            </a:rPr>
            <a:t>Annual Government Workplan (RKP)</a:t>
          </a:r>
          <a:endParaRPr lang="id-ID" dirty="0">
            <a:latin typeface="+mj-lt"/>
          </a:endParaRPr>
        </a:p>
      </dgm:t>
    </dgm:pt>
    <dgm:pt modelId="{F0C915A4-E3C9-42D8-ADBF-EB730BB4A9E5}" type="parTrans" cxnId="{173022CC-E3CF-4262-A790-4A8EF6C7879F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5FCEE171-57B0-4286-88B5-4C314BB9E154}" type="sibTrans" cxnId="{173022CC-E3CF-4262-A790-4A8EF6C7879F}">
      <dgm:prSet/>
      <dgm:spPr/>
      <dgm:t>
        <a:bodyPr/>
        <a:lstStyle/>
        <a:p>
          <a:endParaRPr lang="id-ID">
            <a:latin typeface="+mj-lt"/>
          </a:endParaRPr>
        </a:p>
      </dgm:t>
    </dgm:pt>
    <dgm:pt modelId="{8F25064E-2926-45E3-936A-5E60DC49A910}" type="pres">
      <dgm:prSet presAssocID="{9E69EED0-F11E-4917-AC47-80F2D3ACC99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E632DA-4792-4A58-B11A-DDB57C393D52}" type="pres">
      <dgm:prSet presAssocID="{9E69EED0-F11E-4917-AC47-80F2D3ACC991}" presName="dummyMaxCanvas" presStyleCnt="0">
        <dgm:presLayoutVars/>
      </dgm:prSet>
      <dgm:spPr/>
    </dgm:pt>
    <dgm:pt modelId="{8C2F6B5E-D6E9-4204-A6AF-6F3EF74FB82E}" type="pres">
      <dgm:prSet presAssocID="{9E69EED0-F11E-4917-AC47-80F2D3ACC99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3D4C1A-D8FA-45E3-87EA-7928BC5F9CBC}" type="pres">
      <dgm:prSet presAssocID="{9E69EED0-F11E-4917-AC47-80F2D3ACC99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E66943-1DEA-4A44-BF27-511ABCFC33C7}" type="pres">
      <dgm:prSet presAssocID="{9E69EED0-F11E-4917-AC47-80F2D3ACC99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64DB96B-2F94-455D-9810-E8532AFB63EA}" type="pres">
      <dgm:prSet presAssocID="{9E69EED0-F11E-4917-AC47-80F2D3ACC99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840033-0DA6-404E-90EC-19B258A450B7}" type="pres">
      <dgm:prSet presAssocID="{9E69EED0-F11E-4917-AC47-80F2D3ACC99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763109C-5748-48D8-9CEB-BF7A126C510A}" type="pres">
      <dgm:prSet presAssocID="{9E69EED0-F11E-4917-AC47-80F2D3ACC99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82606E-0C74-4748-BDD5-1F0BED141B7D}" type="pres">
      <dgm:prSet presAssocID="{9E69EED0-F11E-4917-AC47-80F2D3ACC99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EE1AAA-37FA-4448-91C4-09AC364A86B3}" type="pres">
      <dgm:prSet presAssocID="{9E69EED0-F11E-4917-AC47-80F2D3ACC99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79D7B62-1353-477C-A032-475E6E108877}" type="presOf" srcId="{E2CDA961-2E37-4E43-82BA-56FC4BC3757A}" destId="{2763109C-5748-48D8-9CEB-BF7A126C510A}" srcOrd="1" destOrd="0" presId="urn:microsoft.com/office/officeart/2005/8/layout/vProcess5"/>
    <dgm:cxn modelId="{173022CC-E3CF-4262-A790-4A8EF6C7879F}" srcId="{9E69EED0-F11E-4917-AC47-80F2D3ACC991}" destId="{CF349835-31FA-41A1-9780-8964BB65E718}" srcOrd="2" destOrd="0" parTransId="{F0C915A4-E3C9-42D8-ADBF-EB730BB4A9E5}" sibTransId="{5FCEE171-57B0-4286-88B5-4C314BB9E154}"/>
    <dgm:cxn modelId="{D9D42851-1FFF-45E2-881A-6369E5BADAAA}" type="presOf" srcId="{CF349835-31FA-41A1-9780-8964BB65E718}" destId="{ACE66943-1DEA-4A44-BF27-511ABCFC33C7}" srcOrd="0" destOrd="0" presId="urn:microsoft.com/office/officeart/2005/8/layout/vProcess5"/>
    <dgm:cxn modelId="{B12215B6-16A1-4D77-AC66-E6EEA29CF729}" type="presOf" srcId="{9E69EED0-F11E-4917-AC47-80F2D3ACC991}" destId="{8F25064E-2926-45E3-936A-5E60DC49A910}" srcOrd="0" destOrd="0" presId="urn:microsoft.com/office/officeart/2005/8/layout/vProcess5"/>
    <dgm:cxn modelId="{368DA050-4837-461A-84A7-9C35841086AA}" type="presOf" srcId="{F5D78969-328E-470D-9AE4-7FBD911B9C27}" destId="{AB82606E-0C74-4748-BDD5-1F0BED141B7D}" srcOrd="1" destOrd="0" presId="urn:microsoft.com/office/officeart/2005/8/layout/vProcess5"/>
    <dgm:cxn modelId="{1D923426-7BBC-4295-9EA1-7125A2CD8C5A}" srcId="{9E69EED0-F11E-4917-AC47-80F2D3ACC991}" destId="{E2CDA961-2E37-4E43-82BA-56FC4BC3757A}" srcOrd="0" destOrd="0" parTransId="{9B3B92CE-5ECE-4B06-8AF5-7A565BB6D177}" sibTransId="{614A6B08-55E5-44EC-A188-47C4DDC2076C}"/>
    <dgm:cxn modelId="{222280A4-BFDD-48D2-B12A-99FF948ED332}" type="presOf" srcId="{CF349835-31FA-41A1-9780-8964BB65E718}" destId="{87EE1AAA-37FA-4448-91C4-09AC364A86B3}" srcOrd="1" destOrd="0" presId="urn:microsoft.com/office/officeart/2005/8/layout/vProcess5"/>
    <dgm:cxn modelId="{2DC0D486-2416-4A15-807A-8F14EBDFD66C}" type="presOf" srcId="{E2CDA961-2E37-4E43-82BA-56FC4BC3757A}" destId="{8C2F6B5E-D6E9-4204-A6AF-6F3EF74FB82E}" srcOrd="0" destOrd="0" presId="urn:microsoft.com/office/officeart/2005/8/layout/vProcess5"/>
    <dgm:cxn modelId="{816EAE1A-95B4-4B04-8CA2-7C5AA95750B1}" type="presOf" srcId="{F5D78969-328E-470D-9AE4-7FBD911B9C27}" destId="{CE3D4C1A-D8FA-45E3-87EA-7928BC5F9CBC}" srcOrd="0" destOrd="0" presId="urn:microsoft.com/office/officeart/2005/8/layout/vProcess5"/>
    <dgm:cxn modelId="{0E343127-D8F8-4277-95B7-BA3C22C72BAB}" type="presOf" srcId="{614A6B08-55E5-44EC-A188-47C4DDC2076C}" destId="{B64DB96B-2F94-455D-9810-E8532AFB63EA}" srcOrd="0" destOrd="0" presId="urn:microsoft.com/office/officeart/2005/8/layout/vProcess5"/>
    <dgm:cxn modelId="{9D350265-82EA-463D-84E5-AE1115395BE1}" type="presOf" srcId="{2BA5644A-9791-498D-B0C8-1605BE7D5D65}" destId="{39840033-0DA6-404E-90EC-19B258A450B7}" srcOrd="0" destOrd="0" presId="urn:microsoft.com/office/officeart/2005/8/layout/vProcess5"/>
    <dgm:cxn modelId="{99CC5FA7-B00F-48A4-A986-19C9F10FC90A}" srcId="{9E69EED0-F11E-4917-AC47-80F2D3ACC991}" destId="{F5D78969-328E-470D-9AE4-7FBD911B9C27}" srcOrd="1" destOrd="0" parTransId="{86B62A07-DBEB-4E75-8CC6-4AB60C2054A6}" sibTransId="{2BA5644A-9791-498D-B0C8-1605BE7D5D65}"/>
    <dgm:cxn modelId="{657CD774-D91E-470E-BE95-D36D4EC1AE78}" type="presParOf" srcId="{8F25064E-2926-45E3-936A-5E60DC49A910}" destId="{CCE632DA-4792-4A58-B11A-DDB57C393D52}" srcOrd="0" destOrd="0" presId="urn:microsoft.com/office/officeart/2005/8/layout/vProcess5"/>
    <dgm:cxn modelId="{9BC0940C-D6A6-467E-BA22-1F6424A0421B}" type="presParOf" srcId="{8F25064E-2926-45E3-936A-5E60DC49A910}" destId="{8C2F6B5E-D6E9-4204-A6AF-6F3EF74FB82E}" srcOrd="1" destOrd="0" presId="urn:microsoft.com/office/officeart/2005/8/layout/vProcess5"/>
    <dgm:cxn modelId="{D1D57919-625E-4E52-846D-5254FB47D49E}" type="presParOf" srcId="{8F25064E-2926-45E3-936A-5E60DC49A910}" destId="{CE3D4C1A-D8FA-45E3-87EA-7928BC5F9CBC}" srcOrd="2" destOrd="0" presId="urn:microsoft.com/office/officeart/2005/8/layout/vProcess5"/>
    <dgm:cxn modelId="{574FF74B-99A2-4E0A-BEE4-406B184CF533}" type="presParOf" srcId="{8F25064E-2926-45E3-936A-5E60DC49A910}" destId="{ACE66943-1DEA-4A44-BF27-511ABCFC33C7}" srcOrd="3" destOrd="0" presId="urn:microsoft.com/office/officeart/2005/8/layout/vProcess5"/>
    <dgm:cxn modelId="{72E04E65-C3DF-4ADA-861F-D7FD57260092}" type="presParOf" srcId="{8F25064E-2926-45E3-936A-5E60DC49A910}" destId="{B64DB96B-2F94-455D-9810-E8532AFB63EA}" srcOrd="4" destOrd="0" presId="urn:microsoft.com/office/officeart/2005/8/layout/vProcess5"/>
    <dgm:cxn modelId="{6478326A-F1E0-417E-A4BC-2CDC867FD312}" type="presParOf" srcId="{8F25064E-2926-45E3-936A-5E60DC49A910}" destId="{39840033-0DA6-404E-90EC-19B258A450B7}" srcOrd="5" destOrd="0" presId="urn:microsoft.com/office/officeart/2005/8/layout/vProcess5"/>
    <dgm:cxn modelId="{3354D269-E323-45BD-A36C-6CA6646B1390}" type="presParOf" srcId="{8F25064E-2926-45E3-936A-5E60DC49A910}" destId="{2763109C-5748-48D8-9CEB-BF7A126C510A}" srcOrd="6" destOrd="0" presId="urn:microsoft.com/office/officeart/2005/8/layout/vProcess5"/>
    <dgm:cxn modelId="{7116AB16-A417-45C4-A304-C97F5D7002B2}" type="presParOf" srcId="{8F25064E-2926-45E3-936A-5E60DC49A910}" destId="{AB82606E-0C74-4748-BDD5-1F0BED141B7D}" srcOrd="7" destOrd="0" presId="urn:microsoft.com/office/officeart/2005/8/layout/vProcess5"/>
    <dgm:cxn modelId="{089FFAF9-E129-45AC-856F-192F20263BAC}" type="presParOf" srcId="{8F25064E-2926-45E3-936A-5E60DC49A910}" destId="{87EE1AAA-37FA-4448-91C4-09AC364A86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BFC3B-D995-4DAE-A6E0-C5635A4B6F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2415AC3-5529-4738-B799-61538DF36255}">
      <dgm:prSet/>
      <dgm:spPr/>
      <dgm:t>
        <a:bodyPr/>
        <a:lstStyle/>
        <a:p>
          <a:pPr rtl="0"/>
          <a:r>
            <a:rPr lang="id-ID" dirty="0" smtClean="0"/>
            <a:t>Coastal and small areas management to climate change</a:t>
          </a:r>
          <a:endParaRPr lang="id-ID" dirty="0"/>
        </a:p>
      </dgm:t>
    </dgm:pt>
    <dgm:pt modelId="{AA17915E-6626-4E8A-90C5-E5589183AEBE}" type="parTrans" cxnId="{2C2107CC-1FEA-4F09-B5D8-D340EF607E2F}">
      <dgm:prSet/>
      <dgm:spPr/>
      <dgm:t>
        <a:bodyPr/>
        <a:lstStyle/>
        <a:p>
          <a:endParaRPr lang="id-ID"/>
        </a:p>
      </dgm:t>
    </dgm:pt>
    <dgm:pt modelId="{39316B49-891A-484B-8AD3-273587C7A691}" type="sibTrans" cxnId="{2C2107CC-1FEA-4F09-B5D8-D340EF607E2F}">
      <dgm:prSet/>
      <dgm:spPr/>
      <dgm:t>
        <a:bodyPr/>
        <a:lstStyle/>
        <a:p>
          <a:endParaRPr lang="id-ID"/>
        </a:p>
      </dgm:t>
    </dgm:pt>
    <dgm:pt modelId="{1944D1DE-B078-40BB-87A0-E45B143F4A1E}">
      <dgm:prSet/>
      <dgm:spPr/>
      <dgm:t>
        <a:bodyPr/>
        <a:lstStyle/>
        <a:p>
          <a:pPr rtl="0"/>
          <a:r>
            <a:rPr lang="id-ID" smtClean="0"/>
            <a:t>Capacity enhancement for coastal communities </a:t>
          </a:r>
          <a:endParaRPr lang="id-ID"/>
        </a:p>
      </dgm:t>
    </dgm:pt>
    <dgm:pt modelId="{93F14F9E-0628-4B64-923F-D8CE34BBD04D}" type="parTrans" cxnId="{07A97B4A-718A-4139-BF5E-C0105783F07B}">
      <dgm:prSet/>
      <dgm:spPr/>
      <dgm:t>
        <a:bodyPr/>
        <a:lstStyle/>
        <a:p>
          <a:endParaRPr lang="id-ID"/>
        </a:p>
      </dgm:t>
    </dgm:pt>
    <dgm:pt modelId="{EED6545C-B338-4300-9E96-8F7C46B8B836}" type="sibTrans" cxnId="{07A97B4A-718A-4139-BF5E-C0105783F07B}">
      <dgm:prSet/>
      <dgm:spPr/>
      <dgm:t>
        <a:bodyPr/>
        <a:lstStyle/>
        <a:p>
          <a:endParaRPr lang="id-ID"/>
        </a:p>
      </dgm:t>
    </dgm:pt>
    <dgm:pt modelId="{8C1B8E20-36A0-4CAA-B917-2C5228245B69}">
      <dgm:prSet/>
      <dgm:spPr/>
      <dgm:t>
        <a:bodyPr/>
        <a:lstStyle/>
        <a:p>
          <a:pPr rtl="0"/>
          <a:r>
            <a:rPr lang="id-ID" dirty="0" smtClean="0"/>
            <a:t>Management of coastal ecosystems and environment for climate change adaptation</a:t>
          </a:r>
          <a:endParaRPr lang="id-ID" dirty="0"/>
        </a:p>
      </dgm:t>
    </dgm:pt>
    <dgm:pt modelId="{7FA48E0D-9826-4F1D-A95A-73409306549B}" type="parTrans" cxnId="{A9291016-C44A-4E0D-AD1C-B396C6B85FCD}">
      <dgm:prSet/>
      <dgm:spPr/>
      <dgm:t>
        <a:bodyPr/>
        <a:lstStyle/>
        <a:p>
          <a:endParaRPr lang="id-ID"/>
        </a:p>
      </dgm:t>
    </dgm:pt>
    <dgm:pt modelId="{877DA34B-DD6E-4B60-AD7D-C09A455028B5}" type="sibTrans" cxnId="{A9291016-C44A-4E0D-AD1C-B396C6B85FCD}">
      <dgm:prSet/>
      <dgm:spPr/>
      <dgm:t>
        <a:bodyPr/>
        <a:lstStyle/>
        <a:p>
          <a:endParaRPr lang="id-ID"/>
        </a:p>
      </dgm:t>
    </dgm:pt>
    <dgm:pt modelId="{863B8107-A59E-4843-A704-0730DDB68B7A}">
      <dgm:prSet/>
      <dgm:spPr/>
      <dgm:t>
        <a:bodyPr/>
        <a:lstStyle/>
        <a:p>
          <a:pPr rtl="0"/>
          <a:r>
            <a:rPr lang="id-ID" dirty="0" smtClean="0"/>
            <a:t>Applying structural and non structural adaptation actions in vulnerable coastal and small islands areas</a:t>
          </a:r>
          <a:endParaRPr lang="id-ID" dirty="0"/>
        </a:p>
      </dgm:t>
    </dgm:pt>
    <dgm:pt modelId="{51D22038-F95D-4781-B292-C7934C166BD8}" type="parTrans" cxnId="{944E1A2B-B529-4037-9B63-D40807FE8FF4}">
      <dgm:prSet/>
      <dgm:spPr/>
      <dgm:t>
        <a:bodyPr/>
        <a:lstStyle/>
        <a:p>
          <a:endParaRPr lang="id-ID"/>
        </a:p>
      </dgm:t>
    </dgm:pt>
    <dgm:pt modelId="{B7C9DB8F-DEEA-493C-B396-C038670A4F48}" type="sibTrans" cxnId="{944E1A2B-B529-4037-9B63-D40807FE8FF4}">
      <dgm:prSet/>
      <dgm:spPr/>
      <dgm:t>
        <a:bodyPr/>
        <a:lstStyle/>
        <a:p>
          <a:endParaRPr lang="id-ID"/>
        </a:p>
      </dgm:t>
    </dgm:pt>
    <dgm:pt modelId="{282EFAB0-328D-4F23-AA77-06F6032D1F83}">
      <dgm:prSet/>
      <dgm:spPr/>
      <dgm:t>
        <a:bodyPr/>
        <a:lstStyle/>
        <a:p>
          <a:pPr rtl="0"/>
          <a:r>
            <a:rPr lang="id-ID" dirty="0" smtClean="0"/>
            <a:t>Integration of climate change adaptation actions into national/regional coastal management plans</a:t>
          </a:r>
          <a:endParaRPr lang="id-ID" dirty="0"/>
        </a:p>
      </dgm:t>
    </dgm:pt>
    <dgm:pt modelId="{E8E6F09D-5C29-4C9F-BECC-77BBA0983665}" type="parTrans" cxnId="{F948D154-EC4C-453C-96A9-69E70AB4DE0B}">
      <dgm:prSet/>
      <dgm:spPr/>
      <dgm:t>
        <a:bodyPr/>
        <a:lstStyle/>
        <a:p>
          <a:endParaRPr lang="id-ID"/>
        </a:p>
      </dgm:t>
    </dgm:pt>
    <dgm:pt modelId="{69F6F654-3137-4A34-A196-D04B3431B17E}" type="sibTrans" cxnId="{F948D154-EC4C-453C-96A9-69E70AB4DE0B}">
      <dgm:prSet/>
      <dgm:spPr/>
      <dgm:t>
        <a:bodyPr/>
        <a:lstStyle/>
        <a:p>
          <a:endParaRPr lang="id-ID"/>
        </a:p>
      </dgm:t>
    </dgm:pt>
    <dgm:pt modelId="{BF9CF3C8-2F73-40F5-8421-E581729ACF21}">
      <dgm:prSet/>
      <dgm:spPr/>
      <dgm:t>
        <a:bodyPr/>
        <a:lstStyle/>
        <a:p>
          <a:pPr rtl="0"/>
          <a:r>
            <a:rPr lang="id-ID" smtClean="0"/>
            <a:t>Improvement of supporting system for climate change adaptation in coastal and small islands</a:t>
          </a:r>
          <a:endParaRPr lang="id-ID"/>
        </a:p>
      </dgm:t>
    </dgm:pt>
    <dgm:pt modelId="{5AB5B793-4387-46BE-A27B-B37ACB950A74}" type="parTrans" cxnId="{C6DD51F3-8EF1-4E87-A622-95A21951456F}">
      <dgm:prSet/>
      <dgm:spPr/>
      <dgm:t>
        <a:bodyPr/>
        <a:lstStyle/>
        <a:p>
          <a:endParaRPr lang="id-ID"/>
        </a:p>
      </dgm:t>
    </dgm:pt>
    <dgm:pt modelId="{B9DC0A76-11D5-4F81-A490-6F697BA709C8}" type="sibTrans" cxnId="{C6DD51F3-8EF1-4E87-A622-95A21951456F}">
      <dgm:prSet/>
      <dgm:spPr/>
      <dgm:t>
        <a:bodyPr/>
        <a:lstStyle/>
        <a:p>
          <a:endParaRPr lang="id-ID"/>
        </a:p>
      </dgm:t>
    </dgm:pt>
    <dgm:pt modelId="{B4A544C6-FBD0-4EEE-937F-D4ED0F6ECC86}" type="pres">
      <dgm:prSet presAssocID="{1C9BFC3B-D995-4DAE-A6E0-C5635A4B6F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266901F-9C46-4DE3-ADBB-8E4C68F8280D}" type="pres">
      <dgm:prSet presAssocID="{52415AC3-5529-4738-B799-61538DF362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4A0C0E-1B78-425D-88D1-5532D549D3B1}" type="pres">
      <dgm:prSet presAssocID="{52415AC3-5529-4738-B799-61538DF362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C7B6BAB-8778-4576-A385-E073BE249649}" type="presOf" srcId="{8C1B8E20-36A0-4CAA-B917-2C5228245B69}" destId="{3F4A0C0E-1B78-425D-88D1-5532D549D3B1}" srcOrd="0" destOrd="1" presId="urn:microsoft.com/office/officeart/2005/8/layout/vList2"/>
    <dgm:cxn modelId="{15DF4855-206D-424A-AA07-8C77A9223F58}" type="presOf" srcId="{1C9BFC3B-D995-4DAE-A6E0-C5635A4B6F6C}" destId="{B4A544C6-FBD0-4EEE-937F-D4ED0F6ECC86}" srcOrd="0" destOrd="0" presId="urn:microsoft.com/office/officeart/2005/8/layout/vList2"/>
    <dgm:cxn modelId="{E811E642-02D4-4657-8DF9-3C6A7CF35A2B}" type="presOf" srcId="{863B8107-A59E-4843-A704-0730DDB68B7A}" destId="{3F4A0C0E-1B78-425D-88D1-5532D549D3B1}" srcOrd="0" destOrd="2" presId="urn:microsoft.com/office/officeart/2005/8/layout/vList2"/>
    <dgm:cxn modelId="{944E1A2B-B529-4037-9B63-D40807FE8FF4}" srcId="{52415AC3-5529-4738-B799-61538DF36255}" destId="{863B8107-A59E-4843-A704-0730DDB68B7A}" srcOrd="2" destOrd="0" parTransId="{51D22038-F95D-4781-B292-C7934C166BD8}" sibTransId="{B7C9DB8F-DEEA-493C-B396-C038670A4F48}"/>
    <dgm:cxn modelId="{EDA7ECFD-FA36-4B0E-BF08-1151AF90B9B2}" type="presOf" srcId="{52415AC3-5529-4738-B799-61538DF36255}" destId="{A266901F-9C46-4DE3-ADBB-8E4C68F8280D}" srcOrd="0" destOrd="0" presId="urn:microsoft.com/office/officeart/2005/8/layout/vList2"/>
    <dgm:cxn modelId="{C6DD51F3-8EF1-4E87-A622-95A21951456F}" srcId="{52415AC3-5529-4738-B799-61538DF36255}" destId="{BF9CF3C8-2F73-40F5-8421-E581729ACF21}" srcOrd="4" destOrd="0" parTransId="{5AB5B793-4387-46BE-A27B-B37ACB950A74}" sibTransId="{B9DC0A76-11D5-4F81-A490-6F697BA709C8}"/>
    <dgm:cxn modelId="{844306E3-28CD-4F71-9368-D64F0900C19A}" type="presOf" srcId="{1944D1DE-B078-40BB-87A0-E45B143F4A1E}" destId="{3F4A0C0E-1B78-425D-88D1-5532D549D3B1}" srcOrd="0" destOrd="0" presId="urn:microsoft.com/office/officeart/2005/8/layout/vList2"/>
    <dgm:cxn modelId="{445FEE53-5908-447F-BBCE-D5E25B02A791}" type="presOf" srcId="{282EFAB0-328D-4F23-AA77-06F6032D1F83}" destId="{3F4A0C0E-1B78-425D-88D1-5532D549D3B1}" srcOrd="0" destOrd="3" presId="urn:microsoft.com/office/officeart/2005/8/layout/vList2"/>
    <dgm:cxn modelId="{2C2107CC-1FEA-4F09-B5D8-D340EF607E2F}" srcId="{1C9BFC3B-D995-4DAE-A6E0-C5635A4B6F6C}" destId="{52415AC3-5529-4738-B799-61538DF36255}" srcOrd="0" destOrd="0" parTransId="{AA17915E-6626-4E8A-90C5-E5589183AEBE}" sibTransId="{39316B49-891A-484B-8AD3-273587C7A691}"/>
    <dgm:cxn modelId="{F948D154-EC4C-453C-96A9-69E70AB4DE0B}" srcId="{52415AC3-5529-4738-B799-61538DF36255}" destId="{282EFAB0-328D-4F23-AA77-06F6032D1F83}" srcOrd="3" destOrd="0" parTransId="{E8E6F09D-5C29-4C9F-BECC-77BBA0983665}" sibTransId="{69F6F654-3137-4A34-A196-D04B3431B17E}"/>
    <dgm:cxn modelId="{07A97B4A-718A-4139-BF5E-C0105783F07B}" srcId="{52415AC3-5529-4738-B799-61538DF36255}" destId="{1944D1DE-B078-40BB-87A0-E45B143F4A1E}" srcOrd="0" destOrd="0" parTransId="{93F14F9E-0628-4B64-923F-D8CE34BBD04D}" sibTransId="{EED6545C-B338-4300-9E96-8F7C46B8B836}"/>
    <dgm:cxn modelId="{CAC0EA28-E0A2-4964-A22C-4AB51A3C583C}" type="presOf" srcId="{BF9CF3C8-2F73-40F5-8421-E581729ACF21}" destId="{3F4A0C0E-1B78-425D-88D1-5532D549D3B1}" srcOrd="0" destOrd="4" presId="urn:microsoft.com/office/officeart/2005/8/layout/vList2"/>
    <dgm:cxn modelId="{A9291016-C44A-4E0D-AD1C-B396C6B85FCD}" srcId="{52415AC3-5529-4738-B799-61538DF36255}" destId="{8C1B8E20-36A0-4CAA-B917-2C5228245B69}" srcOrd="1" destOrd="0" parTransId="{7FA48E0D-9826-4F1D-A95A-73409306549B}" sibTransId="{877DA34B-DD6E-4B60-AD7D-C09A455028B5}"/>
    <dgm:cxn modelId="{99B4A69D-A493-4B9B-9D92-9D6D8F1F9BF8}" type="presParOf" srcId="{B4A544C6-FBD0-4EEE-937F-D4ED0F6ECC86}" destId="{A266901F-9C46-4DE3-ADBB-8E4C68F8280D}" srcOrd="0" destOrd="0" presId="urn:microsoft.com/office/officeart/2005/8/layout/vList2"/>
    <dgm:cxn modelId="{F0A96004-6FFF-4E5B-BDFF-94286D6ADD56}" type="presParOf" srcId="{B4A544C6-FBD0-4EEE-937F-D4ED0F6ECC86}" destId="{3F4A0C0E-1B78-425D-88D1-5532D549D3B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5B2AFD-2450-410F-B7B7-518C8A21AB2C}" type="doc">
      <dgm:prSet loTypeId="urn:microsoft.com/office/officeart/2005/8/layout/hierarchy2" loCatId="hierarchy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BFBB5A5E-3A82-48B3-85F0-819191CD7DBC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Global Warming</a:t>
          </a:r>
          <a:endParaRPr lang="id-ID" sz="2000" dirty="0">
            <a:latin typeface="Cambria" pitchFamily="18" charset="0"/>
          </a:endParaRPr>
        </a:p>
      </dgm:t>
    </dgm:pt>
    <dgm:pt modelId="{24B7694F-EB25-49A5-8F4B-662C9A2B2AD8}" type="parTrans" cxnId="{A8B596BC-1119-4AE7-ACBC-A2B16EE438BD}">
      <dgm:prSet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8EA24542-01FD-4575-A339-B0C3DADE171C}" type="sibTrans" cxnId="{A8B596BC-1119-4AE7-ACBC-A2B16EE438BD}">
      <dgm:prSet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AD6DADC5-94A2-4C42-96E0-BF50DF05315C}">
      <dgm:prSet phldrT="[Text]" custT="1"/>
      <dgm:spPr/>
      <dgm:t>
        <a:bodyPr/>
        <a:lstStyle/>
        <a:p>
          <a:r>
            <a:rPr lang="en-US" sz="2000" dirty="0" err="1" smtClean="0">
              <a:latin typeface="Cambria" pitchFamily="18" charset="0"/>
            </a:rPr>
            <a:t>Increas</a:t>
          </a:r>
          <a:r>
            <a:rPr lang="id-ID" sz="2000" dirty="0" smtClean="0">
              <a:latin typeface="Cambria" pitchFamily="18" charset="0"/>
            </a:rPr>
            <a:t>e</a:t>
          </a:r>
          <a:r>
            <a:rPr lang="en-US" sz="2000" dirty="0" smtClean="0">
              <a:latin typeface="Cambria" pitchFamily="18" charset="0"/>
            </a:rPr>
            <a:t> </a:t>
          </a:r>
          <a:r>
            <a:rPr lang="id-ID" sz="2000" dirty="0" smtClean="0">
              <a:latin typeface="Cambria" pitchFamily="18" charset="0"/>
            </a:rPr>
            <a:t>in</a:t>
          </a:r>
          <a:r>
            <a:rPr lang="en-US" sz="2000" dirty="0" smtClean="0">
              <a:latin typeface="Cambria" pitchFamily="18" charset="0"/>
            </a:rPr>
            <a:t> Sea Level</a:t>
          </a:r>
          <a:endParaRPr lang="id-ID" sz="2000" dirty="0">
            <a:latin typeface="Cambria" pitchFamily="18" charset="0"/>
          </a:endParaRPr>
        </a:p>
      </dgm:t>
    </dgm:pt>
    <dgm:pt modelId="{695E94B9-5FDF-42A0-A606-99FCCAE89E0E}" type="parTrans" cxnId="{34F908AC-189B-4B09-BD27-F05ACA3E4618}">
      <dgm:prSet custT="1"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62017692-ABDC-474F-9422-B375FCFE8FF6}" type="sibTrans" cxnId="{34F908AC-189B-4B09-BD27-F05ACA3E4618}">
      <dgm:prSet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2094E14E-8E91-4861-8E2B-EC3D7C0804D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Cambria" pitchFamily="18" charset="0"/>
            </a:rPr>
            <a:t>Impact on marine and fisheries</a:t>
          </a:r>
          <a:endParaRPr lang="id-ID" sz="2000" dirty="0">
            <a:latin typeface="Cambria" pitchFamily="18" charset="0"/>
          </a:endParaRPr>
        </a:p>
      </dgm:t>
    </dgm:pt>
    <dgm:pt modelId="{3CB05017-5B84-423F-9EE4-289EDEAFC62B}" type="parTrans" cxnId="{1E598AAA-99C1-47DF-8AB3-ED70FBB1687C}">
      <dgm:prSet custT="1"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24DE39CA-E0A3-4232-84C5-1EBB063FD0B3}" type="sibTrans" cxnId="{1E598AAA-99C1-47DF-8AB3-ED70FBB1687C}">
      <dgm:prSet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4EB7B259-1998-4FA5-81EE-E7F41D1E2F06}">
      <dgm:prSet phldrT="[Text]" custT="1"/>
      <dgm:spPr/>
      <dgm:t>
        <a:bodyPr/>
        <a:lstStyle/>
        <a:p>
          <a:r>
            <a:rPr lang="en-US" sz="2000" b="0" dirty="0" smtClean="0">
              <a:latin typeface="Cambria" pitchFamily="18" charset="0"/>
            </a:rPr>
            <a:t>Impact on Agriculture</a:t>
          </a:r>
          <a:endParaRPr lang="id-ID" sz="2000" b="0" dirty="0">
            <a:latin typeface="Cambria" pitchFamily="18" charset="0"/>
          </a:endParaRPr>
        </a:p>
      </dgm:t>
    </dgm:pt>
    <dgm:pt modelId="{3F8D61A0-E6E5-4B53-9B2A-E7A06A11A351}" type="parTrans" cxnId="{5BBB5750-7C32-4496-B389-9A022C352FE4}">
      <dgm:prSet custT="1"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2F8BD9CB-575F-4457-87C4-21E731F39476}" type="sibTrans" cxnId="{5BBB5750-7C32-4496-B389-9A022C352FE4}">
      <dgm:prSet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2BDD4166-48D0-4C28-B9E3-17532C5673AA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Change in weather, climate, and intensity rainfall pattern</a:t>
          </a:r>
          <a:endParaRPr lang="id-ID" sz="2000" dirty="0">
            <a:latin typeface="Cambria" pitchFamily="18" charset="0"/>
          </a:endParaRPr>
        </a:p>
      </dgm:t>
    </dgm:pt>
    <dgm:pt modelId="{65F6C10E-F846-4AB1-9130-2BA9F20F43E0}" type="parTrans" cxnId="{8F442600-565A-446E-B389-6E5D202381D9}">
      <dgm:prSet custT="1"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0FFA1B37-CCC8-445C-8D1E-220BF2808061}" type="sibTrans" cxnId="{8F442600-565A-446E-B389-6E5D202381D9}">
      <dgm:prSet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4939846F-AAFC-4B37-88A6-E712413EE524}">
      <dgm:prSet phldrT="[Text]"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I</a:t>
          </a:r>
          <a:r>
            <a:rPr lang="id-ID" sz="2000" dirty="0" smtClean="0">
              <a:latin typeface="Cambria" pitchFamily="18" charset="0"/>
            </a:rPr>
            <a:t>mpact</a:t>
          </a:r>
          <a:r>
            <a:rPr lang="en-US" sz="2000" dirty="0" smtClean="0">
              <a:latin typeface="Cambria" pitchFamily="18" charset="0"/>
            </a:rPr>
            <a:t>: Health and the availability of water - energy</a:t>
          </a:r>
          <a:endParaRPr lang="id-ID" sz="2000" dirty="0">
            <a:latin typeface="Cambria" pitchFamily="18" charset="0"/>
          </a:endParaRPr>
        </a:p>
      </dgm:t>
    </dgm:pt>
    <dgm:pt modelId="{8D63216B-C895-4A51-962A-2F2513C6EE8D}" type="parTrans" cxnId="{D5FA21E4-6FEB-45B5-8270-F4CDCC94E2D8}">
      <dgm:prSet custT="1"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8F8B1FE1-EFA9-47D2-A612-DA8A371263F8}" type="sibTrans" cxnId="{D5FA21E4-6FEB-45B5-8270-F4CDCC94E2D8}">
      <dgm:prSet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9B05486A-E15B-4060-8411-C5770CDA2DFB}">
      <dgm:prSet custT="1"/>
      <dgm:spPr/>
      <dgm:t>
        <a:bodyPr/>
        <a:lstStyle/>
        <a:p>
          <a:r>
            <a:rPr lang="en-US" sz="2000" dirty="0" smtClean="0">
              <a:latin typeface="Cambria" pitchFamily="18" charset="0"/>
            </a:rPr>
            <a:t>Impact on natural disaster</a:t>
          </a:r>
          <a:endParaRPr lang="id-ID" sz="2000" dirty="0">
            <a:latin typeface="Cambria" pitchFamily="18" charset="0"/>
          </a:endParaRPr>
        </a:p>
      </dgm:t>
    </dgm:pt>
    <dgm:pt modelId="{81ADAD0E-BCFF-475D-8F62-E86A16FE4FE6}" type="parTrans" cxnId="{744108BF-3213-40B6-937E-8A21D65CA67F}">
      <dgm:prSet custT="1"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B84052D8-3F6B-431A-9190-C59372FAB639}" type="sibTrans" cxnId="{744108BF-3213-40B6-937E-8A21D65CA67F}">
      <dgm:prSet/>
      <dgm:spPr/>
      <dgm:t>
        <a:bodyPr/>
        <a:lstStyle/>
        <a:p>
          <a:endParaRPr lang="id-ID" sz="2000">
            <a:latin typeface="Cambria" pitchFamily="18" charset="0"/>
          </a:endParaRPr>
        </a:p>
      </dgm:t>
    </dgm:pt>
    <dgm:pt modelId="{351B05E2-1EE1-4104-972B-B5402C53B9B7}" type="pres">
      <dgm:prSet presAssocID="{5D5B2AFD-2450-410F-B7B7-518C8A21AB2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294C80C-2507-490B-92C7-AF3D4D8D3F89}" type="pres">
      <dgm:prSet presAssocID="{BFBB5A5E-3A82-48B3-85F0-819191CD7DBC}" presName="root1" presStyleCnt="0"/>
      <dgm:spPr/>
      <dgm:t>
        <a:bodyPr/>
        <a:lstStyle/>
        <a:p>
          <a:endParaRPr lang="id-ID"/>
        </a:p>
      </dgm:t>
    </dgm:pt>
    <dgm:pt modelId="{CBC50551-0622-4FAD-8B64-D6E0F7195EAD}" type="pres">
      <dgm:prSet presAssocID="{BFBB5A5E-3A82-48B3-85F0-819191CD7DBC}" presName="LevelOneTextNode" presStyleLbl="node0" presStyleIdx="0" presStyleCnt="1" custScaleX="8324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60F4F37-4E5A-4048-A866-76724BEC611A}" type="pres">
      <dgm:prSet presAssocID="{BFBB5A5E-3A82-48B3-85F0-819191CD7DBC}" presName="level2hierChild" presStyleCnt="0"/>
      <dgm:spPr/>
      <dgm:t>
        <a:bodyPr/>
        <a:lstStyle/>
        <a:p>
          <a:endParaRPr lang="id-ID"/>
        </a:p>
      </dgm:t>
    </dgm:pt>
    <dgm:pt modelId="{D3CC706C-8EBA-4C93-BD9C-994483F140A9}" type="pres">
      <dgm:prSet presAssocID="{695E94B9-5FDF-42A0-A606-99FCCAE89E0E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4623EF1B-17F1-433F-BB24-2B7CE9967E6F}" type="pres">
      <dgm:prSet presAssocID="{695E94B9-5FDF-42A0-A606-99FCCAE89E0E}" presName="connTx" presStyleLbl="parChTrans1D2" presStyleIdx="0" presStyleCnt="2"/>
      <dgm:spPr/>
      <dgm:t>
        <a:bodyPr/>
        <a:lstStyle/>
        <a:p>
          <a:endParaRPr lang="id-ID"/>
        </a:p>
      </dgm:t>
    </dgm:pt>
    <dgm:pt modelId="{A2FC64AB-66A5-4276-8EA5-085A7ABDF2C2}" type="pres">
      <dgm:prSet presAssocID="{AD6DADC5-94A2-4C42-96E0-BF50DF05315C}" presName="root2" presStyleCnt="0"/>
      <dgm:spPr/>
      <dgm:t>
        <a:bodyPr/>
        <a:lstStyle/>
        <a:p>
          <a:endParaRPr lang="id-ID"/>
        </a:p>
      </dgm:t>
    </dgm:pt>
    <dgm:pt modelId="{270D1FBB-B78E-4804-BA18-566B6AF4F411}" type="pres">
      <dgm:prSet presAssocID="{AD6DADC5-94A2-4C42-96E0-BF50DF05315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D85399B-F3D9-48BF-BB36-8496213AE8B7}" type="pres">
      <dgm:prSet presAssocID="{AD6DADC5-94A2-4C42-96E0-BF50DF05315C}" presName="level3hierChild" presStyleCnt="0"/>
      <dgm:spPr/>
      <dgm:t>
        <a:bodyPr/>
        <a:lstStyle/>
        <a:p>
          <a:endParaRPr lang="id-ID"/>
        </a:p>
      </dgm:t>
    </dgm:pt>
    <dgm:pt modelId="{5A5A4D5C-5076-4D22-8390-D047AAB56EEF}" type="pres">
      <dgm:prSet presAssocID="{3CB05017-5B84-423F-9EE4-289EDEAFC62B}" presName="conn2-1" presStyleLbl="parChTrans1D3" presStyleIdx="0" presStyleCnt="4"/>
      <dgm:spPr/>
      <dgm:t>
        <a:bodyPr/>
        <a:lstStyle/>
        <a:p>
          <a:endParaRPr lang="id-ID"/>
        </a:p>
      </dgm:t>
    </dgm:pt>
    <dgm:pt modelId="{10DB907F-36D2-4840-BFD9-A14C38536240}" type="pres">
      <dgm:prSet presAssocID="{3CB05017-5B84-423F-9EE4-289EDEAFC62B}" presName="connTx" presStyleLbl="parChTrans1D3" presStyleIdx="0" presStyleCnt="4"/>
      <dgm:spPr/>
      <dgm:t>
        <a:bodyPr/>
        <a:lstStyle/>
        <a:p>
          <a:endParaRPr lang="id-ID"/>
        </a:p>
      </dgm:t>
    </dgm:pt>
    <dgm:pt modelId="{696477D9-225E-4304-A2CB-8439DC26C7C0}" type="pres">
      <dgm:prSet presAssocID="{2094E14E-8E91-4861-8E2B-EC3D7C0804DE}" presName="root2" presStyleCnt="0"/>
      <dgm:spPr/>
      <dgm:t>
        <a:bodyPr/>
        <a:lstStyle/>
        <a:p>
          <a:endParaRPr lang="id-ID"/>
        </a:p>
      </dgm:t>
    </dgm:pt>
    <dgm:pt modelId="{30F0E23D-652A-4DAC-8E2D-D6068A356C2A}" type="pres">
      <dgm:prSet presAssocID="{2094E14E-8E91-4861-8E2B-EC3D7C0804D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A8B792C-C166-4654-AE2C-B362F88116AC}" type="pres">
      <dgm:prSet presAssocID="{2094E14E-8E91-4861-8E2B-EC3D7C0804DE}" presName="level3hierChild" presStyleCnt="0"/>
      <dgm:spPr/>
      <dgm:t>
        <a:bodyPr/>
        <a:lstStyle/>
        <a:p>
          <a:endParaRPr lang="id-ID"/>
        </a:p>
      </dgm:t>
    </dgm:pt>
    <dgm:pt modelId="{BCEE52C1-87C9-4DAE-B560-CA2B7AB62310}" type="pres">
      <dgm:prSet presAssocID="{3F8D61A0-E6E5-4B53-9B2A-E7A06A11A351}" presName="conn2-1" presStyleLbl="parChTrans1D3" presStyleIdx="1" presStyleCnt="4"/>
      <dgm:spPr/>
      <dgm:t>
        <a:bodyPr/>
        <a:lstStyle/>
        <a:p>
          <a:endParaRPr lang="id-ID"/>
        </a:p>
      </dgm:t>
    </dgm:pt>
    <dgm:pt modelId="{CDFEA924-84A8-473A-9BA4-4B6209867214}" type="pres">
      <dgm:prSet presAssocID="{3F8D61A0-E6E5-4B53-9B2A-E7A06A11A351}" presName="connTx" presStyleLbl="parChTrans1D3" presStyleIdx="1" presStyleCnt="4"/>
      <dgm:spPr/>
      <dgm:t>
        <a:bodyPr/>
        <a:lstStyle/>
        <a:p>
          <a:endParaRPr lang="id-ID"/>
        </a:p>
      </dgm:t>
    </dgm:pt>
    <dgm:pt modelId="{258AA4F5-1B61-4B14-AB09-32C96C56CE88}" type="pres">
      <dgm:prSet presAssocID="{4EB7B259-1998-4FA5-81EE-E7F41D1E2F06}" presName="root2" presStyleCnt="0"/>
      <dgm:spPr/>
      <dgm:t>
        <a:bodyPr/>
        <a:lstStyle/>
        <a:p>
          <a:endParaRPr lang="id-ID"/>
        </a:p>
      </dgm:t>
    </dgm:pt>
    <dgm:pt modelId="{F366988E-6A9E-4257-B4BC-36A01055A9DD}" type="pres">
      <dgm:prSet presAssocID="{4EB7B259-1998-4FA5-81EE-E7F41D1E2F0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D473BC2-C9A5-4420-B9F2-C30ED23A73E3}" type="pres">
      <dgm:prSet presAssocID="{4EB7B259-1998-4FA5-81EE-E7F41D1E2F06}" presName="level3hierChild" presStyleCnt="0"/>
      <dgm:spPr/>
      <dgm:t>
        <a:bodyPr/>
        <a:lstStyle/>
        <a:p>
          <a:endParaRPr lang="id-ID"/>
        </a:p>
      </dgm:t>
    </dgm:pt>
    <dgm:pt modelId="{5D6373FC-92DD-48C2-9880-830B8B580A3B}" type="pres">
      <dgm:prSet presAssocID="{65F6C10E-F846-4AB1-9130-2BA9F20F43E0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7D65D887-E891-4796-B104-27321178352C}" type="pres">
      <dgm:prSet presAssocID="{65F6C10E-F846-4AB1-9130-2BA9F20F43E0}" presName="connTx" presStyleLbl="parChTrans1D2" presStyleIdx="1" presStyleCnt="2"/>
      <dgm:spPr/>
      <dgm:t>
        <a:bodyPr/>
        <a:lstStyle/>
        <a:p>
          <a:endParaRPr lang="id-ID"/>
        </a:p>
      </dgm:t>
    </dgm:pt>
    <dgm:pt modelId="{92E3B607-F176-4125-AE45-592FF5A1D121}" type="pres">
      <dgm:prSet presAssocID="{2BDD4166-48D0-4C28-B9E3-17532C5673AA}" presName="root2" presStyleCnt="0"/>
      <dgm:spPr/>
      <dgm:t>
        <a:bodyPr/>
        <a:lstStyle/>
        <a:p>
          <a:endParaRPr lang="id-ID"/>
        </a:p>
      </dgm:t>
    </dgm:pt>
    <dgm:pt modelId="{D3070E94-2DCC-48DD-80FE-A541B3487610}" type="pres">
      <dgm:prSet presAssocID="{2BDD4166-48D0-4C28-B9E3-17532C5673AA}" presName="LevelTwoTextNode" presStyleLbl="node2" presStyleIdx="1" presStyleCnt="2" custScaleY="14642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6DB4E9D-8CFC-4C94-BE11-57C736B9722D}" type="pres">
      <dgm:prSet presAssocID="{2BDD4166-48D0-4C28-B9E3-17532C5673AA}" presName="level3hierChild" presStyleCnt="0"/>
      <dgm:spPr/>
      <dgm:t>
        <a:bodyPr/>
        <a:lstStyle/>
        <a:p>
          <a:endParaRPr lang="id-ID"/>
        </a:p>
      </dgm:t>
    </dgm:pt>
    <dgm:pt modelId="{CE0E59F7-CD46-4E79-ABD1-3270641B8556}" type="pres">
      <dgm:prSet presAssocID="{8D63216B-C895-4A51-962A-2F2513C6EE8D}" presName="conn2-1" presStyleLbl="parChTrans1D3" presStyleIdx="2" presStyleCnt="4"/>
      <dgm:spPr/>
      <dgm:t>
        <a:bodyPr/>
        <a:lstStyle/>
        <a:p>
          <a:endParaRPr lang="id-ID"/>
        </a:p>
      </dgm:t>
    </dgm:pt>
    <dgm:pt modelId="{4649EAE8-0ED6-4DA0-ABA2-8A36E99EB14A}" type="pres">
      <dgm:prSet presAssocID="{8D63216B-C895-4A51-962A-2F2513C6EE8D}" presName="connTx" presStyleLbl="parChTrans1D3" presStyleIdx="2" presStyleCnt="4"/>
      <dgm:spPr/>
      <dgm:t>
        <a:bodyPr/>
        <a:lstStyle/>
        <a:p>
          <a:endParaRPr lang="id-ID"/>
        </a:p>
      </dgm:t>
    </dgm:pt>
    <dgm:pt modelId="{7EDF88A7-F662-4C82-B7E2-9E280F05312A}" type="pres">
      <dgm:prSet presAssocID="{4939846F-AAFC-4B37-88A6-E712413EE524}" presName="root2" presStyleCnt="0"/>
      <dgm:spPr/>
      <dgm:t>
        <a:bodyPr/>
        <a:lstStyle/>
        <a:p>
          <a:endParaRPr lang="id-ID"/>
        </a:p>
      </dgm:t>
    </dgm:pt>
    <dgm:pt modelId="{1C01B704-5EEB-4845-B956-4A637232869D}" type="pres">
      <dgm:prSet presAssocID="{4939846F-AAFC-4B37-88A6-E712413EE524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357D2FA-E741-44E1-B4E8-F2CD87D15E6D}" type="pres">
      <dgm:prSet presAssocID="{4939846F-AAFC-4B37-88A6-E712413EE524}" presName="level3hierChild" presStyleCnt="0"/>
      <dgm:spPr/>
      <dgm:t>
        <a:bodyPr/>
        <a:lstStyle/>
        <a:p>
          <a:endParaRPr lang="id-ID"/>
        </a:p>
      </dgm:t>
    </dgm:pt>
    <dgm:pt modelId="{50959356-B03D-47A1-9032-0F765E01EBF4}" type="pres">
      <dgm:prSet presAssocID="{81ADAD0E-BCFF-475D-8F62-E86A16FE4FE6}" presName="conn2-1" presStyleLbl="parChTrans1D3" presStyleIdx="3" presStyleCnt="4"/>
      <dgm:spPr/>
      <dgm:t>
        <a:bodyPr/>
        <a:lstStyle/>
        <a:p>
          <a:endParaRPr lang="id-ID"/>
        </a:p>
      </dgm:t>
    </dgm:pt>
    <dgm:pt modelId="{4FD964F9-C9D8-4716-A498-C1FFF7ABCC84}" type="pres">
      <dgm:prSet presAssocID="{81ADAD0E-BCFF-475D-8F62-E86A16FE4FE6}" presName="connTx" presStyleLbl="parChTrans1D3" presStyleIdx="3" presStyleCnt="4"/>
      <dgm:spPr/>
      <dgm:t>
        <a:bodyPr/>
        <a:lstStyle/>
        <a:p>
          <a:endParaRPr lang="id-ID"/>
        </a:p>
      </dgm:t>
    </dgm:pt>
    <dgm:pt modelId="{3804741F-206C-4C48-BEAF-487DB73864FC}" type="pres">
      <dgm:prSet presAssocID="{9B05486A-E15B-4060-8411-C5770CDA2DFB}" presName="root2" presStyleCnt="0"/>
      <dgm:spPr/>
      <dgm:t>
        <a:bodyPr/>
        <a:lstStyle/>
        <a:p>
          <a:endParaRPr lang="id-ID"/>
        </a:p>
      </dgm:t>
    </dgm:pt>
    <dgm:pt modelId="{E96807CA-094B-4158-9F24-C925B2270649}" type="pres">
      <dgm:prSet presAssocID="{9B05486A-E15B-4060-8411-C5770CDA2DF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AEAF7D3-A460-4700-B64D-7D4174F1C0AE}" type="pres">
      <dgm:prSet presAssocID="{9B05486A-E15B-4060-8411-C5770CDA2DFB}" presName="level3hierChild" presStyleCnt="0"/>
      <dgm:spPr/>
      <dgm:t>
        <a:bodyPr/>
        <a:lstStyle/>
        <a:p>
          <a:endParaRPr lang="id-ID"/>
        </a:p>
      </dgm:t>
    </dgm:pt>
  </dgm:ptLst>
  <dgm:cxnLst>
    <dgm:cxn modelId="{744108BF-3213-40B6-937E-8A21D65CA67F}" srcId="{2BDD4166-48D0-4C28-B9E3-17532C5673AA}" destId="{9B05486A-E15B-4060-8411-C5770CDA2DFB}" srcOrd="1" destOrd="0" parTransId="{81ADAD0E-BCFF-475D-8F62-E86A16FE4FE6}" sibTransId="{B84052D8-3F6B-431A-9190-C59372FAB639}"/>
    <dgm:cxn modelId="{CA4DE5DC-15C0-4DF4-9FF0-7002098A8648}" type="presOf" srcId="{3CB05017-5B84-423F-9EE4-289EDEAFC62B}" destId="{5A5A4D5C-5076-4D22-8390-D047AAB56EEF}" srcOrd="0" destOrd="0" presId="urn:microsoft.com/office/officeart/2005/8/layout/hierarchy2"/>
    <dgm:cxn modelId="{5BBB5750-7C32-4496-B389-9A022C352FE4}" srcId="{AD6DADC5-94A2-4C42-96E0-BF50DF05315C}" destId="{4EB7B259-1998-4FA5-81EE-E7F41D1E2F06}" srcOrd="1" destOrd="0" parTransId="{3F8D61A0-E6E5-4B53-9B2A-E7A06A11A351}" sibTransId="{2F8BD9CB-575F-4457-87C4-21E731F39476}"/>
    <dgm:cxn modelId="{553D54A4-8F8E-4DCA-9F89-78B74539723F}" type="presOf" srcId="{3CB05017-5B84-423F-9EE4-289EDEAFC62B}" destId="{10DB907F-36D2-4840-BFD9-A14C38536240}" srcOrd="1" destOrd="0" presId="urn:microsoft.com/office/officeart/2005/8/layout/hierarchy2"/>
    <dgm:cxn modelId="{A878FD32-51FE-4D00-A56A-E15F8281D558}" type="presOf" srcId="{AD6DADC5-94A2-4C42-96E0-BF50DF05315C}" destId="{270D1FBB-B78E-4804-BA18-566B6AF4F411}" srcOrd="0" destOrd="0" presId="urn:microsoft.com/office/officeart/2005/8/layout/hierarchy2"/>
    <dgm:cxn modelId="{1E598AAA-99C1-47DF-8AB3-ED70FBB1687C}" srcId="{AD6DADC5-94A2-4C42-96E0-BF50DF05315C}" destId="{2094E14E-8E91-4861-8E2B-EC3D7C0804DE}" srcOrd="0" destOrd="0" parTransId="{3CB05017-5B84-423F-9EE4-289EDEAFC62B}" sibTransId="{24DE39CA-E0A3-4232-84C5-1EBB063FD0B3}"/>
    <dgm:cxn modelId="{34F908AC-189B-4B09-BD27-F05ACA3E4618}" srcId="{BFBB5A5E-3A82-48B3-85F0-819191CD7DBC}" destId="{AD6DADC5-94A2-4C42-96E0-BF50DF05315C}" srcOrd="0" destOrd="0" parTransId="{695E94B9-5FDF-42A0-A606-99FCCAE89E0E}" sibTransId="{62017692-ABDC-474F-9422-B375FCFE8FF6}"/>
    <dgm:cxn modelId="{8651020E-9792-4162-A9B1-5F9B9DD184DC}" type="presOf" srcId="{695E94B9-5FDF-42A0-A606-99FCCAE89E0E}" destId="{D3CC706C-8EBA-4C93-BD9C-994483F140A9}" srcOrd="0" destOrd="0" presId="urn:microsoft.com/office/officeart/2005/8/layout/hierarchy2"/>
    <dgm:cxn modelId="{821B7B6A-80B0-42DA-842F-3CD722D43ADE}" type="presOf" srcId="{65F6C10E-F846-4AB1-9130-2BA9F20F43E0}" destId="{7D65D887-E891-4796-B104-27321178352C}" srcOrd="1" destOrd="0" presId="urn:microsoft.com/office/officeart/2005/8/layout/hierarchy2"/>
    <dgm:cxn modelId="{F57657B3-9DFE-478E-A5A5-4AF2D3516D3A}" type="presOf" srcId="{2BDD4166-48D0-4C28-B9E3-17532C5673AA}" destId="{D3070E94-2DCC-48DD-80FE-A541B3487610}" srcOrd="0" destOrd="0" presId="urn:microsoft.com/office/officeart/2005/8/layout/hierarchy2"/>
    <dgm:cxn modelId="{FAD7DD0E-412E-4E4E-883B-AD062E2EC897}" type="presOf" srcId="{3F8D61A0-E6E5-4B53-9B2A-E7A06A11A351}" destId="{BCEE52C1-87C9-4DAE-B560-CA2B7AB62310}" srcOrd="0" destOrd="0" presId="urn:microsoft.com/office/officeart/2005/8/layout/hierarchy2"/>
    <dgm:cxn modelId="{A8B596BC-1119-4AE7-ACBC-A2B16EE438BD}" srcId="{5D5B2AFD-2450-410F-B7B7-518C8A21AB2C}" destId="{BFBB5A5E-3A82-48B3-85F0-819191CD7DBC}" srcOrd="0" destOrd="0" parTransId="{24B7694F-EB25-49A5-8F4B-662C9A2B2AD8}" sibTransId="{8EA24542-01FD-4575-A339-B0C3DADE171C}"/>
    <dgm:cxn modelId="{8C4FF5EB-603C-46DE-B401-2E745A49C96F}" type="presOf" srcId="{8D63216B-C895-4A51-962A-2F2513C6EE8D}" destId="{4649EAE8-0ED6-4DA0-ABA2-8A36E99EB14A}" srcOrd="1" destOrd="0" presId="urn:microsoft.com/office/officeart/2005/8/layout/hierarchy2"/>
    <dgm:cxn modelId="{BCD2AE2A-E166-4731-8BED-E4372D2ED51B}" type="presOf" srcId="{5D5B2AFD-2450-410F-B7B7-518C8A21AB2C}" destId="{351B05E2-1EE1-4104-972B-B5402C53B9B7}" srcOrd="0" destOrd="0" presId="urn:microsoft.com/office/officeart/2005/8/layout/hierarchy2"/>
    <dgm:cxn modelId="{B491685C-CDEC-4381-89EB-B0D5B5799EF3}" type="presOf" srcId="{65F6C10E-F846-4AB1-9130-2BA9F20F43E0}" destId="{5D6373FC-92DD-48C2-9880-830B8B580A3B}" srcOrd="0" destOrd="0" presId="urn:microsoft.com/office/officeart/2005/8/layout/hierarchy2"/>
    <dgm:cxn modelId="{E3FCE4A3-D2CA-4659-AA0B-D75D722A4E9E}" type="presOf" srcId="{695E94B9-5FDF-42A0-A606-99FCCAE89E0E}" destId="{4623EF1B-17F1-433F-BB24-2B7CE9967E6F}" srcOrd="1" destOrd="0" presId="urn:microsoft.com/office/officeart/2005/8/layout/hierarchy2"/>
    <dgm:cxn modelId="{620E16B5-B80C-4538-99D1-EA4736073CB7}" type="presOf" srcId="{8D63216B-C895-4A51-962A-2F2513C6EE8D}" destId="{CE0E59F7-CD46-4E79-ABD1-3270641B8556}" srcOrd="0" destOrd="0" presId="urn:microsoft.com/office/officeart/2005/8/layout/hierarchy2"/>
    <dgm:cxn modelId="{70133BB3-4317-4103-96AF-B850453D50A0}" type="presOf" srcId="{4EB7B259-1998-4FA5-81EE-E7F41D1E2F06}" destId="{F366988E-6A9E-4257-B4BC-36A01055A9DD}" srcOrd="0" destOrd="0" presId="urn:microsoft.com/office/officeart/2005/8/layout/hierarchy2"/>
    <dgm:cxn modelId="{31DE9B15-2818-433D-ADDC-18233CBC732A}" type="presOf" srcId="{4939846F-AAFC-4B37-88A6-E712413EE524}" destId="{1C01B704-5EEB-4845-B956-4A637232869D}" srcOrd="0" destOrd="0" presId="urn:microsoft.com/office/officeart/2005/8/layout/hierarchy2"/>
    <dgm:cxn modelId="{8F442600-565A-446E-B389-6E5D202381D9}" srcId="{BFBB5A5E-3A82-48B3-85F0-819191CD7DBC}" destId="{2BDD4166-48D0-4C28-B9E3-17532C5673AA}" srcOrd="1" destOrd="0" parTransId="{65F6C10E-F846-4AB1-9130-2BA9F20F43E0}" sibTransId="{0FFA1B37-CCC8-445C-8D1E-220BF2808061}"/>
    <dgm:cxn modelId="{D5FA21E4-6FEB-45B5-8270-F4CDCC94E2D8}" srcId="{2BDD4166-48D0-4C28-B9E3-17532C5673AA}" destId="{4939846F-AAFC-4B37-88A6-E712413EE524}" srcOrd="0" destOrd="0" parTransId="{8D63216B-C895-4A51-962A-2F2513C6EE8D}" sibTransId="{8F8B1FE1-EFA9-47D2-A612-DA8A371263F8}"/>
    <dgm:cxn modelId="{85BFFE12-14A5-4FCF-8086-15AD07DD2056}" type="presOf" srcId="{3F8D61A0-E6E5-4B53-9B2A-E7A06A11A351}" destId="{CDFEA924-84A8-473A-9BA4-4B6209867214}" srcOrd="1" destOrd="0" presId="urn:microsoft.com/office/officeart/2005/8/layout/hierarchy2"/>
    <dgm:cxn modelId="{23C79BD2-9C26-4221-A1A2-0246B7E7B567}" type="presOf" srcId="{BFBB5A5E-3A82-48B3-85F0-819191CD7DBC}" destId="{CBC50551-0622-4FAD-8B64-D6E0F7195EAD}" srcOrd="0" destOrd="0" presId="urn:microsoft.com/office/officeart/2005/8/layout/hierarchy2"/>
    <dgm:cxn modelId="{6F37E8A7-6C54-47A5-8F13-78AB6DAB05D9}" type="presOf" srcId="{2094E14E-8E91-4861-8E2B-EC3D7C0804DE}" destId="{30F0E23D-652A-4DAC-8E2D-D6068A356C2A}" srcOrd="0" destOrd="0" presId="urn:microsoft.com/office/officeart/2005/8/layout/hierarchy2"/>
    <dgm:cxn modelId="{C41F119B-1352-46C9-A2E3-140744468001}" type="presOf" srcId="{81ADAD0E-BCFF-475D-8F62-E86A16FE4FE6}" destId="{4FD964F9-C9D8-4716-A498-C1FFF7ABCC84}" srcOrd="1" destOrd="0" presId="urn:microsoft.com/office/officeart/2005/8/layout/hierarchy2"/>
    <dgm:cxn modelId="{D4FA942A-0805-4D53-B907-541D99B9D65D}" type="presOf" srcId="{9B05486A-E15B-4060-8411-C5770CDA2DFB}" destId="{E96807CA-094B-4158-9F24-C925B2270649}" srcOrd="0" destOrd="0" presId="urn:microsoft.com/office/officeart/2005/8/layout/hierarchy2"/>
    <dgm:cxn modelId="{675ADD55-1E89-43FB-8DCC-4E6643D24056}" type="presOf" srcId="{81ADAD0E-BCFF-475D-8F62-E86A16FE4FE6}" destId="{50959356-B03D-47A1-9032-0F765E01EBF4}" srcOrd="0" destOrd="0" presId="urn:microsoft.com/office/officeart/2005/8/layout/hierarchy2"/>
    <dgm:cxn modelId="{76DBBDFC-0EF8-4D8C-9B5B-121ED877C646}" type="presParOf" srcId="{351B05E2-1EE1-4104-972B-B5402C53B9B7}" destId="{7294C80C-2507-490B-92C7-AF3D4D8D3F89}" srcOrd="0" destOrd="0" presId="urn:microsoft.com/office/officeart/2005/8/layout/hierarchy2"/>
    <dgm:cxn modelId="{B108F990-77CC-45C8-A842-38D8E66F7549}" type="presParOf" srcId="{7294C80C-2507-490B-92C7-AF3D4D8D3F89}" destId="{CBC50551-0622-4FAD-8B64-D6E0F7195EAD}" srcOrd="0" destOrd="0" presId="urn:microsoft.com/office/officeart/2005/8/layout/hierarchy2"/>
    <dgm:cxn modelId="{1BD2C0E5-952F-4AD3-BDE9-B54AA6961A25}" type="presParOf" srcId="{7294C80C-2507-490B-92C7-AF3D4D8D3F89}" destId="{860F4F37-4E5A-4048-A866-76724BEC611A}" srcOrd="1" destOrd="0" presId="urn:microsoft.com/office/officeart/2005/8/layout/hierarchy2"/>
    <dgm:cxn modelId="{0134F887-8717-4872-A95A-070D5DC4D12B}" type="presParOf" srcId="{860F4F37-4E5A-4048-A866-76724BEC611A}" destId="{D3CC706C-8EBA-4C93-BD9C-994483F140A9}" srcOrd="0" destOrd="0" presId="urn:microsoft.com/office/officeart/2005/8/layout/hierarchy2"/>
    <dgm:cxn modelId="{453D43AF-45B2-4447-B094-0061CAD48A6B}" type="presParOf" srcId="{D3CC706C-8EBA-4C93-BD9C-994483F140A9}" destId="{4623EF1B-17F1-433F-BB24-2B7CE9967E6F}" srcOrd="0" destOrd="0" presId="urn:microsoft.com/office/officeart/2005/8/layout/hierarchy2"/>
    <dgm:cxn modelId="{A67DCAA7-E9C3-43A6-8645-3CF275177A40}" type="presParOf" srcId="{860F4F37-4E5A-4048-A866-76724BEC611A}" destId="{A2FC64AB-66A5-4276-8EA5-085A7ABDF2C2}" srcOrd="1" destOrd="0" presId="urn:microsoft.com/office/officeart/2005/8/layout/hierarchy2"/>
    <dgm:cxn modelId="{13FF7E56-AFE4-453F-9B90-F1A27795DF37}" type="presParOf" srcId="{A2FC64AB-66A5-4276-8EA5-085A7ABDF2C2}" destId="{270D1FBB-B78E-4804-BA18-566B6AF4F411}" srcOrd="0" destOrd="0" presId="urn:microsoft.com/office/officeart/2005/8/layout/hierarchy2"/>
    <dgm:cxn modelId="{6D462089-E326-4784-A887-F9E8A62FCD49}" type="presParOf" srcId="{A2FC64AB-66A5-4276-8EA5-085A7ABDF2C2}" destId="{1D85399B-F3D9-48BF-BB36-8496213AE8B7}" srcOrd="1" destOrd="0" presId="urn:microsoft.com/office/officeart/2005/8/layout/hierarchy2"/>
    <dgm:cxn modelId="{F26CAC51-3101-4A58-BF66-EAF8BE65961B}" type="presParOf" srcId="{1D85399B-F3D9-48BF-BB36-8496213AE8B7}" destId="{5A5A4D5C-5076-4D22-8390-D047AAB56EEF}" srcOrd="0" destOrd="0" presId="urn:microsoft.com/office/officeart/2005/8/layout/hierarchy2"/>
    <dgm:cxn modelId="{877B1290-9D14-47B4-96EE-3F081BB31280}" type="presParOf" srcId="{5A5A4D5C-5076-4D22-8390-D047AAB56EEF}" destId="{10DB907F-36D2-4840-BFD9-A14C38536240}" srcOrd="0" destOrd="0" presId="urn:microsoft.com/office/officeart/2005/8/layout/hierarchy2"/>
    <dgm:cxn modelId="{724E4E65-48D9-4F59-A2BC-A135DD81F954}" type="presParOf" srcId="{1D85399B-F3D9-48BF-BB36-8496213AE8B7}" destId="{696477D9-225E-4304-A2CB-8439DC26C7C0}" srcOrd="1" destOrd="0" presId="urn:microsoft.com/office/officeart/2005/8/layout/hierarchy2"/>
    <dgm:cxn modelId="{1D7682B5-A6E8-4B89-9360-9EAC5995D9F7}" type="presParOf" srcId="{696477D9-225E-4304-A2CB-8439DC26C7C0}" destId="{30F0E23D-652A-4DAC-8E2D-D6068A356C2A}" srcOrd="0" destOrd="0" presId="urn:microsoft.com/office/officeart/2005/8/layout/hierarchy2"/>
    <dgm:cxn modelId="{2C6E2817-F3DE-45FF-859F-D669016AB4C7}" type="presParOf" srcId="{696477D9-225E-4304-A2CB-8439DC26C7C0}" destId="{AA8B792C-C166-4654-AE2C-B362F88116AC}" srcOrd="1" destOrd="0" presId="urn:microsoft.com/office/officeart/2005/8/layout/hierarchy2"/>
    <dgm:cxn modelId="{1E3B66C8-92A0-415C-BE3A-0E8BDD491858}" type="presParOf" srcId="{1D85399B-F3D9-48BF-BB36-8496213AE8B7}" destId="{BCEE52C1-87C9-4DAE-B560-CA2B7AB62310}" srcOrd="2" destOrd="0" presId="urn:microsoft.com/office/officeart/2005/8/layout/hierarchy2"/>
    <dgm:cxn modelId="{FF2EC174-6BC8-4F3E-B4C2-F6BCD945CB84}" type="presParOf" srcId="{BCEE52C1-87C9-4DAE-B560-CA2B7AB62310}" destId="{CDFEA924-84A8-473A-9BA4-4B6209867214}" srcOrd="0" destOrd="0" presId="urn:microsoft.com/office/officeart/2005/8/layout/hierarchy2"/>
    <dgm:cxn modelId="{6857B693-382C-4503-A493-D496E46D4F8B}" type="presParOf" srcId="{1D85399B-F3D9-48BF-BB36-8496213AE8B7}" destId="{258AA4F5-1B61-4B14-AB09-32C96C56CE88}" srcOrd="3" destOrd="0" presId="urn:microsoft.com/office/officeart/2005/8/layout/hierarchy2"/>
    <dgm:cxn modelId="{38C6F24B-3B55-49C8-A712-098220445EBC}" type="presParOf" srcId="{258AA4F5-1B61-4B14-AB09-32C96C56CE88}" destId="{F366988E-6A9E-4257-B4BC-36A01055A9DD}" srcOrd="0" destOrd="0" presId="urn:microsoft.com/office/officeart/2005/8/layout/hierarchy2"/>
    <dgm:cxn modelId="{038623D3-8128-4132-97DE-C9EB8325EED7}" type="presParOf" srcId="{258AA4F5-1B61-4B14-AB09-32C96C56CE88}" destId="{4D473BC2-C9A5-4420-B9F2-C30ED23A73E3}" srcOrd="1" destOrd="0" presId="urn:microsoft.com/office/officeart/2005/8/layout/hierarchy2"/>
    <dgm:cxn modelId="{03AE62D3-FDEA-4CA1-9A8B-68D368B3BAC2}" type="presParOf" srcId="{860F4F37-4E5A-4048-A866-76724BEC611A}" destId="{5D6373FC-92DD-48C2-9880-830B8B580A3B}" srcOrd="2" destOrd="0" presId="urn:microsoft.com/office/officeart/2005/8/layout/hierarchy2"/>
    <dgm:cxn modelId="{2AAEF2FE-C8FF-41D4-813D-4DE8BDE88C9F}" type="presParOf" srcId="{5D6373FC-92DD-48C2-9880-830B8B580A3B}" destId="{7D65D887-E891-4796-B104-27321178352C}" srcOrd="0" destOrd="0" presId="urn:microsoft.com/office/officeart/2005/8/layout/hierarchy2"/>
    <dgm:cxn modelId="{0CBCDA9B-E223-4B8A-8EBC-780097731588}" type="presParOf" srcId="{860F4F37-4E5A-4048-A866-76724BEC611A}" destId="{92E3B607-F176-4125-AE45-592FF5A1D121}" srcOrd="3" destOrd="0" presId="urn:microsoft.com/office/officeart/2005/8/layout/hierarchy2"/>
    <dgm:cxn modelId="{21C76596-EE69-4E07-B034-0301E1C052EE}" type="presParOf" srcId="{92E3B607-F176-4125-AE45-592FF5A1D121}" destId="{D3070E94-2DCC-48DD-80FE-A541B3487610}" srcOrd="0" destOrd="0" presId="urn:microsoft.com/office/officeart/2005/8/layout/hierarchy2"/>
    <dgm:cxn modelId="{169AB7B5-65A5-46F1-9CD4-05247FBD3E40}" type="presParOf" srcId="{92E3B607-F176-4125-AE45-592FF5A1D121}" destId="{C6DB4E9D-8CFC-4C94-BE11-57C736B9722D}" srcOrd="1" destOrd="0" presId="urn:microsoft.com/office/officeart/2005/8/layout/hierarchy2"/>
    <dgm:cxn modelId="{5584B8E5-B023-4985-93B8-054DEF960696}" type="presParOf" srcId="{C6DB4E9D-8CFC-4C94-BE11-57C736B9722D}" destId="{CE0E59F7-CD46-4E79-ABD1-3270641B8556}" srcOrd="0" destOrd="0" presId="urn:microsoft.com/office/officeart/2005/8/layout/hierarchy2"/>
    <dgm:cxn modelId="{6ED6B887-4548-4F1A-857C-3A2ED8C4D9FF}" type="presParOf" srcId="{CE0E59F7-CD46-4E79-ABD1-3270641B8556}" destId="{4649EAE8-0ED6-4DA0-ABA2-8A36E99EB14A}" srcOrd="0" destOrd="0" presId="urn:microsoft.com/office/officeart/2005/8/layout/hierarchy2"/>
    <dgm:cxn modelId="{FB277FFB-2BCA-48EB-92FA-2E8C804B11C1}" type="presParOf" srcId="{C6DB4E9D-8CFC-4C94-BE11-57C736B9722D}" destId="{7EDF88A7-F662-4C82-B7E2-9E280F05312A}" srcOrd="1" destOrd="0" presId="urn:microsoft.com/office/officeart/2005/8/layout/hierarchy2"/>
    <dgm:cxn modelId="{8F754D11-FE43-4825-B053-479CB05A7C8D}" type="presParOf" srcId="{7EDF88A7-F662-4C82-B7E2-9E280F05312A}" destId="{1C01B704-5EEB-4845-B956-4A637232869D}" srcOrd="0" destOrd="0" presId="urn:microsoft.com/office/officeart/2005/8/layout/hierarchy2"/>
    <dgm:cxn modelId="{E21B427A-1D7B-4D15-9EE6-B9D4B9F6E79C}" type="presParOf" srcId="{7EDF88A7-F662-4C82-B7E2-9E280F05312A}" destId="{6357D2FA-E741-44E1-B4E8-F2CD87D15E6D}" srcOrd="1" destOrd="0" presId="urn:microsoft.com/office/officeart/2005/8/layout/hierarchy2"/>
    <dgm:cxn modelId="{B354E9EB-A9BC-46F0-8FDC-2692B320B4B5}" type="presParOf" srcId="{C6DB4E9D-8CFC-4C94-BE11-57C736B9722D}" destId="{50959356-B03D-47A1-9032-0F765E01EBF4}" srcOrd="2" destOrd="0" presId="urn:microsoft.com/office/officeart/2005/8/layout/hierarchy2"/>
    <dgm:cxn modelId="{F9A723E9-970B-4240-83BB-999A5CE076D1}" type="presParOf" srcId="{50959356-B03D-47A1-9032-0F765E01EBF4}" destId="{4FD964F9-C9D8-4716-A498-C1FFF7ABCC84}" srcOrd="0" destOrd="0" presId="urn:microsoft.com/office/officeart/2005/8/layout/hierarchy2"/>
    <dgm:cxn modelId="{168CC900-EFD2-42BE-BE5B-F7C64CAE1F6C}" type="presParOf" srcId="{C6DB4E9D-8CFC-4C94-BE11-57C736B9722D}" destId="{3804741F-206C-4C48-BEAF-487DB73864FC}" srcOrd="3" destOrd="0" presId="urn:microsoft.com/office/officeart/2005/8/layout/hierarchy2"/>
    <dgm:cxn modelId="{C96E69C2-A106-4C20-9360-987160646065}" type="presParOf" srcId="{3804741F-206C-4C48-BEAF-487DB73864FC}" destId="{E96807CA-094B-4158-9F24-C925B2270649}" srcOrd="0" destOrd="0" presId="urn:microsoft.com/office/officeart/2005/8/layout/hierarchy2"/>
    <dgm:cxn modelId="{FB30E6F6-3749-4CF3-A375-ABBE8C5A9E01}" type="presParOf" srcId="{3804741F-206C-4C48-BEAF-487DB73864FC}" destId="{6AEAF7D3-A460-4700-B64D-7D4174F1C0AE}" srcOrd="1" destOrd="0" presId="urn:microsoft.com/office/officeart/2005/8/layout/hierarchy2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F6B5E-D6E9-4204-A6AF-6F3EF74FB82E}">
      <dsp:nvSpPr>
        <dsp:cNvPr id="0" name=""/>
        <dsp:cNvSpPr/>
      </dsp:nvSpPr>
      <dsp:spPr>
        <a:xfrm>
          <a:off x="0" y="0"/>
          <a:ext cx="5753439" cy="1183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+mj-lt"/>
            </a:rPr>
            <a:t>Long Term National Development Plan (RPJPN) 2005-2025</a:t>
          </a:r>
          <a:endParaRPr lang="id-ID" sz="2400" kern="1200" dirty="0">
            <a:latin typeface="+mj-lt"/>
          </a:endParaRPr>
        </a:p>
      </dsp:txBody>
      <dsp:txXfrm>
        <a:off x="34657" y="34657"/>
        <a:ext cx="4476600" cy="1113954"/>
      </dsp:txXfrm>
    </dsp:sp>
    <dsp:sp modelId="{CE3D4C1A-D8FA-45E3-87EA-7928BC5F9CBC}">
      <dsp:nvSpPr>
        <dsp:cNvPr id="0" name=""/>
        <dsp:cNvSpPr/>
      </dsp:nvSpPr>
      <dsp:spPr>
        <a:xfrm>
          <a:off x="507656" y="1380479"/>
          <a:ext cx="5753439" cy="1183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+mj-lt"/>
            </a:rPr>
            <a:t>Medium Term National Development Plan (RPJMN)</a:t>
          </a:r>
          <a:endParaRPr lang="id-ID" sz="2400" kern="1200" dirty="0">
            <a:latin typeface="+mj-lt"/>
          </a:endParaRPr>
        </a:p>
      </dsp:txBody>
      <dsp:txXfrm>
        <a:off x="542313" y="1415136"/>
        <a:ext cx="4407344" cy="1113954"/>
      </dsp:txXfrm>
    </dsp:sp>
    <dsp:sp modelId="{ACE66943-1DEA-4A44-BF27-511ABCFC33C7}">
      <dsp:nvSpPr>
        <dsp:cNvPr id="0" name=""/>
        <dsp:cNvSpPr/>
      </dsp:nvSpPr>
      <dsp:spPr>
        <a:xfrm>
          <a:off x="1015312" y="2760958"/>
          <a:ext cx="5753439" cy="11832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>
              <a:latin typeface="+mj-lt"/>
            </a:rPr>
            <a:t>Annual Government Workplan (RKP)</a:t>
          </a:r>
          <a:endParaRPr lang="id-ID" sz="2400" kern="1200" dirty="0">
            <a:latin typeface="+mj-lt"/>
          </a:endParaRPr>
        </a:p>
      </dsp:txBody>
      <dsp:txXfrm>
        <a:off x="1049969" y="2795615"/>
        <a:ext cx="4407344" cy="1113954"/>
      </dsp:txXfrm>
    </dsp:sp>
    <dsp:sp modelId="{B64DB96B-2F94-455D-9810-E8532AFB63EA}">
      <dsp:nvSpPr>
        <dsp:cNvPr id="0" name=""/>
        <dsp:cNvSpPr/>
      </dsp:nvSpPr>
      <dsp:spPr>
        <a:xfrm>
          <a:off x="4984314" y="897311"/>
          <a:ext cx="769124" cy="76912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>
            <a:latin typeface="+mj-lt"/>
          </a:endParaRPr>
        </a:p>
      </dsp:txBody>
      <dsp:txXfrm>
        <a:off x="5157367" y="897311"/>
        <a:ext cx="423018" cy="578766"/>
      </dsp:txXfrm>
    </dsp:sp>
    <dsp:sp modelId="{39840033-0DA6-404E-90EC-19B258A450B7}">
      <dsp:nvSpPr>
        <dsp:cNvPr id="0" name=""/>
        <dsp:cNvSpPr/>
      </dsp:nvSpPr>
      <dsp:spPr>
        <a:xfrm>
          <a:off x="5491971" y="2269902"/>
          <a:ext cx="769124" cy="76912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500" kern="1200">
            <a:latin typeface="+mj-lt"/>
          </a:endParaRPr>
        </a:p>
      </dsp:txBody>
      <dsp:txXfrm>
        <a:off x="5665024" y="2269902"/>
        <a:ext cx="423018" cy="578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6901F-9C46-4DE3-ADBB-8E4C68F8280D}">
      <dsp:nvSpPr>
        <dsp:cNvPr id="0" name=""/>
        <dsp:cNvSpPr/>
      </dsp:nvSpPr>
      <dsp:spPr>
        <a:xfrm>
          <a:off x="0" y="54833"/>
          <a:ext cx="8229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/>
            <a:t>Coastal and small areas management to climate change</a:t>
          </a:r>
          <a:endParaRPr lang="id-ID" sz="2800" kern="1200" dirty="0"/>
        </a:p>
      </dsp:txBody>
      <dsp:txXfrm>
        <a:off x="54373" y="109206"/>
        <a:ext cx="8120854" cy="1005094"/>
      </dsp:txXfrm>
    </dsp:sp>
    <dsp:sp modelId="{3F4A0C0E-1B78-425D-88D1-5532D549D3B1}">
      <dsp:nvSpPr>
        <dsp:cNvPr id="0" name=""/>
        <dsp:cNvSpPr/>
      </dsp:nvSpPr>
      <dsp:spPr>
        <a:xfrm>
          <a:off x="0" y="1168673"/>
          <a:ext cx="8229600" cy="312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smtClean="0"/>
            <a:t>Capacity enhancement for coastal communities </a:t>
          </a:r>
          <a:endParaRPr lang="id-ID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Management of coastal ecosystems and environment for climate change adaptation</a:t>
          </a:r>
          <a:endParaRPr lang="id-ID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Applying structural and non structural adaptation actions in vulnerable coastal and small islands areas</a:t>
          </a:r>
          <a:endParaRPr lang="id-ID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dirty="0" smtClean="0"/>
            <a:t>Integration of climate change adaptation actions into national/regional coastal management plans</a:t>
          </a:r>
          <a:endParaRPr lang="id-ID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2200" kern="1200" smtClean="0"/>
            <a:t>Improvement of supporting system for climate change adaptation in coastal and small islands</a:t>
          </a:r>
          <a:endParaRPr lang="id-ID" sz="2200" kern="1200"/>
        </a:p>
      </dsp:txBody>
      <dsp:txXfrm>
        <a:off x="0" y="1168673"/>
        <a:ext cx="8229600" cy="3129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50551-0622-4FAD-8B64-D6E0F7195EAD}">
      <dsp:nvSpPr>
        <dsp:cNvPr id="0" name=""/>
        <dsp:cNvSpPr/>
      </dsp:nvSpPr>
      <dsp:spPr>
        <a:xfrm>
          <a:off x="38226" y="2069836"/>
          <a:ext cx="1868442" cy="1122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mbria" pitchFamily="18" charset="0"/>
            </a:rPr>
            <a:t>Global Warming</a:t>
          </a:r>
          <a:endParaRPr lang="id-ID" sz="2000" kern="1200" dirty="0">
            <a:latin typeface="Cambria" pitchFamily="18" charset="0"/>
          </a:endParaRPr>
        </a:p>
      </dsp:txBody>
      <dsp:txXfrm>
        <a:off x="71096" y="2102706"/>
        <a:ext cx="1802702" cy="1056528"/>
      </dsp:txXfrm>
    </dsp:sp>
    <dsp:sp modelId="{D3CC706C-8EBA-4C93-BD9C-994483F140A9}">
      <dsp:nvSpPr>
        <dsp:cNvPr id="0" name=""/>
        <dsp:cNvSpPr/>
      </dsp:nvSpPr>
      <dsp:spPr>
        <a:xfrm rot="18137270">
          <a:off x="1515198" y="1900340"/>
          <a:ext cx="168075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80757" y="2019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latin typeface="Cambria" pitchFamily="18" charset="0"/>
          </a:endParaRPr>
        </a:p>
      </dsp:txBody>
      <dsp:txXfrm>
        <a:off x="2313557" y="1878517"/>
        <a:ext cx="84037" cy="84037"/>
      </dsp:txXfrm>
    </dsp:sp>
    <dsp:sp modelId="{270D1FBB-B78E-4804-BA18-566B6AF4F411}">
      <dsp:nvSpPr>
        <dsp:cNvPr id="0" name=""/>
        <dsp:cNvSpPr/>
      </dsp:nvSpPr>
      <dsp:spPr>
        <a:xfrm>
          <a:off x="2804484" y="648966"/>
          <a:ext cx="2244537" cy="1122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ambria" pitchFamily="18" charset="0"/>
            </a:rPr>
            <a:t>Increas</a:t>
          </a:r>
          <a:r>
            <a:rPr lang="id-ID" sz="2000" kern="1200" dirty="0" smtClean="0">
              <a:latin typeface="Cambria" pitchFamily="18" charset="0"/>
            </a:rPr>
            <a:t>e</a:t>
          </a:r>
          <a:r>
            <a:rPr lang="en-US" sz="2000" kern="1200" dirty="0" smtClean="0">
              <a:latin typeface="Cambria" pitchFamily="18" charset="0"/>
            </a:rPr>
            <a:t> </a:t>
          </a:r>
          <a:r>
            <a:rPr lang="id-ID" sz="2000" kern="1200" dirty="0" smtClean="0">
              <a:latin typeface="Cambria" pitchFamily="18" charset="0"/>
            </a:rPr>
            <a:t>in</a:t>
          </a:r>
          <a:r>
            <a:rPr lang="en-US" sz="2000" kern="1200" dirty="0" smtClean="0">
              <a:latin typeface="Cambria" pitchFamily="18" charset="0"/>
            </a:rPr>
            <a:t> Sea Level</a:t>
          </a:r>
          <a:endParaRPr lang="id-ID" sz="2000" kern="1200" dirty="0">
            <a:latin typeface="Cambria" pitchFamily="18" charset="0"/>
          </a:endParaRPr>
        </a:p>
      </dsp:txBody>
      <dsp:txXfrm>
        <a:off x="2837354" y="681836"/>
        <a:ext cx="2178797" cy="1056528"/>
      </dsp:txXfrm>
    </dsp:sp>
    <dsp:sp modelId="{5A5A4D5C-5076-4D22-8390-D047AAB56EEF}">
      <dsp:nvSpPr>
        <dsp:cNvPr id="0" name=""/>
        <dsp:cNvSpPr/>
      </dsp:nvSpPr>
      <dsp:spPr>
        <a:xfrm rot="19457599">
          <a:off x="4945097" y="867253"/>
          <a:ext cx="11056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05662" y="2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latin typeface="Cambria" pitchFamily="18" charset="0"/>
          </a:endParaRPr>
        </a:p>
      </dsp:txBody>
      <dsp:txXfrm>
        <a:off x="5470287" y="859806"/>
        <a:ext cx="55283" cy="55283"/>
      </dsp:txXfrm>
    </dsp:sp>
    <dsp:sp modelId="{30F0E23D-652A-4DAC-8E2D-D6068A356C2A}">
      <dsp:nvSpPr>
        <dsp:cNvPr id="0" name=""/>
        <dsp:cNvSpPr/>
      </dsp:nvSpPr>
      <dsp:spPr>
        <a:xfrm>
          <a:off x="5946836" y="3661"/>
          <a:ext cx="2244537" cy="112226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mbria" pitchFamily="18" charset="0"/>
            </a:rPr>
            <a:t>Impact on marine and fisheries</a:t>
          </a:r>
          <a:endParaRPr lang="id-ID" sz="2000" kern="1200" dirty="0">
            <a:latin typeface="Cambria" pitchFamily="18" charset="0"/>
          </a:endParaRPr>
        </a:p>
      </dsp:txBody>
      <dsp:txXfrm>
        <a:off x="5979706" y="36531"/>
        <a:ext cx="2178797" cy="1056528"/>
      </dsp:txXfrm>
    </dsp:sp>
    <dsp:sp modelId="{BCEE52C1-87C9-4DAE-B560-CA2B7AB62310}">
      <dsp:nvSpPr>
        <dsp:cNvPr id="0" name=""/>
        <dsp:cNvSpPr/>
      </dsp:nvSpPr>
      <dsp:spPr>
        <a:xfrm rot="2142401">
          <a:off x="4945097" y="1512557"/>
          <a:ext cx="11056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05662" y="2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latin typeface="Cambria" pitchFamily="18" charset="0"/>
          </a:endParaRPr>
        </a:p>
      </dsp:txBody>
      <dsp:txXfrm>
        <a:off x="5470287" y="1505111"/>
        <a:ext cx="55283" cy="55283"/>
      </dsp:txXfrm>
    </dsp:sp>
    <dsp:sp modelId="{F366988E-6A9E-4257-B4BC-36A01055A9DD}">
      <dsp:nvSpPr>
        <dsp:cNvPr id="0" name=""/>
        <dsp:cNvSpPr/>
      </dsp:nvSpPr>
      <dsp:spPr>
        <a:xfrm>
          <a:off x="5946836" y="1294270"/>
          <a:ext cx="2244537" cy="1122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Cambria" pitchFamily="18" charset="0"/>
            </a:rPr>
            <a:t>Impact on Agriculture</a:t>
          </a:r>
          <a:endParaRPr lang="id-ID" sz="2000" b="0" kern="1200" dirty="0">
            <a:latin typeface="Cambria" pitchFamily="18" charset="0"/>
          </a:endParaRPr>
        </a:p>
      </dsp:txBody>
      <dsp:txXfrm>
        <a:off x="5979706" y="1327140"/>
        <a:ext cx="2178797" cy="1056528"/>
      </dsp:txXfrm>
    </dsp:sp>
    <dsp:sp modelId="{5D6373FC-92DD-48C2-9880-830B8B580A3B}">
      <dsp:nvSpPr>
        <dsp:cNvPr id="0" name=""/>
        <dsp:cNvSpPr/>
      </dsp:nvSpPr>
      <dsp:spPr>
        <a:xfrm rot="3136152">
          <a:off x="1622010" y="3190949"/>
          <a:ext cx="146713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67132" y="2019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latin typeface="Cambria" pitchFamily="18" charset="0"/>
          </a:endParaRPr>
        </a:p>
      </dsp:txBody>
      <dsp:txXfrm>
        <a:off x="2318898" y="3174466"/>
        <a:ext cx="73356" cy="73356"/>
      </dsp:txXfrm>
    </dsp:sp>
    <dsp:sp modelId="{D3070E94-2DCC-48DD-80FE-A541B3487610}">
      <dsp:nvSpPr>
        <dsp:cNvPr id="0" name=""/>
        <dsp:cNvSpPr/>
      </dsp:nvSpPr>
      <dsp:spPr>
        <a:xfrm>
          <a:off x="2804484" y="2969660"/>
          <a:ext cx="2244537" cy="1643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mbria" pitchFamily="18" charset="0"/>
            </a:rPr>
            <a:t>Change in weather, climate, and intensity rainfall pattern</a:t>
          </a:r>
          <a:endParaRPr lang="id-ID" sz="2000" kern="1200" dirty="0">
            <a:latin typeface="Cambria" pitchFamily="18" charset="0"/>
          </a:endParaRPr>
        </a:p>
      </dsp:txBody>
      <dsp:txXfrm>
        <a:off x="2852615" y="3017791"/>
        <a:ext cx="2148275" cy="1547053"/>
      </dsp:txXfrm>
    </dsp:sp>
    <dsp:sp modelId="{CE0E59F7-CD46-4E79-ABD1-3270641B8556}">
      <dsp:nvSpPr>
        <dsp:cNvPr id="0" name=""/>
        <dsp:cNvSpPr/>
      </dsp:nvSpPr>
      <dsp:spPr>
        <a:xfrm rot="19457599">
          <a:off x="4945097" y="3448471"/>
          <a:ext cx="11056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05662" y="2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latin typeface="Cambria" pitchFamily="18" charset="0"/>
          </a:endParaRPr>
        </a:p>
      </dsp:txBody>
      <dsp:txXfrm>
        <a:off x="5470287" y="3441024"/>
        <a:ext cx="55283" cy="55283"/>
      </dsp:txXfrm>
    </dsp:sp>
    <dsp:sp modelId="{1C01B704-5EEB-4845-B956-4A637232869D}">
      <dsp:nvSpPr>
        <dsp:cNvPr id="0" name=""/>
        <dsp:cNvSpPr/>
      </dsp:nvSpPr>
      <dsp:spPr>
        <a:xfrm>
          <a:off x="5946836" y="2584879"/>
          <a:ext cx="2244537" cy="1122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mbria" pitchFamily="18" charset="0"/>
            </a:rPr>
            <a:t>I</a:t>
          </a:r>
          <a:r>
            <a:rPr lang="id-ID" sz="2000" kern="1200" dirty="0" smtClean="0">
              <a:latin typeface="Cambria" pitchFamily="18" charset="0"/>
            </a:rPr>
            <a:t>mpact</a:t>
          </a:r>
          <a:r>
            <a:rPr lang="en-US" sz="2000" kern="1200" dirty="0" smtClean="0">
              <a:latin typeface="Cambria" pitchFamily="18" charset="0"/>
            </a:rPr>
            <a:t>: Health and the availability of water - energy</a:t>
          </a:r>
          <a:endParaRPr lang="id-ID" sz="2000" kern="1200" dirty="0">
            <a:latin typeface="Cambria" pitchFamily="18" charset="0"/>
          </a:endParaRPr>
        </a:p>
      </dsp:txBody>
      <dsp:txXfrm>
        <a:off x="5979706" y="2617749"/>
        <a:ext cx="2178797" cy="1056528"/>
      </dsp:txXfrm>
    </dsp:sp>
    <dsp:sp modelId="{50959356-B03D-47A1-9032-0F765E01EBF4}">
      <dsp:nvSpPr>
        <dsp:cNvPr id="0" name=""/>
        <dsp:cNvSpPr/>
      </dsp:nvSpPr>
      <dsp:spPr>
        <a:xfrm rot="2142401">
          <a:off x="4945097" y="4093775"/>
          <a:ext cx="110566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05662" y="201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000" kern="1200">
            <a:latin typeface="Cambria" pitchFamily="18" charset="0"/>
          </a:endParaRPr>
        </a:p>
      </dsp:txBody>
      <dsp:txXfrm>
        <a:off x="5470287" y="4086328"/>
        <a:ext cx="55283" cy="55283"/>
      </dsp:txXfrm>
    </dsp:sp>
    <dsp:sp modelId="{E96807CA-094B-4158-9F24-C925B2270649}">
      <dsp:nvSpPr>
        <dsp:cNvPr id="0" name=""/>
        <dsp:cNvSpPr/>
      </dsp:nvSpPr>
      <dsp:spPr>
        <a:xfrm>
          <a:off x="5946836" y="3875488"/>
          <a:ext cx="2244537" cy="1122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mbria" pitchFamily="18" charset="0"/>
            </a:rPr>
            <a:t>Impact on natural disaster</a:t>
          </a:r>
          <a:endParaRPr lang="id-ID" sz="2000" kern="1200" dirty="0">
            <a:latin typeface="Cambria" pitchFamily="18" charset="0"/>
          </a:endParaRPr>
        </a:p>
      </dsp:txBody>
      <dsp:txXfrm>
        <a:off x="5979706" y="3908358"/>
        <a:ext cx="2178797" cy="105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284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2840"/>
          </a:xfrm>
          <a:prstGeom prst="rect">
            <a:avLst/>
          </a:prstGeom>
        </p:spPr>
        <p:txBody>
          <a:bodyPr vert="horz" lIns="90818" tIns="45409" rIns="90818" bIns="45409" rtlCol="0"/>
          <a:lstStyle>
            <a:lvl1pPr algn="r">
              <a:defRPr sz="1200"/>
            </a:lvl1pPr>
          </a:lstStyle>
          <a:p>
            <a:fld id="{6909EC22-483E-4094-B982-957879C6C1EC}" type="datetimeFigureOut">
              <a:rPr lang="id-ID" smtClean="0"/>
              <a:pPr/>
              <a:t>20/02/2014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8" tIns="45409" rIns="90818" bIns="4540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681975"/>
            <a:ext cx="5427980" cy="4435555"/>
          </a:xfrm>
          <a:prstGeom prst="rect">
            <a:avLst/>
          </a:prstGeom>
        </p:spPr>
        <p:txBody>
          <a:bodyPr vert="horz" lIns="90818" tIns="45409" rIns="90818" bIns="454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0156" cy="492840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50" y="9362238"/>
            <a:ext cx="2940156" cy="492840"/>
          </a:xfrm>
          <a:prstGeom prst="rect">
            <a:avLst/>
          </a:prstGeom>
        </p:spPr>
        <p:txBody>
          <a:bodyPr vert="horz" lIns="90818" tIns="45409" rIns="90818" bIns="45409" rtlCol="0" anchor="b"/>
          <a:lstStyle>
            <a:lvl1pPr algn="r">
              <a:defRPr sz="1200"/>
            </a:lvl1pPr>
          </a:lstStyle>
          <a:p>
            <a:fld id="{13293ED6-2EC5-4CFA-834A-105CE566AAC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812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59564-7B6C-4AA7-905A-34F7DB7FA7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299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7898" indent="-283807" defTabSz="900299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35228" indent="-227046" defTabSz="900299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89319" indent="-227046" defTabSz="900299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43410" indent="-227046" defTabSz="900299" eaLnBrk="0" hangingPunct="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97501" indent="-227046" defTabSz="90029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51592" indent="-227046" defTabSz="90029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05683" indent="-227046" defTabSz="90029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59774" indent="-227046" defTabSz="900299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75D5466-B26D-4B0A-99C7-1AA9AD174A7B}" type="slidenum">
              <a:rPr lang="en-GB" sz="1200">
                <a:latin typeface="Arial" pitchFamily="34" charset="0"/>
              </a:rPr>
              <a:pPr eaLnBrk="1" hangingPunct="1"/>
              <a:t>9</a:t>
            </a:fld>
            <a:endParaRPr lang="en-GB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37C95-D3AF-4957-B22A-0FC35391498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7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50F47-DC65-4C37-BCCA-1532AC50C2B9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485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83FA8-EF52-401D-98A2-644586DE352B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913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F8-E0B8-436C-95B6-BC08C675F700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964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7061-79F0-4B25-AE56-8890883837F2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353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6880-A495-4C4F-A46E-FC31D6E57C26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876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C6D8-66A9-41F8-91EB-057C520DB0A4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243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3A03B-45CB-4353-B7F8-DAD8B84CD499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030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316B-A20C-445A-857D-3BB285530F5D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313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6A2E1-8F7B-40FF-99B5-E36D0CC23595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83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FDE0-C5C6-4C9A-A2E0-AF4E8EEE4E44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001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7D45-CD4E-47F8-9835-E46DEDFA7C6A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183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5B150-4DA1-47BA-A2ED-980D54BAD685}" type="datetime1">
              <a:rPr lang="id-ID" smtClean="0"/>
              <a:pPr/>
              <a:t>20/02/2014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70410-4DDF-444A-88C8-80B928548AAC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760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Cambria" pitchFamily="18" charset="0"/>
              </a:rPr>
              <a:t>DEVELOPMENT PLANS IN THE COASTAL AREAS AND IMPACTS OF CLIMATE CHANGE</a:t>
            </a:r>
            <a:endParaRPr lang="id-ID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chemeClr val="tx1"/>
                </a:solidFill>
              </a:rPr>
              <a:t>Directorate </a:t>
            </a:r>
            <a:r>
              <a:rPr lang="id-ID" sz="2400" dirty="0" smtClean="0">
                <a:solidFill>
                  <a:schemeClr val="tx1"/>
                </a:solidFill>
              </a:rPr>
              <a:t>of Marine and Fisheries</a:t>
            </a:r>
          </a:p>
          <a:p>
            <a:r>
              <a:rPr lang="id-ID" sz="2400" dirty="0" smtClean="0">
                <a:solidFill>
                  <a:schemeClr val="tx1"/>
                </a:solidFill>
              </a:rPr>
              <a:t>National Development Planning Agency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264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11144" cy="1143000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latin typeface="Cambria" pitchFamily="18" charset="0"/>
              </a:rPr>
              <a:t>Sub sector Coastal and Small Islands Area</a:t>
            </a:r>
            <a:endParaRPr lang="id-ID" sz="3600" b="1" dirty="0"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612987"/>
              </p:ext>
            </p:extLst>
          </p:nvPr>
        </p:nvGraphicFramePr>
        <p:xfrm>
          <a:off x="457200" y="1772816"/>
          <a:ext cx="8229600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2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50106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latin typeface="Cambria" pitchFamily="18" charset="0"/>
              </a:rPr>
              <a:t>Climate Change </a:t>
            </a:r>
            <a:r>
              <a:rPr lang="en-US" sz="3600" b="1" dirty="0" smtClean="0">
                <a:latin typeface="Cambria" pitchFamily="18" charset="0"/>
              </a:rPr>
              <a:t>Impacts</a:t>
            </a:r>
            <a:endParaRPr lang="id-ID" sz="3600" b="1" dirty="0">
              <a:latin typeface="Cambria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398361"/>
              </p:ext>
            </p:extLst>
          </p:nvPr>
        </p:nvGraphicFramePr>
        <p:xfrm>
          <a:off x="467544" y="1628800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D0FC-E42E-40EF-B6E8-341B7D692F7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23528" y="1758820"/>
            <a:ext cx="2448272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atin typeface="Cambria" pitchFamily="18" charset="0"/>
              </a:rPr>
              <a:t>IMPACT AND WHO IS VULNERABLE?</a:t>
            </a:r>
            <a:endParaRPr lang="id-ID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3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d-ID" sz="3600" b="1" dirty="0">
                <a:latin typeface="Cambria" pitchFamily="18" charset="0"/>
              </a:rPr>
              <a:t>The effect of climate change on Coastal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859216" cy="4065315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Changes in land surface temperature </a:t>
            </a:r>
            <a:r>
              <a:rPr lang="id-ID" dirty="0" smtClean="0">
                <a:sym typeface="Wingdings" pitchFamily="2" charset="2"/>
              </a:rPr>
              <a:t> spread of insect population</a:t>
            </a:r>
          </a:p>
          <a:p>
            <a:r>
              <a:rPr lang="id-ID" dirty="0" smtClean="0"/>
              <a:t>Changes in rainfall </a:t>
            </a:r>
            <a:r>
              <a:rPr lang="id-ID" dirty="0" smtClean="0">
                <a:sym typeface="Wingdings" pitchFamily="2" charset="2"/>
              </a:rPr>
              <a:t> spread of insect (mosquito) population and diseases, water scarcity</a:t>
            </a:r>
          </a:p>
          <a:p>
            <a:r>
              <a:rPr lang="id-ID" dirty="0" smtClean="0">
                <a:sym typeface="Wingdings" pitchFamily="2" charset="2"/>
              </a:rPr>
              <a:t>Changes in sea surface temperature  coral bleaching, changes in fish migration</a:t>
            </a:r>
          </a:p>
          <a:p>
            <a:r>
              <a:rPr lang="id-ID" dirty="0" smtClean="0">
                <a:sym typeface="Wingdings" pitchFamily="2" charset="2"/>
              </a:rPr>
              <a:t>Sea level rise  changes in coastline, </a:t>
            </a:r>
            <a:r>
              <a:rPr lang="en-US" dirty="0" smtClean="0">
                <a:sym typeface="Wingdings" pitchFamily="2" charset="2"/>
              </a:rPr>
              <a:t>expansion of sea water intrusion</a:t>
            </a:r>
            <a:endParaRPr lang="id-ID" dirty="0" smtClean="0">
              <a:sym typeface="Wingdings" pitchFamily="2" charset="2"/>
            </a:endParaRPr>
          </a:p>
          <a:p>
            <a:r>
              <a:rPr lang="id-ID" dirty="0">
                <a:sym typeface="Wingdings" pitchFamily="2" charset="2"/>
              </a:rPr>
              <a:t>E</a:t>
            </a:r>
            <a:r>
              <a:rPr lang="id-ID" dirty="0" smtClean="0">
                <a:sym typeface="Wingdings" pitchFamily="2" charset="2"/>
              </a:rPr>
              <a:t>xtreme climate droughts, storm </a:t>
            </a:r>
          </a:p>
          <a:p>
            <a:r>
              <a:rPr lang="id-ID" dirty="0" smtClean="0">
                <a:sym typeface="Wingdings" pitchFamily="2" charset="2"/>
              </a:rPr>
              <a:t>Extreme weather  erosion, abrasion </a:t>
            </a:r>
          </a:p>
          <a:p>
            <a:endParaRPr lang="id-ID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47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260648"/>
            <a:ext cx="6563072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d-ID" altLang="ja-JP" sz="3600" b="1" dirty="0">
                <a:latin typeface="Cambria" pitchFamily="18" charset="0"/>
              </a:rPr>
              <a:t>The Forcasting of Sea-Level Rise in Indonesia</a:t>
            </a:r>
            <a:endParaRPr lang="en-US" altLang="ja-JP" sz="3600" b="1" dirty="0">
              <a:latin typeface="Cambria" pitchFamily="18" charset="0"/>
            </a:endParaRPr>
          </a:p>
        </p:txBody>
      </p:sp>
      <p:pic>
        <p:nvPicPr>
          <p:cNvPr id="11267" name="Picture 4" descr="animasi-SLR-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19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97603"/>
              </p:ext>
            </p:extLst>
          </p:nvPr>
        </p:nvGraphicFramePr>
        <p:xfrm>
          <a:off x="1676400" y="3886200"/>
          <a:ext cx="7372350" cy="2509886"/>
        </p:xfrm>
        <a:graphic>
          <a:graphicData uri="http://schemas.openxmlformats.org/drawingml/2006/table">
            <a:tbl>
              <a:tblPr/>
              <a:tblGrid>
                <a:gridCol w="963613"/>
                <a:gridCol w="3203575"/>
                <a:gridCol w="3205162"/>
              </a:tblGrid>
              <a:tr h="990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1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Year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d-ID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Coastal area losses 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(km</a:t>
                      </a:r>
                      <a:r>
                        <a:rPr kumimoji="1" lang="en-US" altLang="ja-JP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1" lang="id-ID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ea-level rise</a:t>
                      </a:r>
                      <a:endParaRPr kumimoji="1" lang="en-GB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(m)</a:t>
                      </a:r>
                    </a:p>
                  </a:txBody>
                  <a:tcPr marT="45708" marB="4570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2010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7408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0.4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2050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30120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0.56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2100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90260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Times New Roman" pitchFamily="18" charset="0"/>
                          <a:cs typeface="Arial" charset="0"/>
                        </a:rPr>
                        <a:t>1.1</a:t>
                      </a:r>
                    </a:p>
                  </a:txBody>
                  <a:tcPr marT="45708" marB="4570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7" name="Text Box 7"/>
          <p:cNvSpPr txBox="1">
            <a:spLocks noChangeArrowheads="1"/>
          </p:cNvSpPr>
          <p:nvPr/>
        </p:nvSpPr>
        <p:spPr bwMode="auto">
          <a:xfrm>
            <a:off x="-696913" y="6496050"/>
            <a:ext cx="4041776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id-ID" sz="1600" dirty="0" smtClean="0">
                <a:ea typeface="ＭＳ Ｐゴシック" pitchFamily="34" charset="-128"/>
              </a:rPr>
              <a:t>Source</a:t>
            </a:r>
            <a:r>
              <a:rPr kumimoji="1" lang="en-US" sz="1600" dirty="0" smtClean="0">
                <a:ea typeface="ＭＳ Ｐゴシック" pitchFamily="34" charset="-128"/>
              </a:rPr>
              <a:t>: </a:t>
            </a:r>
            <a:r>
              <a:rPr kumimoji="1" lang="en-US" sz="1600" dirty="0" err="1">
                <a:ea typeface="ＭＳ Ｐゴシック" pitchFamily="34" charset="-128"/>
              </a:rPr>
              <a:t>Susandi</a:t>
            </a:r>
            <a:r>
              <a:rPr kumimoji="1" lang="en-US" sz="1600" dirty="0">
                <a:ea typeface="ＭＳ Ｐゴシック" pitchFamily="34" charset="-128"/>
              </a:rPr>
              <a:t> </a:t>
            </a:r>
            <a:r>
              <a:rPr kumimoji="1" lang="id-ID" sz="1600" dirty="0" smtClean="0">
                <a:ea typeface="ＭＳ Ｐゴシック" pitchFamily="34" charset="-128"/>
              </a:rPr>
              <a:t>et.al</a:t>
            </a:r>
            <a:r>
              <a:rPr kumimoji="1" lang="en-US" sz="1600" dirty="0" smtClean="0">
                <a:ea typeface="ＭＳ Ｐゴシック" pitchFamily="34" charset="-128"/>
              </a:rPr>
              <a:t>, </a:t>
            </a:r>
            <a:r>
              <a:rPr kumimoji="1" lang="en-US" sz="1600" dirty="0">
                <a:ea typeface="ＭＳ Ｐゴシック" pitchFamily="34" charset="-128"/>
              </a:rPr>
              <a:t>2008</a:t>
            </a:r>
            <a:endParaRPr kumimoji="1" lang="en-GB" sz="1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8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Concept Loss and Damage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Rapid onset</a:t>
            </a:r>
          </a:p>
          <a:p>
            <a:r>
              <a:rPr lang="id-ID" dirty="0" smtClean="0"/>
              <a:t>Slow onset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43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Rapid Onset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Extreme climate</a:t>
            </a:r>
          </a:p>
          <a:p>
            <a:r>
              <a:rPr lang="id-ID" dirty="0" smtClean="0"/>
              <a:t>flooding </a:t>
            </a:r>
            <a:endParaRPr lang="id-ID" dirty="0"/>
          </a:p>
          <a:p>
            <a:r>
              <a:rPr lang="id-ID" dirty="0"/>
              <a:t>thunderstorm </a:t>
            </a:r>
          </a:p>
          <a:p>
            <a:r>
              <a:rPr lang="id-ID" dirty="0"/>
              <a:t>storm surge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06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Slow onset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increase in temperature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Increased </a:t>
            </a:r>
            <a:r>
              <a:rPr lang="en-US" dirty="0"/>
              <a:t>sea surface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O</a:t>
            </a:r>
            <a:r>
              <a:rPr lang="en-US" dirty="0" err="1" smtClean="0"/>
              <a:t>cean</a:t>
            </a:r>
            <a:r>
              <a:rPr lang="en-US" dirty="0" smtClean="0"/>
              <a:t> </a:t>
            </a:r>
            <a:r>
              <a:rPr lang="en-US" dirty="0"/>
              <a:t>acidification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S</a:t>
            </a:r>
            <a:r>
              <a:rPr lang="en-US" dirty="0" err="1" smtClean="0"/>
              <a:t>alinization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Land </a:t>
            </a:r>
            <a:r>
              <a:rPr lang="en-US" dirty="0"/>
              <a:t>degradation and forest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Loss </a:t>
            </a:r>
            <a:r>
              <a:rPr lang="en-US" dirty="0"/>
              <a:t>of biodiversity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91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Ocean Role on Climate Change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main drivers of climate and weather machine in Indonesia. </a:t>
            </a:r>
            <a:endParaRPr lang="id-ID" dirty="0"/>
          </a:p>
          <a:p>
            <a:r>
              <a:rPr lang="en-US" dirty="0" smtClean="0"/>
              <a:t>one </a:t>
            </a:r>
            <a:r>
              <a:rPr lang="en-US" dirty="0"/>
              <a:t>of the major habitats of tropical marine biodiversity in the world as well as sources of food are very important. </a:t>
            </a:r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Cope with Loss and Damage 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</a:t>
            </a:r>
            <a:r>
              <a:rPr lang="en-US" dirty="0" err="1" smtClean="0"/>
              <a:t>anagement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id-ID" dirty="0" smtClean="0"/>
              <a:t>R</a:t>
            </a:r>
            <a:r>
              <a:rPr lang="en-US" dirty="0" err="1" smtClean="0"/>
              <a:t>isk</a:t>
            </a:r>
            <a:r>
              <a:rPr lang="en-US" dirty="0" smtClean="0"/>
              <a:t> </a:t>
            </a:r>
            <a:r>
              <a:rPr lang="id-ID" dirty="0" smtClean="0"/>
              <a:t>P</a:t>
            </a:r>
            <a:r>
              <a:rPr lang="en-US" dirty="0" err="1" smtClean="0"/>
              <a:t>revention</a:t>
            </a:r>
            <a:r>
              <a:rPr lang="en-US" dirty="0" smtClean="0"/>
              <a:t> </a:t>
            </a:r>
            <a:endParaRPr lang="en-US" dirty="0"/>
          </a:p>
          <a:p>
            <a:r>
              <a:rPr lang="id-ID" dirty="0" smtClean="0"/>
              <a:t>I</a:t>
            </a:r>
            <a:r>
              <a:rPr lang="en-US" dirty="0" err="1" smtClean="0"/>
              <a:t>nsurance</a:t>
            </a:r>
            <a:r>
              <a:rPr lang="en-US" dirty="0" smtClean="0"/>
              <a:t> </a:t>
            </a:r>
            <a:endParaRPr lang="en-US" dirty="0"/>
          </a:p>
          <a:p>
            <a:r>
              <a:rPr lang="id-ID" dirty="0" smtClean="0"/>
              <a:t>R</a:t>
            </a:r>
            <a:r>
              <a:rPr lang="en-US" dirty="0" err="1" smtClean="0"/>
              <a:t>ehabilitation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id-ID" dirty="0" smtClean="0"/>
              <a:t>C</a:t>
            </a:r>
            <a:r>
              <a:rPr lang="en-US" dirty="0" err="1" smtClean="0"/>
              <a:t>ompensation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74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49808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latin typeface="Cambria" pitchFamily="18" charset="0"/>
              </a:rPr>
              <a:t>Follow Up</a:t>
            </a:r>
            <a:endParaRPr lang="id-ID" sz="36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212" y="1752600"/>
            <a:ext cx="7628788" cy="4042792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 smtClean="0"/>
              <a:t>Socialization and facilitation to the regional government for the preparation of regional climate change adaptation</a:t>
            </a:r>
            <a:r>
              <a:rPr lang="id-ID" sz="2400" dirty="0" smtClean="0"/>
              <a:t> and mitigation</a:t>
            </a:r>
            <a:r>
              <a:rPr lang="en-US" sz="2400" dirty="0" smtClean="0"/>
              <a:t> strategies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Mainstreaming </a:t>
            </a:r>
            <a:r>
              <a:rPr lang="id-ID" sz="2400" dirty="0" smtClean="0">
                <a:sym typeface="Wingdings" pitchFamily="2" charset="2"/>
              </a:rPr>
              <a:t>RAN GRK and </a:t>
            </a:r>
            <a:r>
              <a:rPr lang="en-US" sz="2400" dirty="0" smtClean="0">
                <a:sym typeface="Wingdings" pitchFamily="2" charset="2"/>
              </a:rPr>
              <a:t>RAN-API to the National Mid Term Development Plan (RPJMN) 2015-2019</a:t>
            </a:r>
            <a:endParaRPr lang="id-ID" sz="2400" dirty="0" smtClean="0">
              <a:sym typeface="Wingdings" pitchFamily="2" charset="2"/>
            </a:endParaRPr>
          </a:p>
          <a:p>
            <a:pPr marL="457200" indent="-457200" algn="just">
              <a:buFont typeface="+mj-lt"/>
              <a:buAutoNum type="arabicPeriod"/>
            </a:pPr>
            <a:endParaRPr lang="id-ID" sz="2400" dirty="0" smtClean="0">
              <a:sym typeface="Wingdings" pitchFamily="2" charset="2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d-ID" sz="2400" dirty="0" smtClean="0">
                <a:sym typeface="Wingdings" pitchFamily="2" charset="2"/>
              </a:rPr>
              <a:t>Monitoring and evaluation of RAN GRK and RAN API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511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2636912"/>
            <a:ext cx="8039128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id-ID" sz="3600" b="1" dirty="0">
                <a:latin typeface="Cambria" pitchFamily="18" charset="0"/>
                <a:ea typeface="+mj-ea"/>
                <a:cs typeface="+mj-cs"/>
              </a:rPr>
              <a:t>CLIMATE CHANGE IN NATIONAL DEVELOPMENT PLANNING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680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126560" cy="1368151"/>
          </a:xfrm>
        </p:spPr>
        <p:txBody>
          <a:bodyPr/>
          <a:lstStyle/>
          <a:p>
            <a:pPr algn="ctr"/>
            <a:r>
              <a:rPr lang="id-ID" sz="5400" b="1" dirty="0" smtClean="0"/>
              <a:t>THANK YOU</a:t>
            </a:r>
            <a:endParaRPr lang="id-ID" sz="5400" b="1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043608" y="3573016"/>
            <a:ext cx="6461760" cy="1296144"/>
          </a:xfrm>
        </p:spPr>
        <p:txBody>
          <a:bodyPr>
            <a:noAutofit/>
          </a:bodyPr>
          <a:lstStyle/>
          <a:p>
            <a:pPr algn="ctr"/>
            <a:r>
              <a:rPr lang="id-ID" sz="1600" dirty="0" smtClean="0">
                <a:solidFill>
                  <a:schemeClr val="tx1"/>
                </a:solidFill>
                <a:latin typeface="+mj-lt"/>
              </a:rPr>
              <a:t>Direktorat Kelautan dan Perikanan-Bappenas</a:t>
            </a:r>
          </a:p>
          <a:p>
            <a:pPr algn="ctr"/>
            <a:r>
              <a:rPr lang="id-ID" sz="1600" dirty="0" smtClean="0">
                <a:solidFill>
                  <a:schemeClr val="tx1"/>
                </a:solidFill>
                <a:latin typeface="+mj-lt"/>
              </a:rPr>
              <a:t>Jl. Taman Suropati No. 2 Jakarta 10310</a:t>
            </a:r>
          </a:p>
          <a:p>
            <a:pPr algn="ctr"/>
            <a:r>
              <a:rPr lang="id-ID" sz="1600" dirty="0" smtClean="0">
                <a:solidFill>
                  <a:schemeClr val="tx1"/>
                </a:solidFill>
                <a:latin typeface="+mj-lt"/>
              </a:rPr>
              <a:t>Telp/Fax: 021-3107960</a:t>
            </a:r>
          </a:p>
          <a:p>
            <a:pPr algn="ctr"/>
            <a:r>
              <a:rPr lang="id-ID" sz="1600" dirty="0" smtClean="0">
                <a:solidFill>
                  <a:schemeClr val="tx1"/>
                </a:solidFill>
                <a:latin typeface="+mj-lt"/>
              </a:rPr>
              <a:t>Email: kelautan@support.bappenas.go.id</a:t>
            </a:r>
            <a:endParaRPr lang="id-ID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0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id-ID" sz="3200" b="1" dirty="0">
                <a:latin typeface="Cambria" pitchFamily="18" charset="0"/>
              </a:rPr>
              <a:t>NATIONAL DEVELOPMENT PLANNING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579553"/>
              </p:ext>
            </p:extLst>
          </p:nvPr>
        </p:nvGraphicFramePr>
        <p:xfrm>
          <a:off x="1619672" y="1844823"/>
          <a:ext cx="6768752" cy="394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B353-4648-4B14-963E-B878812E1657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0" t="13333" r="35083" b="11556"/>
          <a:stretch/>
        </p:blipFill>
        <p:spPr bwMode="auto">
          <a:xfrm>
            <a:off x="1069188" y="4544144"/>
            <a:ext cx="1054540" cy="13718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1060277" cy="12980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7" y="1830686"/>
            <a:ext cx="1100819" cy="11835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997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d-ID" sz="3200" b="1" dirty="0" smtClean="0"/>
              <a:t>LONG TERM NATIONAL DEVELOPMENT PLAN (</a:t>
            </a:r>
            <a:r>
              <a:rPr lang="id-ID" sz="3200" b="1" dirty="0"/>
              <a:t>RPJPN) </a:t>
            </a:r>
            <a:r>
              <a:rPr lang="id-ID" sz="3200" b="1" dirty="0" smtClean="0"/>
              <a:t>2005-2025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488" y="1628800"/>
            <a:ext cx="7620000" cy="9647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114300" indent="0" algn="ctr">
              <a:buNone/>
            </a:pPr>
            <a:r>
              <a:rPr lang="id-ID" b="1" dirty="0" smtClean="0">
                <a:latin typeface="+mj-lt"/>
              </a:rPr>
              <a:t>Vision :</a:t>
            </a:r>
          </a:p>
          <a:p>
            <a:pPr marL="114300" indent="0" algn="ctr">
              <a:buNone/>
            </a:pPr>
            <a:r>
              <a:rPr lang="id-ID" dirty="0" smtClean="0">
                <a:latin typeface="+mj-lt"/>
              </a:rPr>
              <a:t>Indonesia that is self-reliant, advanced, just, and prosperous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B353-4648-4B14-963E-B878812E1657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8400" y="3284984"/>
            <a:ext cx="7659984" cy="27568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1"/>
            <a:r>
              <a:rPr lang="id-ID" b="1" dirty="0" smtClean="0">
                <a:latin typeface="+mj-lt"/>
              </a:rPr>
              <a:t>Mission 6 </a:t>
            </a:r>
          </a:p>
          <a:p>
            <a:pPr marL="623888" lvl="2"/>
            <a:r>
              <a:rPr lang="en-US" b="1" dirty="0" smtClean="0">
                <a:latin typeface="+mj-lt"/>
              </a:rPr>
              <a:t>Realizing an Indonesia that is balanced and sustainable</a:t>
            </a:r>
            <a:r>
              <a:rPr lang="id-ID" b="1" dirty="0" smtClean="0">
                <a:latin typeface="+mj-lt"/>
              </a:rPr>
              <a:t>  </a:t>
            </a:r>
            <a:r>
              <a:rPr lang="id-ID" dirty="0" smtClean="0">
                <a:latin typeface="+mj-lt"/>
                <a:sym typeface="Wingdings" pitchFamily="2" charset="2"/>
              </a:rPr>
              <a:t> m</a:t>
            </a:r>
            <a:r>
              <a:rPr lang="en-US" dirty="0" err="1" smtClean="0">
                <a:latin typeface="+mj-lt"/>
                <a:sym typeface="Wingdings" pitchFamily="2" charset="2"/>
              </a:rPr>
              <a:t>aintain</a:t>
            </a:r>
            <a:r>
              <a:rPr lang="en-US" dirty="0">
                <a:latin typeface="+mj-lt"/>
                <a:sym typeface="Wingdings" pitchFamily="2" charset="2"/>
              </a:rPr>
              <a:t> the balance among the utilization, </a:t>
            </a:r>
            <a:r>
              <a:rPr lang="en-US" dirty="0" smtClean="0">
                <a:latin typeface="+mj-lt"/>
                <a:sym typeface="Wingdings" pitchFamily="2" charset="2"/>
              </a:rPr>
              <a:t>sustainability</a:t>
            </a:r>
            <a:r>
              <a:rPr lang="en-US" dirty="0">
                <a:latin typeface="+mj-lt"/>
                <a:sym typeface="Wingdings" pitchFamily="2" charset="2"/>
              </a:rPr>
              <a:t>,  availability</a:t>
            </a:r>
            <a:r>
              <a:rPr lang="en-US" dirty="0" smtClean="0">
                <a:latin typeface="+mj-lt"/>
                <a:sym typeface="Wingdings" pitchFamily="2" charset="2"/>
              </a:rPr>
              <a:t>, </a:t>
            </a:r>
            <a:r>
              <a:rPr lang="en-US" dirty="0">
                <a:latin typeface="+mj-lt"/>
                <a:sym typeface="Wingdings" pitchFamily="2" charset="2"/>
              </a:rPr>
              <a:t>and  uses  of  the  natural  resources  and  </a:t>
            </a:r>
            <a:r>
              <a:rPr lang="en-US" dirty="0" smtClean="0">
                <a:latin typeface="+mj-lt"/>
                <a:sym typeface="Wingdings" pitchFamily="2" charset="2"/>
              </a:rPr>
              <a:t>environment</a:t>
            </a:r>
            <a:endParaRPr lang="id-ID" dirty="0" smtClean="0">
              <a:latin typeface="+mj-lt"/>
              <a:sym typeface="Wingdings" pitchFamily="2" charset="2"/>
            </a:endParaRPr>
          </a:p>
          <a:p>
            <a:pPr marL="266700" lvl="1" indent="-266700"/>
            <a:r>
              <a:rPr lang="id-ID" b="1" dirty="0" smtClean="0">
                <a:latin typeface="+mj-lt"/>
              </a:rPr>
              <a:t>Mission 7 </a:t>
            </a:r>
          </a:p>
          <a:p>
            <a:pPr marL="623888" lvl="2"/>
            <a:r>
              <a:rPr lang="en-US" b="1" dirty="0" smtClean="0">
                <a:latin typeface="+mj-lt"/>
              </a:rPr>
              <a:t>Realizing</a:t>
            </a:r>
            <a:r>
              <a:rPr lang="en-US" b="1" dirty="0">
                <a:latin typeface="+mj-lt"/>
              </a:rPr>
              <a:t>  an  Indonesia  as  an  archipelago  nation  that  is  </a:t>
            </a:r>
            <a:r>
              <a:rPr lang="en-US" b="1" dirty="0" err="1">
                <a:latin typeface="+mj-lt"/>
              </a:rPr>
              <a:t>self­reliant</a:t>
            </a:r>
            <a:r>
              <a:rPr lang="en-US" b="1" dirty="0">
                <a:latin typeface="+mj-lt"/>
              </a:rPr>
              <a:t>, </a:t>
            </a:r>
            <a:r>
              <a:rPr lang="en-US" b="1" dirty="0" smtClean="0">
                <a:latin typeface="+mj-lt"/>
              </a:rPr>
              <a:t>advanced</a:t>
            </a:r>
            <a:r>
              <a:rPr lang="en-US" b="1" dirty="0">
                <a:latin typeface="+mj-lt"/>
              </a:rPr>
              <a:t>, strong, and that is based on the national </a:t>
            </a:r>
            <a:endParaRPr lang="id-ID" b="1" dirty="0" smtClean="0">
              <a:latin typeface="+mj-lt"/>
            </a:endParaRPr>
          </a:p>
          <a:p>
            <a:pPr marL="395288" lvl="2" indent="0">
              <a:buNone/>
            </a:pPr>
            <a:r>
              <a:rPr lang="id-ID" b="1" dirty="0">
                <a:latin typeface="+mj-lt"/>
              </a:rPr>
              <a:t> </a:t>
            </a:r>
            <a:r>
              <a:rPr lang="id-ID" b="1" dirty="0" smtClean="0">
                <a:latin typeface="+mj-lt"/>
              </a:rPr>
              <a:t>    </a:t>
            </a:r>
            <a:r>
              <a:rPr lang="en-US" b="1" dirty="0" smtClean="0">
                <a:latin typeface="+mj-lt"/>
              </a:rPr>
              <a:t>interest</a:t>
            </a:r>
            <a:r>
              <a:rPr lang="id-ID" b="1" dirty="0" smtClean="0">
                <a:latin typeface="+mj-lt"/>
              </a:rPr>
              <a:t> </a:t>
            </a:r>
            <a:r>
              <a:rPr lang="id-ID" dirty="0" smtClean="0">
                <a:latin typeface="+mj-lt"/>
                <a:sym typeface="Wingdings" pitchFamily="2" charset="2"/>
              </a:rPr>
              <a:t> </a:t>
            </a:r>
            <a:r>
              <a:rPr lang="en-US" dirty="0">
                <a:latin typeface="+mj-lt"/>
                <a:sym typeface="Wingdings" pitchFamily="2" charset="2"/>
              </a:rPr>
              <a:t>focus on the development of marine aspects</a:t>
            </a:r>
            <a:endParaRPr lang="id-ID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828" y="2852936"/>
            <a:ext cx="4572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000" b="1" dirty="0">
                <a:solidFill>
                  <a:schemeClr val="accent1">
                    <a:lumMod val="75000"/>
                  </a:schemeClr>
                </a:solidFill>
                <a:latin typeface="Cambria"/>
              </a:rPr>
              <a:t>Eight National </a:t>
            </a:r>
            <a:r>
              <a:rPr lang="id-ID" sz="2000" b="1" dirty="0" smtClean="0">
                <a:solidFill>
                  <a:schemeClr val="accent1">
                    <a:lumMod val="75000"/>
                  </a:schemeClr>
                </a:solidFill>
                <a:latin typeface="Cambria"/>
              </a:rPr>
              <a:t>Development </a:t>
            </a:r>
            <a:r>
              <a:rPr lang="id-ID" sz="2000" b="1" dirty="0">
                <a:solidFill>
                  <a:schemeClr val="accent1">
                    <a:lumMod val="75000"/>
                  </a:schemeClr>
                </a:solidFill>
                <a:latin typeface="Cambria"/>
              </a:rPr>
              <a:t>Missions :</a:t>
            </a:r>
          </a:p>
        </p:txBody>
      </p:sp>
    </p:spTree>
    <p:extLst>
      <p:ext uri="{BB962C8B-B14F-4D97-AF65-F5344CB8AC3E}">
        <p14:creationId xmlns:p14="http://schemas.microsoft.com/office/powerpoint/2010/main" val="420722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620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 sz="3200" b="1" dirty="0">
                <a:latin typeface="Cambria" pitchFamily="18" charset="0"/>
              </a:rPr>
              <a:t>MEDIUM TERM NATIONAL DEVELOPMENT PLAN (RPJMN)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FB353-4648-4B14-963E-B878812E1657}" type="slidenum">
              <a:rPr lang="id-ID" smtClean="0"/>
              <a:pPr/>
              <a:t>5</a:t>
            </a:fld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416824" cy="4104456"/>
          </a:xfrm>
        </p:spPr>
        <p:txBody>
          <a:bodyPr>
            <a:normAutofit fontScale="85000" lnSpcReduction="20000"/>
          </a:bodyPr>
          <a:lstStyle/>
          <a:p>
            <a:r>
              <a:rPr lang="id-ID" b="1" dirty="0" smtClean="0">
                <a:latin typeface="+mj-lt"/>
              </a:rPr>
              <a:t>Mainstremaing Sustainable Development</a:t>
            </a:r>
          </a:p>
          <a:p>
            <a:pPr lvl="1"/>
            <a:r>
              <a:rPr lang="id-ID" dirty="0" smtClean="0">
                <a:latin typeface="+mj-lt"/>
              </a:rPr>
              <a:t>Environment, social, and economic aspects</a:t>
            </a:r>
          </a:p>
          <a:p>
            <a:pPr marL="411480" lvl="1" indent="0">
              <a:buNone/>
            </a:pPr>
            <a:endParaRPr lang="id-ID" dirty="0" smtClean="0">
              <a:latin typeface="+mj-lt"/>
            </a:endParaRPr>
          </a:p>
          <a:p>
            <a:r>
              <a:rPr lang="id-ID" b="1" dirty="0" smtClean="0">
                <a:latin typeface="+mj-lt"/>
              </a:rPr>
              <a:t>Climate Change as a cross sectoral issue</a:t>
            </a:r>
            <a:r>
              <a:rPr lang="id-ID" dirty="0" smtClean="0">
                <a:latin typeface="+mj-lt"/>
              </a:rPr>
              <a:t>, with priority sectors :</a:t>
            </a:r>
          </a:p>
          <a:p>
            <a:pPr lvl="1"/>
            <a:r>
              <a:rPr lang="id-ID" dirty="0" smtClean="0">
                <a:latin typeface="+mj-lt"/>
              </a:rPr>
              <a:t>Mitigation: Forestry, Peatland,  Energy, Transportation, Industry, waste management.</a:t>
            </a:r>
            <a:endParaRPr lang="id-ID" sz="1800" dirty="0">
              <a:latin typeface="+mj-lt"/>
            </a:endParaRPr>
          </a:p>
          <a:p>
            <a:pPr lvl="1"/>
            <a:r>
              <a:rPr lang="fi-FI" b="1" dirty="0" smtClean="0">
                <a:latin typeface="+mj-lt"/>
              </a:rPr>
              <a:t>Adapta</a:t>
            </a:r>
            <a:r>
              <a:rPr lang="id-ID" b="1" dirty="0" smtClean="0">
                <a:latin typeface="+mj-lt"/>
              </a:rPr>
              <a:t>tion</a:t>
            </a:r>
            <a:r>
              <a:rPr lang="fi-FI" b="1" dirty="0" smtClean="0">
                <a:latin typeface="+mj-lt"/>
              </a:rPr>
              <a:t>: </a:t>
            </a:r>
            <a:r>
              <a:rPr lang="id-ID" b="1" dirty="0" smtClean="0">
                <a:latin typeface="+mj-lt"/>
              </a:rPr>
              <a:t>Agriculture, Marine and Fisheries, Infrastructure, Health </a:t>
            </a:r>
            <a:endParaRPr lang="id-ID" sz="1800" b="1" dirty="0">
              <a:latin typeface="+mj-lt"/>
            </a:endParaRPr>
          </a:p>
          <a:p>
            <a:pPr lvl="1"/>
            <a:r>
              <a:rPr lang="id-ID" dirty="0" smtClean="0">
                <a:latin typeface="+mj-lt"/>
              </a:rPr>
              <a:t>Supporting </a:t>
            </a:r>
            <a:r>
              <a:rPr lang="fi-FI" dirty="0" smtClean="0">
                <a:latin typeface="+mj-lt"/>
              </a:rPr>
              <a:t>: </a:t>
            </a:r>
            <a:r>
              <a:rPr lang="id-ID" dirty="0" smtClean="0">
                <a:latin typeface="+mj-lt"/>
              </a:rPr>
              <a:t>data and information, institutional capacity building, research and development</a:t>
            </a:r>
            <a:endParaRPr lang="id-ID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61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484784"/>
            <a:ext cx="72728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tabLst>
                <a:tab pos="355600" algn="l"/>
              </a:tabLst>
            </a:pPr>
            <a:r>
              <a:rPr lang="en-US" sz="2400" dirty="0" smtClean="0">
                <a:latin typeface="+mj-lt"/>
                <a:sym typeface="Wingdings" pitchFamily="2" charset="2"/>
              </a:rPr>
              <a:t>Indonesia : National Responses to Climate Change (yellow book)</a:t>
            </a:r>
            <a:r>
              <a:rPr lang="id-ID" sz="2400" dirty="0" smtClean="0">
                <a:latin typeface="+mj-lt"/>
                <a:sym typeface="Wingdings" pitchFamily="2" charset="2"/>
              </a:rPr>
              <a:t> in</a:t>
            </a:r>
            <a:r>
              <a:rPr lang="en-US" sz="2400" dirty="0" smtClean="0">
                <a:latin typeface="+mj-lt"/>
                <a:sym typeface="Wingdings" pitchFamily="2" charset="2"/>
              </a:rPr>
              <a:t> 2007-2009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tabLst>
                <a:tab pos="111125" algn="l"/>
              </a:tabLst>
            </a:pPr>
            <a:r>
              <a:rPr lang="en-US" sz="2400" dirty="0" smtClean="0">
                <a:latin typeface="+mj-lt"/>
                <a:sym typeface="Wingdings" pitchFamily="2" charset="2"/>
              </a:rPr>
              <a:t>Indonesia Climate Change</a:t>
            </a:r>
            <a:r>
              <a:rPr lang="id-ID" sz="2400" dirty="0" smtClean="0">
                <a:latin typeface="+mj-lt"/>
                <a:sym typeface="Wingdings" pitchFamily="2" charset="2"/>
              </a:rPr>
              <a:t> </a:t>
            </a:r>
            <a:r>
              <a:rPr lang="en-US" sz="2400" dirty="0" err="1" smtClean="0">
                <a:latin typeface="+mj-lt"/>
                <a:sym typeface="Wingdings" pitchFamily="2" charset="2"/>
              </a:rPr>
              <a:t>Sectoral</a:t>
            </a:r>
            <a:r>
              <a:rPr lang="en-US" sz="2400" dirty="0" smtClean="0">
                <a:latin typeface="+mj-lt"/>
                <a:sym typeface="Wingdings" pitchFamily="2" charset="2"/>
              </a:rPr>
              <a:t> Roadmap (ICCSR) </a:t>
            </a:r>
            <a:r>
              <a:rPr lang="id-ID" sz="2400" dirty="0" smtClean="0">
                <a:latin typeface="+mj-lt"/>
                <a:sym typeface="Wingdings" pitchFamily="2" charset="2"/>
              </a:rPr>
              <a:t>in</a:t>
            </a:r>
            <a:r>
              <a:rPr lang="en-US" sz="2400" dirty="0" smtClean="0">
                <a:latin typeface="+mj-lt"/>
                <a:sym typeface="Wingdings" pitchFamily="2" charset="2"/>
              </a:rPr>
              <a:t> 2010</a:t>
            </a:r>
            <a:r>
              <a:rPr lang="id-ID" sz="2400" dirty="0" smtClean="0">
                <a:latin typeface="+mj-lt"/>
                <a:sym typeface="Wingdings" pitchFamily="2" charset="2"/>
              </a:rPr>
              <a:t>  Adaptation and mitigation</a:t>
            </a:r>
            <a:endParaRPr lang="en-US" sz="2400" dirty="0" smtClean="0">
              <a:latin typeface="+mj-lt"/>
              <a:sym typeface="Wingdings" pitchFamily="2" charset="2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tabLst>
                <a:tab pos="111125" algn="l"/>
              </a:tabLst>
            </a:pPr>
            <a:r>
              <a:rPr lang="en-US" sz="2400" dirty="0" smtClean="0">
                <a:latin typeface="+mj-lt"/>
                <a:sym typeface="Wingdings" pitchFamily="2" charset="2"/>
              </a:rPr>
              <a:t>Indonesia Climate Change Trust Fund (ICCTF)</a:t>
            </a:r>
            <a:r>
              <a:rPr lang="id-ID" sz="2400" dirty="0" smtClean="0">
                <a:latin typeface="+mj-lt"/>
                <a:sym typeface="Wingdings" pitchFamily="2" charset="2"/>
              </a:rPr>
              <a:t> in</a:t>
            </a:r>
            <a:r>
              <a:rPr lang="en-US" sz="2400" dirty="0" smtClean="0">
                <a:latin typeface="+mj-lt"/>
                <a:sym typeface="Wingdings" pitchFamily="2" charset="2"/>
              </a:rPr>
              <a:t> 2010</a:t>
            </a:r>
            <a:endParaRPr lang="id-ID" sz="2400" dirty="0" smtClean="0">
              <a:latin typeface="+mj-lt"/>
              <a:sym typeface="Wingdings" pitchFamily="2" charset="2"/>
            </a:endParaRP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tabLst>
                <a:tab pos="111125" algn="l"/>
              </a:tabLst>
            </a:pPr>
            <a:r>
              <a:rPr lang="id-ID" sz="2400" dirty="0" smtClean="0">
                <a:latin typeface="+mj-lt"/>
              </a:rPr>
              <a:t>National Action Plan on Reducing greenhouse gases Emission </a:t>
            </a:r>
            <a:r>
              <a:rPr lang="en-US" sz="2400" dirty="0" smtClean="0">
                <a:latin typeface="+mj-lt"/>
              </a:rPr>
              <a:t>(RAN-</a:t>
            </a:r>
            <a:r>
              <a:rPr lang="id-ID" sz="2400" dirty="0" smtClean="0">
                <a:latin typeface="+mj-lt"/>
              </a:rPr>
              <a:t>GRK</a:t>
            </a:r>
            <a:r>
              <a:rPr lang="en-US" sz="2400" dirty="0" smtClean="0">
                <a:latin typeface="+mj-lt"/>
              </a:rPr>
              <a:t>)</a:t>
            </a:r>
            <a:r>
              <a:rPr lang="id-ID" sz="2400" dirty="0" smtClean="0">
                <a:latin typeface="+mj-lt"/>
                <a:sym typeface="Wingdings" pitchFamily="2" charset="2"/>
              </a:rPr>
              <a:t> - 2011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tabLst>
                <a:tab pos="111125" algn="l"/>
              </a:tabLst>
            </a:pPr>
            <a:r>
              <a:rPr lang="x-none" sz="2400" b="1" smtClean="0">
                <a:latin typeface="+mj-lt"/>
                <a:sym typeface="Wingdings" pitchFamily="2" charset="2"/>
              </a:rPr>
              <a:t>National Action Plan on Adaptation of Climate Change (RAN API ) - 2013</a:t>
            </a:r>
            <a:endParaRPr lang="en-US" sz="2400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id-ID" sz="3600" b="1" dirty="0" smtClean="0"/>
              <a:t>Progress on Climate Change Strategy</a:t>
            </a:r>
            <a:endParaRPr lang="id-ID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70410-4DDF-444A-88C8-80B928548AAC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73514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1224136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542925" algn="l"/>
              </a:tabLst>
            </a:pPr>
            <a:r>
              <a:rPr lang="en-US" b="1" dirty="0" smtClean="0">
                <a:latin typeface="Cambria" pitchFamily="18" charset="0"/>
              </a:rPr>
              <a:t>NATIONAL ACTION PLAN ON </a:t>
            </a:r>
            <a:r>
              <a:rPr lang="id-ID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CLIMATE CHANGE ADAPTATION (RAN-API)</a:t>
            </a:r>
            <a:endParaRPr lang="en-US" dirty="0" smtClean="0">
              <a:latin typeface="Cambria" pitchFamily="18" charset="0"/>
            </a:endParaRPr>
          </a:p>
          <a:p>
            <a:pPr marL="514350" indent="-514350">
              <a:buAutoNum type="arabicPeriod"/>
            </a:pPr>
            <a:endParaRPr lang="id-ID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8547C-7E81-46E9-86AB-19402F556C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593260" y="1916832"/>
            <a:ext cx="6347048" cy="2374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b="1" dirty="0" smtClean="0"/>
              <a:t>OBJECTIVE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To strengthen mitigation actions: National Action Plan for reduction of GHG Emission – Presidential Regulation No 61/2011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Guidance for sector/cross sector and local government in the adaptation programs/activities: Short term, mid term plan, long term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dirty="0" err="1" smtClean="0"/>
              <a:t>sinergize</a:t>
            </a:r>
            <a:r>
              <a:rPr lang="en-US" sz="2400" dirty="0" smtClean="0"/>
              <a:t> and coordination for all sectors and local government in the adaptation program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48" y="2708920"/>
            <a:ext cx="2038691" cy="288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7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b="1" dirty="0" smtClean="0"/>
              <a:t>R</a:t>
            </a:r>
            <a:r>
              <a:rPr lang="en-US" sz="3600" b="1" dirty="0" smtClean="0"/>
              <a:t>AN-API</a:t>
            </a:r>
            <a:r>
              <a:rPr lang="id-ID" sz="3600" b="1" dirty="0" smtClean="0"/>
              <a:t> Targets Framework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8547C-7E81-46E9-86AB-19402F556C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2590800"/>
            <a:ext cx="7467600" cy="381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1"/>
          <p:cNvGrpSpPr/>
          <p:nvPr/>
        </p:nvGrpSpPr>
        <p:grpSpPr>
          <a:xfrm>
            <a:off x="1295400" y="1447800"/>
            <a:ext cx="7010400" cy="4191000"/>
            <a:chOff x="1066800" y="1447800"/>
            <a:chExt cx="7010400" cy="4191000"/>
          </a:xfrm>
        </p:grpSpPr>
        <p:sp>
          <p:nvSpPr>
            <p:cNvPr id="6" name="Rectangle 5"/>
            <p:cNvSpPr/>
            <p:nvPr/>
          </p:nvSpPr>
          <p:spPr>
            <a:xfrm>
              <a:off x="1828800" y="1447800"/>
              <a:ext cx="54864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/>
                <a:t>SUSTAINABLE DEVELOPMENT AND ADAPTIVE TO CLIMATE CHANGE</a:t>
              </a:r>
              <a:endParaRPr lang="en-US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6800" y="5029200"/>
              <a:ext cx="2057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/>
                <a:t>ECONOMICS RESILIENCE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4953000"/>
              <a:ext cx="2133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/>
                <a:t>LIVELIHOOD RESILIENCE</a:t>
              </a:r>
              <a:endParaRPr lang="en-US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81400" y="2743200"/>
              <a:ext cx="20574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/>
                <a:t>ECOSYTEM RESILIENCE</a:t>
              </a:r>
              <a:endParaRPr lang="en-US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581400" y="4572000"/>
              <a:ext cx="2133600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>
                  <a:solidFill>
                    <a:schemeClr val="tx2">
                      <a:lumMod val="50000"/>
                    </a:schemeClr>
                  </a:solidFill>
                </a:rPr>
                <a:t>STRENGTHENING SUPPORT SYSTEM</a:t>
              </a:r>
              <a:endParaRPr lang="en-US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05200" y="3733800"/>
              <a:ext cx="22098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b="1" dirty="0" smtClean="0"/>
                <a:t>SPECIAL AREAS RESILIENCE</a:t>
              </a:r>
              <a:endParaRPr lang="en-US" b="1" dirty="0"/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4495800" y="3352800"/>
              <a:ext cx="304800" cy="38100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-Down Arrow 18"/>
            <p:cNvSpPr/>
            <p:nvPr/>
          </p:nvSpPr>
          <p:spPr>
            <a:xfrm rot="19080000">
              <a:off x="5855488" y="4380902"/>
              <a:ext cx="320508" cy="54294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-Down Arrow 19"/>
            <p:cNvSpPr/>
            <p:nvPr/>
          </p:nvSpPr>
          <p:spPr>
            <a:xfrm rot="2520000">
              <a:off x="3036089" y="4380902"/>
              <a:ext cx="320508" cy="54294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 Arrow 20"/>
            <p:cNvSpPr/>
            <p:nvPr/>
          </p:nvSpPr>
          <p:spPr>
            <a:xfrm>
              <a:off x="4495800" y="2362200"/>
              <a:ext cx="3048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295400" y="5791200"/>
            <a:ext cx="7010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chemeClr val="tx2">
                    <a:lumMod val="50000"/>
                  </a:schemeClr>
                </a:solidFill>
              </a:rPr>
              <a:t>Knowledge Management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d-ID" sz="1600" dirty="0" smtClean="0">
                <a:solidFill>
                  <a:schemeClr val="tx2">
                    <a:lumMod val="50000"/>
                  </a:schemeClr>
                </a:solidFill>
              </a:rPr>
              <a:t>Planning and Financing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id-ID" sz="1600" dirty="0" smtClean="0">
                <a:solidFill>
                  <a:schemeClr val="tx2">
                    <a:lumMod val="50000"/>
                  </a:schemeClr>
                </a:solidFill>
              </a:rPr>
              <a:t>Capacity Building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id-ID" sz="1600" dirty="0" smtClean="0">
                <a:solidFill>
                  <a:schemeClr val="tx2">
                    <a:lumMod val="50000"/>
                  </a:schemeClr>
                </a:solidFill>
              </a:rPr>
              <a:t>Monitoring and Evaluation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4724400" y="54864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28600" y="1447800"/>
            <a:ext cx="1905000" cy="7620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Main Objective</a:t>
            </a:r>
            <a:endParaRPr lang="id-ID" sz="1600" b="1" dirty="0">
              <a:latin typeface="Cambria" pitchFamily="18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28600" y="3657600"/>
            <a:ext cx="1572048" cy="93610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mbria" pitchFamily="18" charset="0"/>
              </a:rPr>
              <a:t>Targets</a:t>
            </a:r>
            <a:endParaRPr lang="id-ID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22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15616" y="35511"/>
            <a:ext cx="7185186" cy="9906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id-ID" sz="3200" b="1" dirty="0" smtClean="0">
                <a:latin typeface="Cambria" pitchFamily="18" charset="0"/>
                <a:ea typeface="MS PGothic" pitchFamily="34" charset="-128"/>
                <a:cs typeface="Arial" pitchFamily="34" charset="0"/>
              </a:rPr>
              <a:t>Adaptation Action Plan </a:t>
            </a:r>
            <a:r>
              <a:rPr lang="en-US" sz="3200" b="1" dirty="0" smtClean="0">
                <a:latin typeface="Cambria" pitchFamily="18" charset="0"/>
                <a:ea typeface="MS PGothic" pitchFamily="34" charset="-128"/>
                <a:cs typeface="Arial" pitchFamily="34" charset="0"/>
              </a:rPr>
              <a:t>(RAN-API)</a:t>
            </a:r>
            <a:endParaRPr lang="id-ID" sz="3200" b="1" dirty="0">
              <a:latin typeface="Cambri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>
          <a:xfrm>
            <a:off x="6479864" y="6100366"/>
            <a:ext cx="2133600" cy="365125"/>
          </a:xfrm>
        </p:spPr>
        <p:txBody>
          <a:bodyPr/>
          <a:lstStyle/>
          <a:p>
            <a:pPr>
              <a:defRPr/>
            </a:pPr>
            <a:fld id="{3A58547C-7E81-46E9-86AB-19402F556C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" name="Group 59"/>
          <p:cNvGrpSpPr/>
          <p:nvPr/>
        </p:nvGrpSpPr>
        <p:grpSpPr>
          <a:xfrm>
            <a:off x="107504" y="1202010"/>
            <a:ext cx="5762760" cy="5323806"/>
            <a:chOff x="152400" y="1066800"/>
            <a:chExt cx="4995863" cy="5530850"/>
          </a:xfrm>
        </p:grpSpPr>
        <p:sp>
          <p:nvSpPr>
            <p:cNvPr id="5" name="Rounded Rectangle 4"/>
            <p:cNvSpPr/>
            <p:nvPr/>
          </p:nvSpPr>
          <p:spPr>
            <a:xfrm>
              <a:off x="152400" y="1676400"/>
              <a:ext cx="1295400" cy="533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Economy Resilience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2400" y="2743200"/>
              <a:ext cx="1295400" cy="6858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Social and Livelihood Resilience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3810000"/>
              <a:ext cx="1219200" cy="6858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Ecosytem Resilience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8600" y="4876800"/>
              <a:ext cx="1219200" cy="6858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Special Area Resilience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8600" y="5988050"/>
              <a:ext cx="1219200" cy="609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Supporting System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28800" y="1524000"/>
              <a:ext cx="1828800" cy="457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Food Security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828800" y="1981200"/>
              <a:ext cx="1828800" cy="457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Energy Independency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828800" y="2514600"/>
              <a:ext cx="1828800" cy="381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id-ID" sz="1400" dirty="0" smtClean="0">
                  <a:solidFill>
                    <a:schemeClr val="tx1"/>
                  </a:solidFill>
                  <a:latin typeface="Cambria" pitchFamily="18" charset="0"/>
                  <a:ea typeface="ＭＳ Ｐゴシック" pitchFamily="34" charset="-128"/>
                </a:rPr>
                <a:t>Health </a:t>
              </a:r>
              <a:endParaRPr lang="en-US" sz="1400" dirty="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828800" y="2895600"/>
              <a:ext cx="1828800" cy="381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id-ID" sz="1400" dirty="0" smtClean="0">
                  <a:solidFill>
                    <a:schemeClr val="tx1"/>
                  </a:solidFill>
                  <a:latin typeface="Cambria" pitchFamily="18" charset="0"/>
                  <a:ea typeface="ＭＳ Ｐゴシック" pitchFamily="34" charset="-128"/>
                </a:rPr>
                <a:t>Settlement </a:t>
              </a:r>
              <a:endParaRPr lang="en-US" sz="1400" dirty="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828800" y="3276600"/>
              <a:ext cx="1828800" cy="381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id-ID" sz="1400" dirty="0" smtClean="0">
                  <a:solidFill>
                    <a:schemeClr val="tx1"/>
                  </a:solidFill>
                  <a:latin typeface="Cambria" pitchFamily="18" charset="0"/>
                  <a:ea typeface="ＭＳ Ｐゴシック" pitchFamily="34" charset="-128"/>
                </a:rPr>
                <a:t>Infrastructure </a:t>
              </a:r>
              <a:endParaRPr lang="en-US" sz="1400" dirty="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828800" y="4784725"/>
              <a:ext cx="1828800" cy="228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Urban Area</a:t>
              </a:r>
              <a:endParaRPr lang="id-ID" sz="1400" dirty="0">
                <a:latin typeface="Cambria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828800" y="5105400"/>
              <a:ext cx="1828800" cy="609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id-ID" sz="1400" dirty="0" smtClean="0">
                  <a:solidFill>
                    <a:schemeClr val="tx1"/>
                  </a:solidFill>
                  <a:latin typeface="Cambria" pitchFamily="18" charset="0"/>
                  <a:ea typeface="ＭＳ Ｐゴシック" pitchFamily="34" charset="-128"/>
                </a:rPr>
                <a:t>Coastal and Small Islands Area</a:t>
              </a:r>
              <a:endParaRPr lang="en-US" sz="1400" dirty="0">
                <a:solidFill>
                  <a:schemeClr val="tx1"/>
                </a:solidFill>
                <a:latin typeface="Cambria" pitchFamily="18" charset="0"/>
                <a:ea typeface="ＭＳ Ｐゴシック" pitchFamily="34" charset="-128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86200" y="6067425"/>
              <a:ext cx="1066800" cy="457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5 </a:t>
              </a:r>
              <a:r>
                <a:rPr lang="id-ID" sz="1400" dirty="0">
                  <a:latin typeface="Cambria" pitchFamily="18" charset="0"/>
                </a:rPr>
                <a:t>clusters</a:t>
              </a:r>
              <a:endParaRPr lang="en-US" sz="1400" dirty="0">
                <a:latin typeface="Cambria" pitchFamily="18" charset="0"/>
              </a:endParaRPr>
            </a:p>
          </p:txBody>
        </p:sp>
        <p:cxnSp>
          <p:nvCxnSpPr>
            <p:cNvPr id="58" name="Straight Arrow Connector 57"/>
            <p:cNvCxnSpPr>
              <a:stCxn id="13" idx="3"/>
              <a:endCxn id="36" idx="1"/>
            </p:cNvCxnSpPr>
            <p:nvPr/>
          </p:nvCxnSpPr>
          <p:spPr>
            <a:xfrm>
              <a:off x="1447800" y="6292850"/>
              <a:ext cx="2438400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4" name="Straight Arrow Connector 73"/>
            <p:cNvCxnSpPr>
              <a:stCxn id="27" idx="3"/>
              <a:endCxn id="245" idx="1"/>
            </p:cNvCxnSpPr>
            <p:nvPr/>
          </p:nvCxnSpPr>
          <p:spPr>
            <a:xfrm>
              <a:off x="3657600" y="17526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3657600" y="22098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79" name="Straight Arrow Connector 78"/>
            <p:cNvCxnSpPr>
              <a:stCxn id="29" idx="3"/>
              <a:endCxn id="247" idx="1"/>
            </p:cNvCxnSpPr>
            <p:nvPr/>
          </p:nvCxnSpPr>
          <p:spPr>
            <a:xfrm>
              <a:off x="3657600" y="27051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83" name="Straight Arrow Connector 82"/>
            <p:cNvCxnSpPr>
              <a:stCxn id="31" idx="3"/>
              <a:endCxn id="250" idx="1"/>
            </p:cNvCxnSpPr>
            <p:nvPr/>
          </p:nvCxnSpPr>
          <p:spPr>
            <a:xfrm>
              <a:off x="3657600" y="34671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3657600" y="49530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5" name="Straight Arrow Connector 94"/>
            <p:cNvCxnSpPr>
              <a:stCxn id="35" idx="3"/>
              <a:endCxn id="253" idx="1"/>
            </p:cNvCxnSpPr>
            <p:nvPr/>
          </p:nvCxnSpPr>
          <p:spPr>
            <a:xfrm>
              <a:off x="3657600" y="54102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01" name="Straight Arrow Connector 100"/>
            <p:cNvCxnSpPr>
              <a:stCxn id="11" idx="3"/>
              <a:endCxn id="251" idx="1"/>
            </p:cNvCxnSpPr>
            <p:nvPr/>
          </p:nvCxnSpPr>
          <p:spPr>
            <a:xfrm>
              <a:off x="1447800" y="4152900"/>
              <a:ext cx="2438400" cy="16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3" name="Group 122"/>
            <p:cNvGrpSpPr>
              <a:grpSpLocks/>
            </p:cNvGrpSpPr>
            <p:nvPr/>
          </p:nvGrpSpPr>
          <p:grpSpPr bwMode="auto">
            <a:xfrm>
              <a:off x="1447800" y="1752600"/>
              <a:ext cx="381000" cy="457200"/>
              <a:chOff x="1447800" y="1752600"/>
              <a:chExt cx="381000" cy="457200"/>
            </a:xfrm>
          </p:grpSpPr>
          <p:cxnSp>
            <p:nvCxnSpPr>
              <p:cNvPr id="118" name="Elbow Connector 117"/>
              <p:cNvCxnSpPr>
                <a:stCxn id="5" idx="3"/>
                <a:endCxn id="28" idx="1"/>
              </p:cNvCxnSpPr>
              <p:nvPr/>
            </p:nvCxnSpPr>
            <p:spPr>
              <a:xfrm>
                <a:off x="1447800" y="1943100"/>
                <a:ext cx="381000" cy="266700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2" name="Elbow Connector 121"/>
              <p:cNvCxnSpPr>
                <a:stCxn id="5" idx="3"/>
                <a:endCxn id="27" idx="1"/>
              </p:cNvCxnSpPr>
              <p:nvPr/>
            </p:nvCxnSpPr>
            <p:spPr>
              <a:xfrm flipV="1">
                <a:off x="1447800" y="1752600"/>
                <a:ext cx="381000" cy="190500"/>
              </a:xfrm>
              <a:prstGeom prst="bent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cxnSp>
          <p:nvCxnSpPr>
            <p:cNvPr id="130" name="Elbow Connector 129"/>
            <p:cNvCxnSpPr>
              <a:stCxn id="10" idx="3"/>
              <a:endCxn id="29" idx="1"/>
            </p:cNvCxnSpPr>
            <p:nvPr/>
          </p:nvCxnSpPr>
          <p:spPr>
            <a:xfrm flipV="1">
              <a:off x="1447800" y="2705100"/>
              <a:ext cx="381000" cy="381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9" name="Elbow Connector 138"/>
            <p:cNvCxnSpPr>
              <a:stCxn id="10" idx="3"/>
              <a:endCxn id="31" idx="1"/>
            </p:cNvCxnSpPr>
            <p:nvPr/>
          </p:nvCxnSpPr>
          <p:spPr>
            <a:xfrm>
              <a:off x="1447800" y="3086100"/>
              <a:ext cx="381000" cy="3810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3" name="Straight Arrow Connector 142"/>
            <p:cNvCxnSpPr>
              <a:stCxn id="10" idx="3"/>
              <a:endCxn id="30" idx="1"/>
            </p:cNvCxnSpPr>
            <p:nvPr/>
          </p:nvCxnSpPr>
          <p:spPr>
            <a:xfrm>
              <a:off x="1447800" y="30861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8" name="Elbow Connector 147"/>
            <p:cNvCxnSpPr>
              <a:stCxn id="12" idx="3"/>
              <a:endCxn id="34" idx="1"/>
            </p:cNvCxnSpPr>
            <p:nvPr/>
          </p:nvCxnSpPr>
          <p:spPr>
            <a:xfrm flipV="1">
              <a:off x="1447800" y="4899025"/>
              <a:ext cx="381000" cy="32067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0" name="Elbow Connector 149"/>
            <p:cNvCxnSpPr>
              <a:stCxn id="12" idx="3"/>
              <a:endCxn id="35" idx="1"/>
            </p:cNvCxnSpPr>
            <p:nvPr/>
          </p:nvCxnSpPr>
          <p:spPr>
            <a:xfrm>
              <a:off x="1447800" y="5219700"/>
              <a:ext cx="381000" cy="190500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204" name="Rounded Rectangle 203"/>
            <p:cNvSpPr/>
            <p:nvPr/>
          </p:nvSpPr>
          <p:spPr>
            <a:xfrm>
              <a:off x="152400" y="1066800"/>
              <a:ext cx="1295400" cy="3459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SECTOR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05" name="Rounded Rectangle 204"/>
            <p:cNvSpPr/>
            <p:nvPr/>
          </p:nvSpPr>
          <p:spPr>
            <a:xfrm>
              <a:off x="1828800" y="1066800"/>
              <a:ext cx="1828800" cy="3459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latin typeface="Cambria" pitchFamily="18" charset="0"/>
                </a:rPr>
                <a:t>SUB-</a:t>
              </a:r>
              <a:r>
                <a:rPr lang="id-ID" sz="1400" dirty="0" smtClean="0">
                  <a:latin typeface="Cambria" pitchFamily="18" charset="0"/>
                </a:rPr>
                <a:t>SECTOR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06" name="Rounded Rectangle 205"/>
            <p:cNvSpPr/>
            <p:nvPr/>
          </p:nvSpPr>
          <p:spPr>
            <a:xfrm>
              <a:off x="3779838" y="1066800"/>
              <a:ext cx="1368425" cy="3459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CLUSTER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45" name="Rounded Rectangle 244"/>
            <p:cNvSpPr/>
            <p:nvPr/>
          </p:nvSpPr>
          <p:spPr>
            <a:xfrm>
              <a:off x="3886200" y="1524000"/>
              <a:ext cx="1066800" cy="457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Cambria" pitchFamily="18" charset="0"/>
                </a:rPr>
                <a:t>7 </a:t>
              </a:r>
              <a:r>
                <a:rPr lang="id-ID" sz="1400" dirty="0" smtClean="0">
                  <a:latin typeface="Cambria" pitchFamily="18" charset="0"/>
                </a:rPr>
                <a:t>cl</a:t>
              </a:r>
              <a:r>
                <a:rPr lang="en-US" sz="1400" dirty="0" err="1" smtClean="0">
                  <a:latin typeface="Cambria" pitchFamily="18" charset="0"/>
                </a:rPr>
                <a:t>uster</a:t>
              </a:r>
              <a:r>
                <a:rPr lang="id-ID" sz="1400" dirty="0" smtClean="0">
                  <a:latin typeface="Cambria" pitchFamily="18" charset="0"/>
                </a:rPr>
                <a:t>s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3886200" y="1981200"/>
              <a:ext cx="1066800" cy="4572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4 clusters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47" name="Rounded Rectangle 246"/>
            <p:cNvSpPr/>
            <p:nvPr/>
          </p:nvSpPr>
          <p:spPr>
            <a:xfrm>
              <a:off x="3886200" y="2514600"/>
              <a:ext cx="1066800" cy="381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>
                  <a:latin typeface="Cambria" pitchFamily="18" charset="0"/>
                </a:rPr>
                <a:t>4 clusters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3886200" y="2895600"/>
              <a:ext cx="1066800" cy="381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>
                  <a:latin typeface="Cambria" pitchFamily="18" charset="0"/>
                </a:rPr>
                <a:t>4 clusters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3886200" y="3276600"/>
              <a:ext cx="1066800" cy="3810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>
                  <a:latin typeface="Cambria" pitchFamily="18" charset="0"/>
                </a:rPr>
                <a:t>4 clusters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3886200" y="3810000"/>
              <a:ext cx="1066800" cy="6858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7 </a:t>
              </a:r>
              <a:r>
                <a:rPr lang="id-ID" sz="1400" dirty="0">
                  <a:latin typeface="Cambria" pitchFamily="18" charset="0"/>
                </a:rPr>
                <a:t>clusters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3886200" y="4797425"/>
              <a:ext cx="1066800" cy="228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5 </a:t>
              </a:r>
              <a:r>
                <a:rPr lang="id-ID" sz="1400" dirty="0">
                  <a:latin typeface="Cambria" pitchFamily="18" charset="0"/>
                </a:rPr>
                <a:t>clusters</a:t>
              </a:r>
              <a:endParaRPr lang="en-US" sz="1400" dirty="0">
                <a:latin typeface="Cambria" pitchFamily="18" charset="0"/>
              </a:endParaRP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3886200" y="5105400"/>
              <a:ext cx="1066800" cy="609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d-ID" sz="1400" dirty="0" smtClean="0">
                  <a:latin typeface="Cambria" pitchFamily="18" charset="0"/>
                </a:rPr>
                <a:t>5 </a:t>
              </a:r>
              <a:r>
                <a:rPr lang="id-ID" sz="1400" dirty="0">
                  <a:latin typeface="Cambria" pitchFamily="18" charset="0"/>
                </a:rPr>
                <a:t>clusters</a:t>
              </a:r>
              <a:endParaRPr lang="en-US" sz="1400" dirty="0">
                <a:latin typeface="Cambria" pitchFamily="18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>
              <a:off x="3657600" y="3087688"/>
              <a:ext cx="228600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46" name="Rounded Rectangle 45"/>
          <p:cNvSpPr/>
          <p:nvPr/>
        </p:nvSpPr>
        <p:spPr>
          <a:xfrm>
            <a:off x="6632264" y="1191816"/>
            <a:ext cx="1933312" cy="3330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latin typeface="Cambria" pitchFamily="18" charset="0"/>
              </a:rPr>
              <a:t>ACTION PLAN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098864" y="1572816"/>
            <a:ext cx="28194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b="1" u="sng" dirty="0" smtClean="0">
                <a:latin typeface="Cambria" pitchFamily="18" charset="0"/>
              </a:rPr>
              <a:t>Cluster 1</a:t>
            </a:r>
            <a:r>
              <a:rPr lang="en-US" sz="1000" dirty="0" smtClean="0">
                <a:latin typeface="Cambria" pitchFamily="18" charset="0"/>
              </a:rPr>
              <a:t>: </a:t>
            </a:r>
            <a:r>
              <a:rPr lang="en-US" sz="1000" b="1" dirty="0" smtClean="0">
                <a:latin typeface="Cambria" pitchFamily="18" charset="0"/>
              </a:rPr>
              <a:t>Adjustment of Food Production Systems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Minimize yield loss by reducing the area exposed / </a:t>
            </a:r>
            <a:r>
              <a:rPr lang="en-US" sz="1000" dirty="0" err="1" smtClean="0">
                <a:latin typeface="Cambria" pitchFamily="18" charset="0"/>
              </a:rPr>
              <a:t>puso</a:t>
            </a:r>
            <a:r>
              <a:rPr lang="en-US" sz="1000" dirty="0" smtClean="0">
                <a:latin typeface="Cambria" pitchFamily="18" charset="0"/>
              </a:rPr>
              <a:t> by floods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…….</a:t>
            </a:r>
            <a:endParaRPr lang="id-ID" sz="1000" dirty="0">
              <a:latin typeface="Cambria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098864" y="2563416"/>
            <a:ext cx="28194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b="1" u="sng" dirty="0" smtClean="0">
                <a:latin typeface="Cambria" pitchFamily="18" charset="0"/>
              </a:rPr>
              <a:t>Cluster 1</a:t>
            </a:r>
            <a:r>
              <a:rPr lang="en-US" sz="1000" dirty="0" smtClean="0">
                <a:latin typeface="Cambria" pitchFamily="18" charset="0"/>
              </a:rPr>
              <a:t>: </a:t>
            </a:r>
            <a:r>
              <a:rPr lang="en-US" sz="1000" b="1" dirty="0" smtClean="0">
                <a:latin typeface="Cambria" pitchFamily="18" charset="0"/>
              </a:rPr>
              <a:t>Identification and control factors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Mapping populations and areas vulnerable to climate change 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…….</a:t>
            </a:r>
            <a:endParaRPr lang="id-ID" sz="1000" dirty="0">
              <a:latin typeface="Cambria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98864" y="3401616"/>
            <a:ext cx="2819400" cy="99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b="1" u="sng" dirty="0" smtClean="0">
                <a:latin typeface="Cambria" pitchFamily="18" charset="0"/>
              </a:rPr>
              <a:t>Cluster 1</a:t>
            </a:r>
            <a:r>
              <a:rPr lang="en-US" sz="1000" dirty="0" smtClean="0">
                <a:latin typeface="Cambria" pitchFamily="18" charset="0"/>
              </a:rPr>
              <a:t>: </a:t>
            </a:r>
            <a:r>
              <a:rPr lang="en-US" sz="1000" b="1" dirty="0" smtClean="0">
                <a:latin typeface="Cambria" pitchFamily="18" charset="0"/>
              </a:rPr>
              <a:t>Repair / Improvement of Spatial Planning and Land Classification of Land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Identification and mapping vulnerability forests, marine ecosystems, watersheds, and biodiversity of the climate change 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…….</a:t>
            </a:r>
            <a:endParaRPr lang="id-ID" sz="1000" dirty="0">
              <a:latin typeface="Cambria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098864" y="4544616"/>
            <a:ext cx="2743200" cy="838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b="1" u="sng" dirty="0" smtClean="0">
                <a:latin typeface="Cambria" pitchFamily="18" charset="0"/>
              </a:rPr>
              <a:t>Cluster 1</a:t>
            </a:r>
            <a:r>
              <a:rPr lang="en-US" sz="1000" dirty="0" smtClean="0">
                <a:latin typeface="Cambria" pitchFamily="18" charset="0"/>
              </a:rPr>
              <a:t>: </a:t>
            </a:r>
            <a:r>
              <a:rPr lang="en-US" sz="1000" b="1" dirty="0" smtClean="0">
                <a:latin typeface="Cambria" pitchFamily="18" charset="0"/>
              </a:rPr>
              <a:t>Integrating spatial planning with adaptation efforts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Preparation of maps of vulnerability to climate change for urban areas 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…….</a:t>
            </a:r>
            <a:endParaRPr lang="id-ID" sz="1000" dirty="0">
              <a:latin typeface="Cambria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98864" y="5459016"/>
            <a:ext cx="27432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000" b="1" u="sng" dirty="0" smtClean="0">
                <a:latin typeface="Cambria" pitchFamily="18" charset="0"/>
              </a:rPr>
              <a:t>Cluster 1</a:t>
            </a:r>
            <a:r>
              <a:rPr lang="en-US" sz="1000" dirty="0" smtClean="0">
                <a:latin typeface="Cambria" pitchFamily="18" charset="0"/>
              </a:rPr>
              <a:t>: </a:t>
            </a:r>
            <a:r>
              <a:rPr lang="en-US" sz="1000" b="1" dirty="0" smtClean="0">
                <a:latin typeface="Cambria" pitchFamily="18" charset="0"/>
              </a:rPr>
              <a:t>Capacity building for stakeholders in the climate change adaptation</a:t>
            </a:r>
            <a:r>
              <a:rPr lang="en-US" sz="1000" dirty="0" smtClean="0">
                <a:latin typeface="Cambria" pitchFamily="18" charset="0"/>
              </a:rPr>
              <a:t> 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Education, counseling, and training on the climate change adaptation</a:t>
            </a:r>
          </a:p>
          <a:p>
            <a:pPr marL="233363" indent="-233363">
              <a:buFont typeface="+mj-lt"/>
              <a:buAutoNum type="arabicPeriod"/>
              <a:defRPr/>
            </a:pPr>
            <a:r>
              <a:rPr lang="en-US" sz="1000" dirty="0" smtClean="0">
                <a:latin typeface="Cambria" pitchFamily="18" charset="0"/>
              </a:rPr>
              <a:t>…….</a:t>
            </a:r>
            <a:endParaRPr lang="id-ID" sz="1000" dirty="0">
              <a:latin typeface="Cambria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5641664" y="1876086"/>
            <a:ext cx="457200" cy="1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641664" y="2866686"/>
            <a:ext cx="457200" cy="1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641664" y="4085886"/>
            <a:ext cx="457200" cy="1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641664" y="5000286"/>
            <a:ext cx="457200" cy="1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641664" y="6143286"/>
            <a:ext cx="457200" cy="1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925113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905</Words>
  <Application>Microsoft Office PowerPoint</Application>
  <PresentationFormat>On-screen Show (4:3)</PresentationFormat>
  <Paragraphs>180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DEVELOPMENT PLANS IN THE COASTAL AREAS AND IMPACTS OF CLIMATE CHANGE</vt:lpstr>
      <vt:lpstr>PowerPoint Presentation</vt:lpstr>
      <vt:lpstr>NATIONAL DEVELOPMENT PLANNING</vt:lpstr>
      <vt:lpstr>LONG TERM NATIONAL DEVELOPMENT PLAN (RPJPN) 2005-2025</vt:lpstr>
      <vt:lpstr>MEDIUM TERM NATIONAL DEVELOPMENT PLAN (RPJMN) </vt:lpstr>
      <vt:lpstr>Progress on Climate Change Strategy</vt:lpstr>
      <vt:lpstr>PowerPoint Presentation</vt:lpstr>
      <vt:lpstr>RAN-API Targets Framework</vt:lpstr>
      <vt:lpstr>Adaptation Action Plan (RAN-API)</vt:lpstr>
      <vt:lpstr>Sub sector Coastal and Small Islands Area</vt:lpstr>
      <vt:lpstr>Climate Change Impacts</vt:lpstr>
      <vt:lpstr>The effect of climate change on Coastal Areas</vt:lpstr>
      <vt:lpstr>The Forcasting of Sea-Level Rise in Indonesia</vt:lpstr>
      <vt:lpstr>Concept Loss and Damage </vt:lpstr>
      <vt:lpstr>Rapid Onset</vt:lpstr>
      <vt:lpstr>Slow onset</vt:lpstr>
      <vt:lpstr>Ocean Role on Climate Change</vt:lpstr>
      <vt:lpstr>Cope with Loss and Damage </vt:lpstr>
      <vt:lpstr>Follow Up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14</cp:revision>
  <cp:lastPrinted>2014-02-20T02:19:38Z</cp:lastPrinted>
  <dcterms:created xsi:type="dcterms:W3CDTF">2014-02-19T10:21:40Z</dcterms:created>
  <dcterms:modified xsi:type="dcterms:W3CDTF">2014-02-20T02:30:48Z</dcterms:modified>
</cp:coreProperties>
</file>