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5"/>
  </p:notesMasterIdLst>
  <p:handoutMasterIdLst>
    <p:handoutMasterId r:id="rId16"/>
  </p:handoutMasterIdLst>
  <p:sldIdLst>
    <p:sldId id="816" r:id="rId3"/>
    <p:sldId id="828" r:id="rId4"/>
    <p:sldId id="837" r:id="rId5"/>
    <p:sldId id="838" r:id="rId6"/>
    <p:sldId id="836" r:id="rId7"/>
    <p:sldId id="842" r:id="rId8"/>
    <p:sldId id="851" r:id="rId9"/>
    <p:sldId id="852" r:id="rId10"/>
    <p:sldId id="848" r:id="rId11"/>
    <p:sldId id="849" r:id="rId12"/>
    <p:sldId id="845" r:id="rId13"/>
    <p:sldId id="850" r:id="rId14"/>
  </p:sldIdLst>
  <p:sldSz cx="9144000" cy="6858000" type="screen4x3"/>
  <p:notesSz cx="9990138" cy="6842125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E3DE00"/>
    <a:srgbClr val="99FF33"/>
    <a:srgbClr val="FFFFCC"/>
    <a:srgbClr val="CCFFFF"/>
    <a:srgbClr val="F6F000"/>
    <a:srgbClr val="00FF99"/>
    <a:srgbClr val="00CC66"/>
    <a:srgbClr val="FFFF99"/>
    <a:srgbClr val="FFCC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838" autoAdjust="0"/>
    <p:restoredTop sz="94975" autoAdjust="0"/>
  </p:normalViewPr>
  <p:slideViewPr>
    <p:cSldViewPr>
      <p:cViewPr>
        <p:scale>
          <a:sx n="70" d="100"/>
          <a:sy n="70" d="100"/>
        </p:scale>
        <p:origin x="-12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58767" y="1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EAAEE-20D1-4251-B9DA-59821A42923E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98832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58767" y="6498832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388022-6E78-4408-A75C-A798C9006FB8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58767" y="1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A7B54-D3D4-4DE2-B6ED-E23D639BC464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2950" y="512763"/>
            <a:ext cx="3424238" cy="2566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9015" y="3250010"/>
            <a:ext cx="7992110" cy="3078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98832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58767" y="6498832"/>
            <a:ext cx="4329060" cy="3421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3572AC-9D5F-4B76-8F61-A1299FED3EB5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1E04957-0583-488F-AEB8-F74F7074927C}" type="datetimeFigureOut">
              <a:rPr lang="id-ID" smtClean="0"/>
              <a:pPr/>
              <a:t>19/02/2014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1AC1E65-CE23-4B59-9D90-4FB60EECDCFE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8229600" cy="2590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endParaRPr lang="en-US" sz="3200" dirty="0" smtClean="0"/>
          </a:p>
          <a:p>
            <a:endParaRPr lang="id-ID" sz="3900" dirty="0"/>
          </a:p>
          <a:p>
            <a:r>
              <a:rPr lang="en-US" sz="3000" b="1" noProof="1" smtClean="0"/>
              <a:t>Diaz  D. Santika</a:t>
            </a:r>
          </a:p>
          <a:p>
            <a:r>
              <a:rPr lang="id-ID" sz="2400" b="1" noProof="1" smtClean="0"/>
              <a:t>W/S on Climate and Societal Change in Coastal Areas of </a:t>
            </a:r>
          </a:p>
          <a:p>
            <a:r>
              <a:rPr lang="id-ID" sz="2400" b="1" noProof="1" smtClean="0"/>
              <a:t>Indonesia and South East Asia</a:t>
            </a:r>
          </a:p>
          <a:p>
            <a:r>
              <a:rPr lang="id-ID" sz="2400" b="1" noProof="1" smtClean="0"/>
              <a:t>19-21 February 2014, Grand Sahid Jaya Hotel, Jakarta</a:t>
            </a:r>
            <a:endParaRPr lang="en-US" sz="2400" b="1" noProof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609600"/>
            <a:ext cx="8686800" cy="2743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sz="3600" smtClean="0"/>
              <a:t>INTERNATIONAL CENTERS FOR INTERDISCIPLINARY AND ADVANCED RESEARCH </a:t>
            </a:r>
            <a:br>
              <a:rPr sz="3600" smtClean="0"/>
            </a:br>
            <a:r>
              <a:rPr lang="id-ID" sz="3600" dirty="0" smtClean="0"/>
              <a:t>INDONESIAN INSTITUTE OF SCIENCES (LIPI-ICIAR)</a:t>
            </a:r>
            <a:endParaRPr lang="en-US" sz="36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669360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 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0" y="548680"/>
            <a:ext cx="91440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2" name="Group 80"/>
          <p:cNvGrpSpPr/>
          <p:nvPr/>
        </p:nvGrpSpPr>
        <p:grpSpPr>
          <a:xfrm>
            <a:off x="71406" y="4462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464424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D</a:t>
              </a: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Programs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71406" y="7141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21" name="Rounded Rectangle 20"/>
            <p:cNvSpPr/>
            <p:nvPr/>
          </p:nvSpPr>
          <p:spPr>
            <a:xfrm>
              <a:off x="614417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E. HRD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ISSUES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42844" y="642918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DEGREE PROGRAM </a:t>
            </a:r>
            <a:r>
              <a:rPr lang="id-ID" b="1" dirty="0" smtClean="0">
                <a:latin typeface="Trebuchet MS" pitchFamily="34" charset="0"/>
              </a:rPr>
              <a:t>OF </a:t>
            </a:r>
            <a:r>
              <a:rPr lang="en-US" b="1" dirty="0" smtClean="0">
                <a:latin typeface="Trebuchet MS" pitchFamily="34" charset="0"/>
              </a:rPr>
              <a:t>RISET-PRO SCHOLARSHIPS</a:t>
            </a:r>
            <a:endParaRPr lang="en-US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5636484"/>
              </p:ext>
            </p:extLst>
          </p:nvPr>
        </p:nvGraphicFramePr>
        <p:xfrm>
          <a:off x="762000" y="1653178"/>
          <a:ext cx="7543802" cy="3847524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457200"/>
                <a:gridCol w="916437"/>
                <a:gridCol w="459123"/>
                <a:gridCol w="459123"/>
                <a:gridCol w="459123"/>
                <a:gridCol w="459123"/>
                <a:gridCol w="459123"/>
                <a:gridCol w="459123"/>
                <a:gridCol w="459123"/>
                <a:gridCol w="459123"/>
                <a:gridCol w="459123"/>
                <a:gridCol w="459123"/>
                <a:gridCol w="459123"/>
                <a:gridCol w="459123"/>
                <a:gridCol w="660689"/>
              </a:tblGrid>
              <a:tr h="30533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No.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LPNK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1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NUMBER</a:t>
                      </a:r>
                      <a:r>
                        <a:rPr lang="en-US" sz="1600" b="1" u="none" strike="noStrike" baseline="0" dirty="0" smtClean="0">
                          <a:effectLst/>
                        </a:rPr>
                        <a:t> OF </a:t>
                      </a:r>
                      <a:r>
                        <a:rPr lang="en-US" sz="1600" b="1" u="none" strike="noStrike" dirty="0" smtClean="0">
                          <a:effectLst/>
                        </a:rPr>
                        <a:t>QUOTA/YEAR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Total</a:t>
                      </a:r>
                    </a:p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∑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05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2014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2017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53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S3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S2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ill Sans MT" pitchFamily="34" charset="0"/>
                        </a:rPr>
                        <a:t>S3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 MT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BATAN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Bapeten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BPPT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BSN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600" u="none" strike="noStrike" dirty="0" smtClean="0">
                          <a:effectLst/>
                        </a:rPr>
                        <a:t> LAPAN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u="none" strike="noStrike" dirty="0" smtClean="0">
                          <a:effectLst/>
                        </a:rPr>
                        <a:t> LIPI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7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18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15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 smtClean="0">
                          <a:effectLst/>
                        </a:rPr>
                        <a:t>66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rgbClr val="FFFF00"/>
                    </a:solidFill>
                  </a:tcPr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BIG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8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Ristek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u="none" strike="noStrike" dirty="0" smtClean="0">
                          <a:effectLst/>
                        </a:rPr>
                        <a:t> 6-KE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11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079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effectLst/>
                        </a:rPr>
                        <a:t>∑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30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>
                          <a:effectLst/>
                        </a:rPr>
                        <a:t>70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53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273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0" y="548680"/>
            <a:ext cx="91440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2844" y="571480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 ICIAR FITS WELL WITHIN LIPI’s INFRASTRUCTURES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43438" y="44624"/>
            <a:ext cx="1440417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D</a:t>
            </a: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Programs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5720" y="1357298"/>
            <a:ext cx="87154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  Solve difficult problems with short term expectations</a:t>
            </a:r>
            <a:r>
              <a:rPr lang="en-US" sz="2400" noProof="1" smtClean="0">
                <a:solidFill>
                  <a:schemeClr val="tx2"/>
                </a:solidFill>
                <a:latin typeface="Trebuchet MS" pitchFamily="34" charset="0"/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  Deliver examples of success so that the country and the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    societies can see the benefits and capability of the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    center</a:t>
            </a:r>
          </a:p>
          <a:p>
            <a:pPr>
              <a:buBlip>
                <a:blip r:embed="rId2"/>
              </a:buBlip>
            </a:pPr>
            <a:r>
              <a:rPr lang="en-US" sz="2400" noProof="1" smtClean="0">
                <a:solidFill>
                  <a:schemeClr val="tx2"/>
                </a:solidFill>
                <a:latin typeface="Trebuchet MS" pitchFamily="34" charset="0"/>
              </a:rPr>
              <a:t>  </a:t>
            </a:r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Develop a research platforms/themes and capabilities   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    that are unique and competitive at the national/ 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Trebuchet MS" pitchFamily="34" charset="0"/>
              </a:rPr>
              <a:t>    international research competitions </a:t>
            </a:r>
            <a:endParaRPr lang="en-US" sz="2400" noProof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grpSp>
        <p:nvGrpSpPr>
          <p:cNvPr id="21" name="Group 80"/>
          <p:cNvGrpSpPr/>
          <p:nvPr/>
        </p:nvGrpSpPr>
        <p:grpSpPr>
          <a:xfrm>
            <a:off x="71406" y="71414"/>
            <a:ext cx="9072626" cy="959474"/>
            <a:chOff x="73023" y="44624"/>
            <a:chExt cx="9071008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24" name="Rounded Rectangle 23"/>
            <p:cNvSpPr/>
            <p:nvPr/>
          </p:nvSpPr>
          <p:spPr>
            <a:xfrm>
              <a:off x="7703871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F. 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Challenges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42844" y="642918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ICIAR MAJOR CHALLENGES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28800"/>
            <a:ext cx="7315200" cy="715963"/>
          </a:xfrm>
          <a:solidFill>
            <a:srgbClr val="040E08"/>
          </a:solidFill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  <a:latin typeface="Bodoni MT Black" pitchFamily="18" charset="0"/>
              </a:rPr>
              <a:t>    TERIMA KASIH</a:t>
            </a:r>
            <a:endParaRPr lang="en-US" b="1" dirty="0">
              <a:solidFill>
                <a:schemeClr val="bg1"/>
              </a:solidFill>
              <a:latin typeface="Bodoni MT Black" pitchFamily="18" charset="0"/>
            </a:endParaRPr>
          </a:p>
        </p:txBody>
      </p:sp>
      <p:pic>
        <p:nvPicPr>
          <p:cNvPr id="157698" name="Picture 2" descr="C:\Documents and Settings\user\My Documents\HPR\template ppt\template-ppt\GIF FILE\3d-animation-017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2924944"/>
            <a:ext cx="2157387" cy="2157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620689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B.</a:t>
            </a: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645025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D</a:t>
            </a: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Programs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669361" y="22230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F. 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85720" y="1357298"/>
            <a:ext cx="871540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60000">
              <a:buBlip>
                <a:blip r:embed="rId2"/>
              </a:buBlip>
            </a:pPr>
            <a:r>
              <a:rPr lang="en-US" sz="2400" noProof="1" smtClean="0">
                <a:solidFill>
                  <a:schemeClr val="tx2"/>
                </a:solidFill>
                <a:latin typeface="Trebuchet MS" pitchFamily="34" charset="0"/>
              </a:rPr>
              <a:t> </a:t>
            </a:r>
            <a:r>
              <a:rPr lang="id-ID" sz="2400" noProof="1" smtClean="0">
                <a:solidFill>
                  <a:schemeClr val="tx2"/>
                </a:solidFill>
                <a:latin typeface="Trebuchet MS" pitchFamily="34" charset="0"/>
              </a:rPr>
              <a:t>	</a:t>
            </a:r>
            <a:r>
              <a:rPr lang="id-ID" sz="2400" dirty="0" smtClean="0">
                <a:latin typeface="Trebuchet MS" pitchFamily="34" charset="0"/>
              </a:rPr>
              <a:t>LIPI organizes 22 Research Centers and 23 Technical 	Implementation Units with scientific domain ranging from </a:t>
            </a:r>
          </a:p>
          <a:p>
            <a:pPr defTabSz="360000"/>
            <a:r>
              <a:rPr lang="id-ID" sz="2400" dirty="0" smtClean="0">
                <a:latin typeface="Trebuchet MS" pitchFamily="34" charset="0"/>
              </a:rPr>
              <a:t>    Social Sciences &amp; Humanity to Natural &amp; Life Sciences</a:t>
            </a:r>
            <a:r>
              <a:rPr lang="en-AU" sz="2400" dirty="0" smtClean="0">
                <a:latin typeface="Trebuchet MS" pitchFamily="34" charset="0"/>
              </a:rPr>
              <a:t>, and </a:t>
            </a:r>
            <a:endParaRPr lang="id-ID" sz="2400" dirty="0" smtClean="0">
              <a:latin typeface="Trebuchet MS" pitchFamily="34" charset="0"/>
            </a:endParaRPr>
          </a:p>
          <a:p>
            <a:pPr defTabSz="360000">
              <a:spcAft>
                <a:spcPts val="1200"/>
              </a:spcAft>
            </a:pPr>
            <a:r>
              <a:rPr lang="id-ID" sz="2400" dirty="0" smtClean="0">
                <a:latin typeface="Trebuchet MS" pitchFamily="34" charset="0"/>
              </a:rPr>
              <a:t>    </a:t>
            </a:r>
            <a:r>
              <a:rPr lang="en-AU" sz="2400" dirty="0" smtClean="0">
                <a:latin typeface="Trebuchet MS" pitchFamily="34" charset="0"/>
              </a:rPr>
              <a:t>Engineering </a:t>
            </a:r>
            <a:r>
              <a:rPr lang="id-ID" sz="2400" dirty="0" smtClean="0">
                <a:latin typeface="Trebuchet MS" pitchFamily="34" charset="0"/>
              </a:rPr>
              <a:t>S</a:t>
            </a:r>
            <a:r>
              <a:rPr lang="en-AU" sz="2400" dirty="0" err="1" smtClean="0">
                <a:latin typeface="Trebuchet MS" pitchFamily="34" charset="0"/>
              </a:rPr>
              <a:t>cience</a:t>
            </a:r>
            <a:r>
              <a:rPr lang="id-ID" sz="2400" dirty="0" smtClean="0">
                <a:latin typeface="Trebuchet MS" pitchFamily="34" charset="0"/>
              </a:rPr>
              <a:t>s.</a:t>
            </a:r>
          </a:p>
          <a:p>
            <a:pPr defTabSz="360000">
              <a:buBlip>
                <a:blip r:embed="rId2"/>
              </a:buBlip>
            </a:pPr>
            <a:r>
              <a:rPr lang="id-ID" sz="2400" noProof="1" smtClean="0">
                <a:solidFill>
                  <a:schemeClr val="tx2"/>
                </a:solidFill>
                <a:latin typeface="Trebuchet MS" pitchFamily="34" charset="0"/>
              </a:rPr>
              <a:t> 	</a:t>
            </a:r>
            <a:r>
              <a:rPr lang="en-US" sz="2400" dirty="0" smtClean="0">
                <a:latin typeface="Trebuchet MS" pitchFamily="34" charset="0"/>
              </a:rPr>
              <a:t>LIPI is </a:t>
            </a:r>
            <a:r>
              <a:rPr lang="en-US" sz="2400" dirty="0" err="1" smtClean="0">
                <a:latin typeface="Trebuchet MS" pitchFamily="34" charset="0"/>
              </a:rPr>
              <a:t>prepar</a:t>
            </a:r>
            <a:r>
              <a:rPr lang="id-ID" sz="2400" dirty="0" smtClean="0">
                <a:latin typeface="Trebuchet MS" pitchFamily="34" charset="0"/>
              </a:rPr>
              <a:t>ing</a:t>
            </a:r>
            <a:r>
              <a:rPr lang="en-US" sz="2400" dirty="0" smtClean="0">
                <a:latin typeface="Trebuchet MS" pitchFamily="34" charset="0"/>
              </a:rPr>
              <a:t> to widen and deepen its all research </a:t>
            </a:r>
            <a:endParaRPr lang="id-ID" sz="2400" dirty="0" smtClean="0">
              <a:latin typeface="Trebuchet MS" pitchFamily="34" charset="0"/>
            </a:endParaRPr>
          </a:p>
          <a:p>
            <a:pPr defTabSz="360000"/>
            <a:r>
              <a:rPr lang="id-ID" sz="2400" dirty="0" smtClean="0">
                <a:latin typeface="Trebuchet MS" pitchFamily="34" charset="0"/>
              </a:rPr>
              <a:t> 	</a:t>
            </a:r>
            <a:r>
              <a:rPr lang="en-US" sz="2400" dirty="0" smtClean="0">
                <a:latin typeface="Trebuchet MS" pitchFamily="34" charset="0"/>
              </a:rPr>
              <a:t>activities and program</a:t>
            </a:r>
            <a:r>
              <a:rPr lang="id-ID" sz="2400" dirty="0" smtClean="0">
                <a:latin typeface="Trebuchet MS" pitchFamily="34" charset="0"/>
              </a:rPr>
              <a:t>s</a:t>
            </a:r>
            <a:r>
              <a:rPr lang="en-US" sz="2400" dirty="0" smtClean="0">
                <a:latin typeface="Trebuchet MS" pitchFamily="34" charset="0"/>
              </a:rPr>
              <a:t> including its recent strategic </a:t>
            </a:r>
            <a:endParaRPr lang="id-ID" sz="2400" dirty="0" smtClean="0">
              <a:latin typeface="Trebuchet MS" pitchFamily="34" charset="0"/>
            </a:endParaRPr>
          </a:p>
          <a:p>
            <a:pPr defTabSz="360000"/>
            <a:r>
              <a:rPr lang="id-ID" sz="2400" dirty="0" smtClean="0">
                <a:latin typeface="Trebuchet MS" pitchFamily="34" charset="0"/>
              </a:rPr>
              <a:t>	</a:t>
            </a:r>
            <a:r>
              <a:rPr lang="en-US" sz="2400" dirty="0" smtClean="0">
                <a:latin typeface="Trebuchet MS" pitchFamily="34" charset="0"/>
              </a:rPr>
              <a:t>initiative</a:t>
            </a:r>
            <a:r>
              <a:rPr lang="id-ID" sz="2400" dirty="0" smtClean="0">
                <a:latin typeface="Trebuchet MS" pitchFamily="34" charset="0"/>
              </a:rPr>
              <a:t>s such as </a:t>
            </a:r>
            <a:r>
              <a:rPr lang="en-US" sz="2400" dirty="0" smtClean="0">
                <a:latin typeface="Trebuchet MS" pitchFamily="34" charset="0"/>
              </a:rPr>
              <a:t>ICIAR. Through ICIAR and other research </a:t>
            </a:r>
            <a:endParaRPr lang="id-ID" sz="2400" dirty="0" smtClean="0">
              <a:latin typeface="Trebuchet MS" pitchFamily="34" charset="0"/>
            </a:endParaRPr>
          </a:p>
          <a:p>
            <a:pPr defTabSz="360000"/>
            <a:r>
              <a:rPr lang="id-ID" sz="2400" dirty="0" smtClean="0">
                <a:latin typeface="Trebuchet MS" pitchFamily="34" charset="0"/>
              </a:rPr>
              <a:t>	</a:t>
            </a:r>
            <a:r>
              <a:rPr lang="en-US" sz="2400" dirty="0" smtClean="0">
                <a:latin typeface="Trebuchet MS" pitchFamily="34" charset="0"/>
              </a:rPr>
              <a:t>initiatives, LIPI is continuing to foster creativity of its </a:t>
            </a:r>
            <a:endParaRPr lang="id-ID" sz="2400" dirty="0" smtClean="0">
              <a:latin typeface="Trebuchet MS" pitchFamily="34" charset="0"/>
            </a:endParaRPr>
          </a:p>
          <a:p>
            <a:pPr defTabSz="360000"/>
            <a:r>
              <a:rPr lang="id-ID" sz="2400" dirty="0" smtClean="0">
                <a:latin typeface="Trebuchet MS" pitchFamily="34" charset="0"/>
              </a:rPr>
              <a:t>	</a:t>
            </a:r>
            <a:r>
              <a:rPr lang="en-US" sz="2400" dirty="0" smtClean="0">
                <a:latin typeface="Trebuchet MS" pitchFamily="34" charset="0"/>
              </a:rPr>
              <a:t>researchers in order to produce new advances in </a:t>
            </a:r>
            <a:endParaRPr lang="id-ID" sz="2400" dirty="0" smtClean="0">
              <a:latin typeface="Trebuchet MS" pitchFamily="34" charset="0"/>
            </a:endParaRPr>
          </a:p>
          <a:p>
            <a:pPr defTabSz="360000"/>
            <a:r>
              <a:rPr lang="id-ID" sz="2400" dirty="0" smtClean="0">
                <a:latin typeface="Trebuchet MS" pitchFamily="34" charset="0"/>
              </a:rPr>
              <a:t>	</a:t>
            </a:r>
            <a:r>
              <a:rPr lang="en-US" sz="2400" dirty="0" smtClean="0">
                <a:latin typeface="Trebuchet MS" pitchFamily="34" charset="0"/>
              </a:rPr>
              <a:t>scientific knowledge, discovery and innovation.</a:t>
            </a:r>
            <a:endParaRPr lang="en-US" sz="2400" noProof="1" smtClean="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6143636" y="22230"/>
            <a:ext cx="1440417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16" name="Group 106"/>
          <p:cNvGrpSpPr/>
          <p:nvPr/>
        </p:nvGrpSpPr>
        <p:grpSpPr>
          <a:xfrm>
            <a:off x="72009" y="44624"/>
            <a:ext cx="9070976" cy="980728"/>
            <a:chOff x="72008" y="44624"/>
            <a:chExt cx="9070976" cy="98072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72008" y="44624"/>
              <a:ext cx="1440160" cy="620688"/>
            </a:xfrm>
            <a:prstGeom prst="roundRect">
              <a:avLst>
                <a:gd name="adj" fmla="val 28064"/>
              </a:avLst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marL="342900" indent="-342900" algn="ctr">
                <a:lnSpc>
                  <a:spcPct val="80000"/>
                </a:lnSpc>
                <a:buAutoNum type="alphaUcPeriod"/>
              </a:pPr>
              <a:r>
                <a:rPr lang="en-US" sz="1500" b="1" dirty="0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marL="342900" indent="-342900" algn="ctr">
                <a:lnSpc>
                  <a:spcPct val="80000"/>
                </a:lnSpc>
              </a:pPr>
              <a:r>
                <a:rPr lang="en-US" sz="1500" b="1" dirty="0" smtClean="0">
                  <a:solidFill>
                    <a:srgbClr val="002060"/>
                  </a:solidFill>
                  <a:latin typeface="Trebuchet MS" pitchFamily="34" charset="0"/>
                </a:rPr>
                <a:t>Background</a:t>
              </a:r>
              <a:endParaRPr lang="id-ID" sz="1500" b="1" dirty="0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2008" y="521296"/>
              <a:ext cx="9070976" cy="50405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88" name="Title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508918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sz="2200" b="1" dirty="0" smtClean="0">
                <a:latin typeface="Trebuchet MS" pitchFamily="34" charset="0"/>
              </a:rPr>
              <a:t>International Centers for Interdisciplinary and  Advanced Research</a:t>
            </a:r>
            <a:endParaRPr lang="id-ID" sz="22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97" name="Rounded Rectangle 96"/>
          <p:cNvSpPr/>
          <p:nvPr/>
        </p:nvSpPr>
        <p:spPr>
          <a:xfrm>
            <a:off x="1620689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B.</a:t>
            </a: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C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.</a:t>
            </a: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645025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D</a:t>
            </a: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Programs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669361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2" name="Group 106"/>
          <p:cNvGrpSpPr/>
          <p:nvPr/>
        </p:nvGrpSpPr>
        <p:grpSpPr>
          <a:xfrm>
            <a:off x="72009" y="44624"/>
            <a:ext cx="9070976" cy="980728"/>
            <a:chOff x="72008" y="44624"/>
            <a:chExt cx="9070976" cy="980728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03" name="Rounded Rectangle 102"/>
            <p:cNvSpPr/>
            <p:nvPr/>
          </p:nvSpPr>
          <p:spPr>
            <a:xfrm>
              <a:off x="72008" y="44624"/>
              <a:ext cx="1440160" cy="620688"/>
            </a:xfrm>
            <a:prstGeom prst="roundRect">
              <a:avLst>
                <a:gd name="adj" fmla="val 28064"/>
              </a:avLst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marL="342900" indent="-342900" algn="ctr">
                <a:lnSpc>
                  <a:spcPct val="80000"/>
                </a:lnSpc>
                <a:buAutoNum type="alphaUcPeriod"/>
              </a:pPr>
              <a:r>
                <a:rPr lang="en-US" sz="1500" b="1" dirty="0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marL="342900" indent="-342900" algn="ctr">
                <a:lnSpc>
                  <a:spcPct val="80000"/>
                </a:lnSpc>
              </a:pPr>
              <a:r>
                <a:rPr lang="en-US" sz="1500" b="1" dirty="0" smtClean="0">
                  <a:solidFill>
                    <a:srgbClr val="002060"/>
                  </a:solidFill>
                  <a:latin typeface="Trebuchet MS" pitchFamily="34" charset="0"/>
                </a:rPr>
                <a:t>Background</a:t>
              </a:r>
              <a:endParaRPr lang="id-ID" sz="1500" b="1" dirty="0" smtClean="0">
                <a:solidFill>
                  <a:srgbClr val="002060"/>
                </a:solidFill>
                <a:latin typeface="Trebuchet MS" pitchFamily="34" charset="0"/>
              </a:endParaRPr>
            </a:p>
            <a:p>
              <a:pPr marL="342900" indent="-342900" algn="ctr">
                <a:lnSpc>
                  <a:spcPct val="80000"/>
                </a:lnSpc>
              </a:pPr>
              <a:endParaRPr lang="en-US" sz="1500" b="1" dirty="0" smtClean="0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72008" y="521296"/>
              <a:ext cx="9070976" cy="50405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grpSp>
        <p:nvGrpSpPr>
          <p:cNvPr id="13" name="Group 14"/>
          <p:cNvGrpSpPr/>
          <p:nvPr/>
        </p:nvGrpSpPr>
        <p:grpSpPr>
          <a:xfrm>
            <a:off x="5943600" y="1785926"/>
            <a:ext cx="2331466" cy="1507065"/>
            <a:chOff x="1295398" y="228609"/>
            <a:chExt cx="1311882" cy="1085363"/>
          </a:xfrm>
          <a:solidFill>
            <a:srgbClr val="FFFFCC"/>
          </a:solidFill>
        </p:grpSpPr>
        <p:sp>
          <p:nvSpPr>
            <p:cNvPr id="14" name="Down Arrow 13"/>
            <p:cNvSpPr/>
            <p:nvPr/>
          </p:nvSpPr>
          <p:spPr>
            <a:xfrm rot="5400000">
              <a:off x="1408657" y="115350"/>
              <a:ext cx="1085363" cy="1311881"/>
            </a:xfrm>
            <a:prstGeom prst="downArrow">
              <a:avLst>
                <a:gd name="adj1" fmla="val 50000"/>
                <a:gd name="adj2" fmla="val 35000"/>
              </a:avLst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Down Arrow 4"/>
            <p:cNvSpPr/>
            <p:nvPr/>
          </p:nvSpPr>
          <p:spPr>
            <a:xfrm>
              <a:off x="1485338" y="499950"/>
              <a:ext cx="1121942" cy="54268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99568" rIns="99568" bIns="99568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d-ID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itchFamily="34" charset="0"/>
                  <a:cs typeface="Arial" pitchFamily="34" charset="0"/>
                </a:rPr>
                <a:t>Research Centers</a:t>
              </a:r>
            </a:p>
          </p:txBody>
        </p:sp>
      </p:grpSp>
      <p:grpSp>
        <p:nvGrpSpPr>
          <p:cNvPr id="16" name="Group 18"/>
          <p:cNvGrpSpPr/>
          <p:nvPr/>
        </p:nvGrpSpPr>
        <p:grpSpPr>
          <a:xfrm flipH="1">
            <a:off x="685800" y="1714488"/>
            <a:ext cx="2331466" cy="1563375"/>
            <a:chOff x="1295398" y="228609"/>
            <a:chExt cx="1311882" cy="1085363"/>
          </a:xfrm>
          <a:solidFill>
            <a:srgbClr val="FFFFCC"/>
          </a:solidFill>
        </p:grpSpPr>
        <p:sp>
          <p:nvSpPr>
            <p:cNvPr id="17" name="Down Arrow 16"/>
            <p:cNvSpPr/>
            <p:nvPr/>
          </p:nvSpPr>
          <p:spPr>
            <a:xfrm rot="5400000">
              <a:off x="1408657" y="115350"/>
              <a:ext cx="1085363" cy="1311881"/>
            </a:xfrm>
            <a:prstGeom prst="downArrow">
              <a:avLst>
                <a:gd name="adj1" fmla="val 50000"/>
                <a:gd name="adj2" fmla="val 35000"/>
              </a:avLst>
            </a:prstGeom>
            <a:grpFill/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1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Down Arrow 4"/>
            <p:cNvSpPr/>
            <p:nvPr/>
          </p:nvSpPr>
          <p:spPr>
            <a:xfrm>
              <a:off x="1485338" y="499950"/>
              <a:ext cx="1121942" cy="54268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99568" tIns="99568" rIns="99568" bIns="99568" spcCol="1270" anchor="ctr"/>
            <a:lstStyle/>
            <a:p>
              <a:pPr algn="ctr" defTabSz="622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id-ID" sz="2400" b="1" dirty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ebuchet MS" pitchFamily="34" charset="0"/>
                  <a:cs typeface="Arial" pitchFamily="34" charset="0"/>
                </a:rPr>
                <a:t>Universities</a:t>
              </a: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3124200" y="1881182"/>
            <a:ext cx="2720044" cy="15075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800" b="1" dirty="0" smtClean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rPr>
              <a:t>LIPI - ICIAR</a:t>
            </a:r>
            <a:endParaRPr lang="id-ID" sz="2800" b="1" dirty="0">
              <a:solidFill>
                <a:schemeClr val="bg1"/>
              </a:solidFill>
              <a:latin typeface="Trebuchet MS" pitchFamily="34" charset="0"/>
              <a:cs typeface="Calibri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71472" y="4214818"/>
            <a:ext cx="7715304" cy="1428760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dirty="0">
                <a:solidFill>
                  <a:srgbClr val="FFFF00"/>
                </a:solidFill>
                <a:latin typeface="Trebuchet MS" pitchFamily="34" charset="0"/>
                <a:cs typeface="Calibri" pitchFamily="34" charset="0"/>
              </a:rPr>
              <a:t>Core Features:</a:t>
            </a:r>
          </a:p>
          <a:p>
            <a:pPr marL="360363" indent="-2698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rPr>
              <a:t>Interdisciplinary and Advanced Research</a:t>
            </a:r>
          </a:p>
          <a:p>
            <a:pPr marL="360363" indent="-26987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2400" dirty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rPr>
              <a:t>Research with Training and </a:t>
            </a:r>
            <a:r>
              <a:rPr lang="id-ID" sz="2400" dirty="0" smtClean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rPr>
              <a:t>Education</a:t>
            </a:r>
            <a:r>
              <a:rPr lang="en-US" sz="2400" dirty="0" smtClean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rPr>
              <a:t> C</a:t>
            </a:r>
            <a:r>
              <a:rPr lang="id-ID" sz="2400" dirty="0" smtClean="0">
                <a:solidFill>
                  <a:schemeClr val="bg1"/>
                </a:solidFill>
                <a:latin typeface="Trebuchet MS" pitchFamily="34" charset="0"/>
                <a:cs typeface="Calibri" pitchFamily="34" charset="0"/>
              </a:rPr>
              <a:t>omponents </a:t>
            </a:r>
            <a:endParaRPr lang="id-ID" sz="2400" dirty="0">
              <a:solidFill>
                <a:schemeClr val="bg1"/>
              </a:solidFill>
              <a:latin typeface="Trebuchet MS" pitchFamily="34" charset="0"/>
              <a:cs typeface="Calibri" pitchFamily="34" charset="0"/>
            </a:endParaRPr>
          </a:p>
        </p:txBody>
      </p:sp>
      <p:sp>
        <p:nvSpPr>
          <p:cNvPr id="22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08918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sz="2200" b="1" dirty="0" smtClean="0">
                <a:latin typeface="Trebuchet MS" pitchFamily="34" charset="0"/>
              </a:rPr>
              <a:t>International Centers for Interdisciplinary and  Advanced Research</a:t>
            </a:r>
            <a:endParaRPr lang="id-ID" sz="22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Rectangle 95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98" name="Rounded Rectangle 97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99" name="Rounded Rectangle 98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0" name="Rounded Rectangle 99"/>
          <p:cNvSpPr/>
          <p:nvPr/>
        </p:nvSpPr>
        <p:spPr>
          <a:xfrm>
            <a:off x="4645025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D</a:t>
            </a: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Programs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1" name="Rounded Rectangle 100"/>
          <p:cNvSpPr/>
          <p:nvPr/>
        </p:nvSpPr>
        <p:spPr>
          <a:xfrm>
            <a:off x="7669361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marL="342900" indent="-342900" algn="ctr">
              <a:lnSpc>
                <a:spcPct val="80000"/>
              </a:lnSpc>
            </a:pPr>
            <a:endParaRPr lang="en-US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>
          <a:xfrm>
            <a:off x="285752" y="1338266"/>
            <a:ext cx="8643966" cy="4448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 smtClean="0">
                <a:latin typeface="Trebuchet MS" pitchFamily="34" charset="0"/>
              </a:rPr>
              <a:t>Supports for </a:t>
            </a:r>
            <a:r>
              <a:rPr lang="id-ID" sz="2600" dirty="0" smtClean="0">
                <a:latin typeface="Trebuchet MS" pitchFamily="34" charset="0"/>
              </a:rPr>
              <a:t>research capacity building of LIPI’s young scientists, in degree and non-degree training programs.</a:t>
            </a:r>
            <a:endParaRPr kumimoji="0" lang="id-ID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rPr>
              <a:t>Facilitates developing new interdisciplinary research teams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rPr>
              <a:t>Helps to maximize LIPI’s contribution in solving real world problems in order to enhance LIPI’s reputation within the country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rPr>
              <a:t>Strengthens LIPI’s position as a regional/national leader in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rPr>
              <a:t>th</a:t>
            </a:r>
            <a:r>
              <a:rPr kumimoji="0" lang="id-ID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rPr>
              <a:t>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itchFamily="34" charset="0"/>
              </a:rPr>
              <a:t> merging area.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grpSp>
        <p:nvGrpSpPr>
          <p:cNvPr id="23" name="Group 80"/>
          <p:cNvGrpSpPr/>
          <p:nvPr/>
        </p:nvGrpSpPr>
        <p:grpSpPr>
          <a:xfrm>
            <a:off x="73024" y="44624"/>
            <a:ext cx="9070976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24" name="Rounded Rectangle 23"/>
            <p:cNvSpPr/>
            <p:nvPr/>
          </p:nvSpPr>
          <p:spPr>
            <a:xfrm>
              <a:off x="1631641" y="44624"/>
              <a:ext cx="1440160" cy="620688"/>
            </a:xfrm>
            <a:prstGeom prst="roundRect">
              <a:avLst>
                <a:gd name="adj" fmla="val 28064"/>
              </a:avLst>
            </a:prstGeom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C.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Values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6" name="Title 1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508918"/>
          </a:xfrm>
        </p:spPr>
        <p:txBody>
          <a:bodyPr>
            <a:noAutofit/>
          </a:bodyPr>
          <a:lstStyle/>
          <a:p>
            <a:pPr lvl="0">
              <a:defRPr/>
            </a:pPr>
            <a:r>
              <a:rPr lang="en-US" sz="2200" b="1" dirty="0" smtClean="0">
                <a:latin typeface="Trebuchet MS" pitchFamily="34" charset="0"/>
              </a:rPr>
              <a:t>THE VALUES OF ICIAR TO LIPI</a:t>
            </a:r>
            <a:endParaRPr lang="id-ID" sz="2200" b="1" dirty="0"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4645025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D</a:t>
            </a: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Programs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669360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A. 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7" name="Group 80"/>
          <p:cNvGrpSpPr/>
          <p:nvPr/>
        </p:nvGrpSpPr>
        <p:grpSpPr>
          <a:xfrm>
            <a:off x="73024" y="44624"/>
            <a:ext cx="9070976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82" name="Rounded Rectangle 81"/>
            <p:cNvSpPr/>
            <p:nvPr/>
          </p:nvSpPr>
          <p:spPr>
            <a:xfrm>
              <a:off x="3132856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C.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Instituti-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onalization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45" name="Rectangle 44"/>
          <p:cNvSpPr/>
          <p:nvPr/>
        </p:nvSpPr>
        <p:spPr>
          <a:xfrm>
            <a:off x="142844" y="630776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 ICIAR FITS WELL WITHIN LIPI’s INFRASTRUCTURES</a:t>
            </a:r>
            <a:endParaRPr lang="en-US" dirty="0"/>
          </a:p>
        </p:txBody>
      </p:sp>
      <p:pic>
        <p:nvPicPr>
          <p:cNvPr id="16" name="Picture 15" descr="ICI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7274" y="1071546"/>
            <a:ext cx="7106626" cy="5653866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669360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 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0" y="548680"/>
            <a:ext cx="91440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2844" y="571480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 ICIAR FITS WELL WITHIN LIPI’s INFRASTRUCTURES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16" name="Group 80"/>
          <p:cNvGrpSpPr/>
          <p:nvPr/>
        </p:nvGrpSpPr>
        <p:grpSpPr>
          <a:xfrm>
            <a:off x="71406" y="4462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464424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D</a:t>
              </a: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Programs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42844" y="630776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RESEARCH PROGRAMS, COOPERATIONS, WORKSHOP &amp; SEMINARS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323880" y="1142984"/>
            <a:ext cx="8534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</a:rPr>
              <a:t>Research Programs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</a:endParaRP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Bio-Geodynamic and Sustainable Environment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Conflict and Crisis Management and Inter-Cultural Studies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Green Advanced Materials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Food, Health, and Biomedic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al</a:t>
            </a: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 Studies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Coastal Community Resilience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Climate Change and Disaster Risk Management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en-US" sz="2400" b="1" baseline="0" dirty="0" smtClean="0">
                <a:solidFill>
                  <a:schemeClr val="tx2"/>
                </a:solidFill>
                <a:latin typeface="Trebuchet MS" pitchFamily="34" charset="0"/>
              </a:rPr>
              <a:t>Research Capacity Building : </a:t>
            </a:r>
            <a:endParaRPr lang="en-US" sz="2200" baseline="0" dirty="0" smtClean="0">
              <a:solidFill>
                <a:schemeClr val="tx2"/>
              </a:solidFill>
              <a:latin typeface="Trebuchet MS" pitchFamily="34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id-ID" sz="2000" baseline="0" dirty="0" smtClean="0">
                <a:solidFill>
                  <a:schemeClr val="tx2"/>
                </a:solidFill>
                <a:latin typeface="Trebuchet MS" pitchFamily="34" charset="0"/>
              </a:rPr>
              <a:t>Degree and Non-Degree Training Programs</a:t>
            </a:r>
            <a:endParaRPr lang="en-US" sz="2000" baseline="0" dirty="0" smtClean="0">
              <a:solidFill>
                <a:schemeClr val="tx2"/>
              </a:solidFill>
              <a:latin typeface="Trebuchet MS" pitchFamily="34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en-US" sz="2000" baseline="0" dirty="0" smtClean="0">
                <a:solidFill>
                  <a:schemeClr val="tx2"/>
                </a:solidFill>
                <a:latin typeface="Trebuchet MS" pitchFamily="34" charset="0"/>
              </a:rPr>
              <a:t>LIPI’s Leadership</a:t>
            </a:r>
            <a:r>
              <a:rPr lang="en-US" sz="2000" dirty="0" smtClean="0">
                <a:solidFill>
                  <a:schemeClr val="tx2"/>
                </a:solidFill>
                <a:latin typeface="Trebuchet MS" pitchFamily="34" charset="0"/>
              </a:rPr>
              <a:t> Development Programs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solidFill>
                  <a:schemeClr val="tx2"/>
                </a:solidFill>
                <a:latin typeface="Trebuchet MS" pitchFamily="34" charset="0"/>
              </a:rPr>
              <a:t>Short Courses, Summer Schools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kumimoji="0" lang="en-U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</a:rPr>
              <a:t>Problem Based</a:t>
            </a:r>
            <a:r>
              <a:rPr kumimoji="0" lang="en-US" sz="200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</a:rPr>
              <a:t> Action Learning Projects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669360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 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0" y="548680"/>
            <a:ext cx="91440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2844" y="571480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 ICIAR FITS WELL WITHIN LIPI’s INFRASTRUCTURES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2" name="Group 80"/>
          <p:cNvGrpSpPr/>
          <p:nvPr/>
        </p:nvGrpSpPr>
        <p:grpSpPr>
          <a:xfrm>
            <a:off x="71406" y="4462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464424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D</a:t>
              </a: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Programs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42844" y="630776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 smtClean="0">
                <a:latin typeface="Trebuchet MS" pitchFamily="34" charset="0"/>
              </a:rPr>
              <a:t>COASTAL COMMUNITY RESILIENCE</a:t>
            </a:r>
            <a:endParaRPr lang="en-US" dirty="0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323880" y="1142984"/>
            <a:ext cx="8534400" cy="4929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</a:rPr>
              <a:t>Objectives</a:t>
            </a: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rebuchet MS" pitchFamily="34" charset="0"/>
            </a:endParaRP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Provide basic need and fair opportunities for livelihoods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Reduction of vulnerabilities of coastal communities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Preservation and conservation of critical ecosystems (coral reef, sea</a:t>
            </a:r>
            <a:r>
              <a:rPr kumimoji="0" lang="id-ID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 grass bed, etc)</a:t>
            </a:r>
            <a:endParaRPr kumimoji="0" lang="id-ID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rebuchet MS" pitchFamily="34" charset="0"/>
              <a:cs typeface="Calibri" pitchFamily="34" charset="0"/>
            </a:endParaRP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Prepare important data and information for</a:t>
            </a:r>
            <a:r>
              <a:rPr kumimoji="0" lang="id-ID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 coastal land use planning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Develop sustainable management model for coastal</a:t>
            </a:r>
            <a:r>
              <a:rPr kumimoji="0" lang="id-ID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 resources (biotic and abiotic)</a:t>
            </a:r>
            <a:endParaRPr kumimoji="0" lang="id-ID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rebuchet MS" pitchFamily="34" charset="0"/>
              <a:cs typeface="Calibri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id-ID" sz="2400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Goals</a:t>
            </a:r>
            <a:r>
              <a:rPr lang="en-US" sz="2400" b="1" baseline="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rebuchet MS" pitchFamily="34" charset="0"/>
              </a:rPr>
              <a:t> </a:t>
            </a:r>
            <a:endParaRPr lang="en-US" sz="2200" baseline="0" dirty="0" smtClean="0">
              <a:solidFill>
                <a:schemeClr val="tx1">
                  <a:lumMod val="95000"/>
                  <a:lumOff val="5000"/>
                </a:schemeClr>
              </a:solidFill>
              <a:latin typeface="Trebuchet MS" pitchFamily="34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id-ID" sz="20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Creating sustainable livelihoods and 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id-ID" sz="20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Reducing the poverty level of coastal communities</a:t>
            </a:r>
            <a:endParaRPr lang="en-US" sz="2000" baseline="0" dirty="0" smtClean="0">
              <a:solidFill>
                <a:schemeClr val="tx1">
                  <a:lumMod val="65000"/>
                  <a:lumOff val="35000"/>
                </a:schemeClr>
              </a:solidFill>
              <a:latin typeface="Trebuchet MS" pitchFamily="34" charset="0"/>
            </a:endParaRP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id-ID" sz="20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</a:rPr>
              <a:t>Creating sustainable and integrated coastal management systems</a:t>
            </a:r>
            <a:endParaRPr kumimoji="0" lang="en-US" sz="20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Trebuchet MS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6" name="Rounded Rectangle 75"/>
          <p:cNvSpPr/>
          <p:nvPr/>
        </p:nvSpPr>
        <p:spPr>
          <a:xfrm>
            <a:off x="6157193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E. HRD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ISSUES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669360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 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0" y="548680"/>
            <a:ext cx="91440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2844" y="571480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 ICIAR FITS WELL WITHIN LIPI’s INFRASTRUCTURES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2" name="Group 80"/>
          <p:cNvGrpSpPr/>
          <p:nvPr/>
        </p:nvGrpSpPr>
        <p:grpSpPr>
          <a:xfrm>
            <a:off x="71406" y="4462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464424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D</a:t>
              </a: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Programs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323880" y="1142984"/>
            <a:ext cx="8534400" cy="46434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</a:rPr>
              <a:t>Program</a:t>
            </a:r>
            <a:r>
              <a:rPr kumimoji="0" lang="id-ID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rebuchet MS" pitchFamily="34" charset="0"/>
              </a:rPr>
              <a:t> Priorities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</a:endParaRP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Ensuring fresh and save water availability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Safety from</a:t>
            </a:r>
            <a:r>
              <a:rPr kumimoji="0" lang="id-ID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 man-made and </a:t>
            </a: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natural hazards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id-ID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Calibri" pitchFamily="34" charset="0"/>
              </a:rPr>
              <a:t>Optimizing use of coastal lands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id-ID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Enforce</a:t>
            </a:r>
            <a:r>
              <a:rPr kumimoji="0" lang="id-ID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Trebuchet MS" pitchFamily="34" charset="0"/>
                <a:cs typeface="Calibri" pitchFamily="34" charset="0"/>
              </a:rPr>
              <a:t> economic growth based on non-rural employment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id-ID" sz="24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Calibri" pitchFamily="34" charset="0"/>
              </a:rPr>
              <a:t>Sustainable</a:t>
            </a:r>
            <a:r>
              <a:rPr lang="id-ID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Calibri" pitchFamily="34" charset="0"/>
              </a:rPr>
              <a:t> and equitable natural resources management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id-ID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Calibri" pitchFamily="34" charset="0"/>
              </a:rPr>
              <a:t>Environmental conservation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id-ID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Calibri" pitchFamily="34" charset="0"/>
              </a:rPr>
              <a:t>Empowerment through knowledge management</a:t>
            </a:r>
          </a:p>
          <a:p>
            <a:pPr marL="1119188" marR="0" lvl="1" indent="-5365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buClrTx/>
              <a:buSzTx/>
              <a:buFont typeface="Wingdings" pitchFamily="2" charset="2"/>
              <a:buChar char="§"/>
              <a:tabLst/>
              <a:defRPr/>
            </a:pPr>
            <a:r>
              <a:rPr lang="id-ID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Trebuchet MS" pitchFamily="34" charset="0"/>
                <a:cs typeface="Calibri" pitchFamily="34" charset="0"/>
              </a:rPr>
              <a:t>Creating an enabling institutional environment</a:t>
            </a:r>
            <a:endParaRPr kumimoji="0" lang="en-US" sz="240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2844" y="630776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d-ID" b="1" dirty="0" smtClean="0">
                <a:latin typeface="Trebuchet MS" pitchFamily="34" charset="0"/>
              </a:rPr>
              <a:t>COASTAL COMMUNITY RESILIENCE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/>
          <p:cNvSpPr/>
          <p:nvPr/>
        </p:nvSpPr>
        <p:spPr>
          <a:xfrm>
            <a:off x="8783961" y="0"/>
            <a:ext cx="360040" cy="404664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4" name="Rectangle 73"/>
          <p:cNvSpPr/>
          <p:nvPr/>
        </p:nvSpPr>
        <p:spPr>
          <a:xfrm>
            <a:off x="-36511" y="0"/>
            <a:ext cx="117727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5" name="Rectangle 74"/>
          <p:cNvSpPr/>
          <p:nvPr/>
        </p:nvSpPr>
        <p:spPr>
          <a:xfrm>
            <a:off x="-36512" y="-27384"/>
            <a:ext cx="9180512" cy="105273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0" rtlCol="0" anchor="ctr"/>
          <a:lstStyle/>
          <a:p>
            <a:pPr algn="ctr">
              <a:lnSpc>
                <a:spcPct val="80000"/>
              </a:lnSpc>
            </a:pPr>
            <a:endParaRPr lang="id-ID" sz="1600">
              <a:solidFill>
                <a:srgbClr val="002060"/>
              </a:solidFill>
            </a:endParaRPr>
          </a:p>
        </p:txBody>
      </p:sp>
      <p:sp>
        <p:nvSpPr>
          <p:cNvPr id="78" name="Rounded Rectangle 77"/>
          <p:cNvSpPr/>
          <p:nvPr/>
        </p:nvSpPr>
        <p:spPr>
          <a:xfrm>
            <a:off x="7669360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dirty="0" smtClean="0">
                <a:solidFill>
                  <a:srgbClr val="002060"/>
                </a:solidFill>
                <a:latin typeface="Trebuchet MS" pitchFamily="34" charset="0"/>
              </a:rPr>
              <a:t>F.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 ICIAR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Challenges</a:t>
            </a:r>
            <a:endParaRPr lang="id-ID" sz="1500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79" name="Rounded Rectangle 78"/>
          <p:cNvSpPr/>
          <p:nvPr/>
        </p:nvSpPr>
        <p:spPr>
          <a:xfrm>
            <a:off x="72009" y="44624"/>
            <a:ext cx="1440160" cy="620688"/>
          </a:xfrm>
          <a:prstGeom prst="roundRect">
            <a:avLst>
              <a:gd name="adj" fmla="val 28064"/>
            </a:avLst>
          </a:prstGeom>
          <a:solidFill>
            <a:srgbClr val="66FFFF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0" rtlCol="0" anchor="t"/>
          <a:lstStyle/>
          <a:p>
            <a:pPr marL="342900" indent="-342900" algn="ctr">
              <a:lnSpc>
                <a:spcPct val="80000"/>
              </a:lnSpc>
              <a:buAutoNum type="alphaUcPeriod"/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</a:t>
            </a:r>
          </a:p>
          <a:p>
            <a:pPr marL="342900" indent="-342900"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Background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0" name="Rounded Rectangle 79"/>
          <p:cNvSpPr/>
          <p:nvPr/>
        </p:nvSpPr>
        <p:spPr>
          <a:xfrm>
            <a:off x="1620688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dirty="0" smtClean="0">
                <a:solidFill>
                  <a:srgbClr val="002060"/>
                </a:solidFill>
                <a:latin typeface="Trebuchet MS" pitchFamily="34" charset="0"/>
              </a:rPr>
              <a:t>B. </a:t>
            </a: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ICIAR </a:t>
            </a:r>
          </a:p>
          <a:p>
            <a:pPr algn="ctr">
              <a:lnSpc>
                <a:spcPct val="80000"/>
              </a:lnSpc>
            </a:pPr>
            <a:r>
              <a:rPr lang="en-US" sz="1500" b="1" dirty="0" smtClean="0">
                <a:solidFill>
                  <a:srgbClr val="002060"/>
                </a:solidFill>
                <a:latin typeface="Trebuchet MS" pitchFamily="34" charset="0"/>
              </a:rPr>
              <a:t>Values</a:t>
            </a:r>
            <a:endParaRPr lang="id-ID" sz="1500" b="1" dirty="0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>
              <a:lnSpc>
                <a:spcPct val="80000"/>
              </a:lnSpc>
            </a:pPr>
            <a:endParaRPr lang="id-ID" sz="1500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84" name="Title 1"/>
          <p:cNvSpPr txBox="1">
            <a:spLocks/>
          </p:cNvSpPr>
          <p:nvPr/>
        </p:nvSpPr>
        <p:spPr>
          <a:xfrm>
            <a:off x="0" y="548680"/>
            <a:ext cx="9144000" cy="5089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132857" y="44624"/>
            <a:ext cx="1440160" cy="620688"/>
          </a:xfrm>
          <a:prstGeom prst="roundRect">
            <a:avLst>
              <a:gd name="adj" fmla="val 28064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0" rtlCol="0" anchor="t"/>
          <a:lstStyle/>
          <a:p>
            <a:pPr algn="ctr">
              <a:lnSpc>
                <a:spcPct val="80000"/>
              </a:lnSpc>
            </a:pPr>
            <a:r>
              <a:rPr lang="id-ID" sz="1500" b="1" noProof="1" smtClean="0">
                <a:solidFill>
                  <a:srgbClr val="002060"/>
                </a:solidFill>
                <a:latin typeface="Trebuchet MS" pitchFamily="34" charset="0"/>
              </a:rPr>
              <a:t>C. </a:t>
            </a: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Instituti-</a:t>
            </a:r>
          </a:p>
          <a:p>
            <a:pPr algn="ctr">
              <a:lnSpc>
                <a:spcPct val="80000"/>
              </a:lnSpc>
            </a:pPr>
            <a:r>
              <a:rPr lang="en-US" sz="1500" b="1" noProof="1" smtClean="0">
                <a:solidFill>
                  <a:srgbClr val="002060"/>
                </a:solidFill>
                <a:latin typeface="Trebuchet MS" pitchFamily="34" charset="0"/>
              </a:rPr>
              <a:t>onalization</a:t>
            </a:r>
            <a:endParaRPr lang="id-ID" sz="1500" b="1" noProof="1">
              <a:solidFill>
                <a:srgbClr val="002060"/>
              </a:solidFill>
              <a:latin typeface="Trebuchet MS" pitchFamily="34" charset="0"/>
            </a:endParaRPr>
          </a:p>
        </p:txBody>
      </p:sp>
      <p:grpSp>
        <p:nvGrpSpPr>
          <p:cNvPr id="2" name="Group 80"/>
          <p:cNvGrpSpPr/>
          <p:nvPr/>
        </p:nvGrpSpPr>
        <p:grpSpPr>
          <a:xfrm>
            <a:off x="71406" y="4462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17" name="Rounded Rectangle 16"/>
            <p:cNvSpPr/>
            <p:nvPr/>
          </p:nvSpPr>
          <p:spPr>
            <a:xfrm>
              <a:off x="464424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D</a:t>
              </a:r>
              <a:r>
                <a:rPr lang="id-ID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. </a:t>
              </a: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ICIAR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Programs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" name="Group 80"/>
          <p:cNvGrpSpPr/>
          <p:nvPr/>
        </p:nvGrpSpPr>
        <p:grpSpPr>
          <a:xfrm>
            <a:off x="71406" y="71414"/>
            <a:ext cx="9072594" cy="959474"/>
            <a:chOff x="73023" y="44624"/>
            <a:chExt cx="9070976" cy="959474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grpSpPr>
        <p:sp>
          <p:nvSpPr>
            <p:cNvPr id="21" name="Rounded Rectangle 20"/>
            <p:cNvSpPr/>
            <p:nvPr/>
          </p:nvSpPr>
          <p:spPr>
            <a:xfrm>
              <a:off x="6144170" y="44624"/>
              <a:ext cx="1440160" cy="620688"/>
            </a:xfrm>
            <a:prstGeom prst="roundRect">
              <a:avLst>
                <a:gd name="adj" fmla="val 28064"/>
              </a:avLst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6000" tIns="0" rIns="0" rtlCol="0" anchor="t"/>
            <a:lstStyle/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E. HRD</a:t>
              </a:r>
            </a:p>
            <a:p>
              <a:pPr algn="ctr">
                <a:lnSpc>
                  <a:spcPct val="80000"/>
                </a:lnSpc>
              </a:pPr>
              <a:r>
                <a:rPr lang="en-US" sz="1500" b="1" noProof="1" smtClean="0">
                  <a:solidFill>
                    <a:srgbClr val="002060"/>
                  </a:solidFill>
                  <a:latin typeface="Trebuchet MS" pitchFamily="34" charset="0"/>
                </a:rPr>
                <a:t>ISSUES</a:t>
              </a:r>
              <a:endParaRPr lang="id-ID" sz="1500" b="1" noProof="1">
                <a:solidFill>
                  <a:srgbClr val="002060"/>
                </a:solidFill>
                <a:latin typeface="Trebuchet MS" pitchFamily="34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3023" y="500042"/>
              <a:ext cx="9070976" cy="50405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lIns="36000" rIns="0" rtlCol="0" anchor="t"/>
            <a:lstStyle/>
            <a:p>
              <a:pPr algn="ctr"/>
              <a:endParaRPr lang="id-ID" sz="2800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142844" y="642918"/>
            <a:ext cx="90011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latin typeface="Trebuchet MS" pitchFamily="34" charset="0"/>
              </a:rPr>
              <a:t>DEGREE &amp; NON-DEGREE PROGRAMS</a:t>
            </a:r>
            <a:r>
              <a:rPr lang="id-ID" b="1" dirty="0" smtClean="0">
                <a:latin typeface="Trebuchet MS" pitchFamily="34" charset="0"/>
              </a:rPr>
              <a:t> OF</a:t>
            </a:r>
            <a:r>
              <a:rPr lang="en-US" b="1" dirty="0" smtClean="0">
                <a:latin typeface="Trebuchet MS" pitchFamily="34" charset="0"/>
              </a:rPr>
              <a:t> RISET-PRO SCHOLARSHIPS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62000" y="1359262"/>
          <a:ext cx="7619999" cy="4868818"/>
        </p:xfrm>
        <a:graphic>
          <a:graphicData uri="http://schemas.openxmlformats.org/drawingml/2006/table">
            <a:tbl>
              <a:tblPr/>
              <a:tblGrid>
                <a:gridCol w="487680"/>
                <a:gridCol w="2401824"/>
                <a:gridCol w="673608"/>
                <a:gridCol w="673608"/>
                <a:gridCol w="673608"/>
                <a:gridCol w="673608"/>
                <a:gridCol w="673608"/>
                <a:gridCol w="673608"/>
                <a:gridCol w="688847"/>
              </a:tblGrid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DESCRIPTION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2013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2014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2015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2016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2017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2018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Degree Program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PhD (S3) (LN)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70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53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223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Master (S2) (LN)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Number of Scholar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82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64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273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12.82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29.67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30.04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23.44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4.03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Non-Degree Programs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Tailor made (LN)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40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Tailor made (DN)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Off the shelf (LN)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Off the shelf (DN)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Work Placement (LN)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Work Placement (DN)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Visiting scholar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noProof="1" smtClean="0">
                          <a:latin typeface="Calibri"/>
                          <a:ea typeface="Calibri"/>
                          <a:cs typeface="Times New Roman"/>
                        </a:rPr>
                        <a:t>90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+mn-lt"/>
                          <a:ea typeface="Calibri"/>
                          <a:cs typeface="Times New Roman"/>
                        </a:rPr>
                        <a:t>Number of Scholar</a:t>
                      </a:r>
                      <a:endParaRPr lang="en-US" sz="1600" noProof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130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159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159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931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13.97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17.08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17.08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17.29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17.29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17.29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+mn-lt"/>
                          <a:ea typeface="Calibri"/>
                          <a:cs typeface="Times New Roman"/>
                        </a:rPr>
                        <a:t>Total Number of Scholar</a:t>
                      </a:r>
                      <a:endParaRPr lang="en-US" sz="1600" noProof="1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165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241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225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172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noProof="1" smtClean="0">
                          <a:latin typeface="Calibri"/>
                          <a:ea typeface="Calibri"/>
                          <a:cs typeface="Times New Roman"/>
                        </a:rPr>
                        <a:t>1204</a:t>
                      </a:r>
                      <a:endParaRPr lang="en-US" sz="16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9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%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13.71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19.93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20.02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18.68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14.29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13.37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noProof="1" smtClean="0">
                          <a:latin typeface="Calibri"/>
                          <a:ea typeface="Calibri"/>
                          <a:cs typeface="Times New Roman"/>
                        </a:rPr>
                        <a:t>100%</a:t>
                      </a:r>
                      <a:endParaRPr lang="en-US" sz="1200" noProof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51099</TotalTime>
  <Words>1009</Words>
  <Application>Microsoft Office PowerPoint</Application>
  <PresentationFormat>On-screen Show (4:3)</PresentationFormat>
  <Paragraphs>509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Equity</vt:lpstr>
      <vt:lpstr> INTERNATIONAL CENTERS FOR INTERDISCIPLINARY AND ADVANCED RESEARCH  INDONESIAN INSTITUTE OF SCIENCES (LIPI-ICIAR)</vt:lpstr>
      <vt:lpstr>International Centers for Interdisciplinary and  Advanced Research</vt:lpstr>
      <vt:lpstr>International Centers for Interdisciplinary and  Advanced Research</vt:lpstr>
      <vt:lpstr>THE VALUES OF ICIAR TO LIPI</vt:lpstr>
      <vt:lpstr>Slide 5</vt:lpstr>
      <vt:lpstr>Slide 6</vt:lpstr>
      <vt:lpstr>Slide 7</vt:lpstr>
      <vt:lpstr>Slide 8</vt:lpstr>
      <vt:lpstr>Slide 9</vt:lpstr>
      <vt:lpstr>Slide 10</vt:lpstr>
      <vt:lpstr>Slide 11</vt:lpstr>
      <vt:lpstr>    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LAPORAN TIM KERJA PENGUATAN SDM &amp; IPTEK MP3EI</dc:title>
  <dc:creator>Rudianto</dc:creator>
  <cp:lastModifiedBy>user</cp:lastModifiedBy>
  <cp:revision>375</cp:revision>
  <dcterms:created xsi:type="dcterms:W3CDTF">2011-10-22T02:05:56Z</dcterms:created>
  <dcterms:modified xsi:type="dcterms:W3CDTF">2014-02-19T01:29:15Z</dcterms:modified>
</cp:coreProperties>
</file>