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sldIdLst>
    <p:sldId id="256" r:id="rId2"/>
    <p:sldId id="263" r:id="rId3"/>
    <p:sldId id="264" r:id="rId4"/>
    <p:sldId id="265" r:id="rId5"/>
    <p:sldId id="291" r:id="rId6"/>
    <p:sldId id="292" r:id="rId7"/>
    <p:sldId id="259" r:id="rId8"/>
    <p:sldId id="261" r:id="rId9"/>
    <p:sldId id="294" r:id="rId10"/>
    <p:sldId id="295" r:id="rId11"/>
    <p:sldId id="266" r:id="rId12"/>
    <p:sldId id="316" r:id="rId13"/>
    <p:sldId id="317" r:id="rId14"/>
    <p:sldId id="318" r:id="rId15"/>
    <p:sldId id="270" r:id="rId16"/>
    <p:sldId id="296" r:id="rId17"/>
    <p:sldId id="297" r:id="rId18"/>
    <p:sldId id="298" r:id="rId19"/>
    <p:sldId id="299" r:id="rId20"/>
    <p:sldId id="300" r:id="rId21"/>
    <p:sldId id="301" r:id="rId22"/>
    <p:sldId id="302" r:id="rId23"/>
    <p:sldId id="315" r:id="rId24"/>
    <p:sldId id="319" r:id="rId25"/>
    <p:sldId id="320" r:id="rId26"/>
    <p:sldId id="321"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2" d="100"/>
          <a:sy n="92" d="100"/>
        </p:scale>
        <p:origin x="-1576"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_rels/drawing1.xml.rels><?xml version="1.0" encoding="UTF-8" standalone="yes"?>
<Relationships xmlns="http://schemas.openxmlformats.org/package/2006/relationships"><Relationship Id="rId1" Type="http://schemas.openxmlformats.org/officeDocument/2006/relationships/image" Target="../media/image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D02FC0-BE00-424F-A177-E2B92172CC43}" type="doc">
      <dgm:prSet loTypeId="urn:microsoft.com/office/officeart/2005/8/layout/gear1" loCatId="" qsTypeId="urn:microsoft.com/office/officeart/2005/8/quickstyle/simple4" qsCatId="simple" csTypeId="urn:microsoft.com/office/officeart/2005/8/colors/accent1_2" csCatId="accent1" phldr="1"/>
      <dgm:spPr/>
    </dgm:pt>
    <dgm:pt modelId="{DAC1114D-A4D2-2F45-97FA-1E372962E886}">
      <dgm:prSet phldrT="[Text]"/>
      <dgm:spPr/>
      <dgm:t>
        <a:bodyPr/>
        <a:lstStyle/>
        <a:p>
          <a:r>
            <a:rPr lang="en-US" dirty="0" smtClean="0"/>
            <a:t>Environmental Degradation : Destruction of Coral Reef; Conversion of Mangroves Forest ; Conflict over Tenure ; Pollutions</a:t>
          </a:r>
          <a:endParaRPr lang="en-US" dirty="0"/>
        </a:p>
      </dgm:t>
    </dgm:pt>
    <dgm:pt modelId="{58F0A83D-66A5-CC41-947F-F9FB9975AD5C}" type="parTrans" cxnId="{6D2C5BF4-C4E1-3F4C-AD5A-31F05FEFA61E}">
      <dgm:prSet/>
      <dgm:spPr/>
      <dgm:t>
        <a:bodyPr/>
        <a:lstStyle/>
        <a:p>
          <a:endParaRPr lang="en-US"/>
        </a:p>
      </dgm:t>
    </dgm:pt>
    <dgm:pt modelId="{2F0C6F01-F3CD-694B-B0D2-686626427120}" type="sibTrans" cxnId="{6D2C5BF4-C4E1-3F4C-AD5A-31F05FEFA61E}">
      <dgm:prSet/>
      <dgm:spPr/>
      <dgm:t>
        <a:bodyPr/>
        <a:lstStyle/>
        <a:p>
          <a:endParaRPr lang="en-US"/>
        </a:p>
      </dgm:t>
    </dgm:pt>
    <dgm:pt modelId="{10B23DEA-C103-624E-8249-6328E63FAE24}">
      <dgm:prSet phldrT="[Text]"/>
      <dgm:spPr/>
      <dgm:t>
        <a:bodyPr/>
        <a:lstStyle/>
        <a:p>
          <a:r>
            <a:rPr lang="en-US" dirty="0" smtClean="0"/>
            <a:t>Impact of Climate Change: Sea Level Rise, Coral Reef Bleaching, Diminished of Fish</a:t>
          </a:r>
          <a:endParaRPr lang="en-US" dirty="0"/>
        </a:p>
      </dgm:t>
    </dgm:pt>
    <dgm:pt modelId="{FE837BA5-78B7-8641-B9C7-63881238D1C0}" type="parTrans" cxnId="{FFEE05FD-4A97-F144-8D43-793E413C6D3A}">
      <dgm:prSet/>
      <dgm:spPr/>
      <dgm:t>
        <a:bodyPr/>
        <a:lstStyle/>
        <a:p>
          <a:endParaRPr lang="en-US"/>
        </a:p>
      </dgm:t>
    </dgm:pt>
    <dgm:pt modelId="{C99B3F2D-F47E-9149-AF2A-7B84597EA050}" type="sibTrans" cxnId="{FFEE05FD-4A97-F144-8D43-793E413C6D3A}">
      <dgm:prSet/>
      <dgm:spPr/>
      <dgm:t>
        <a:bodyPr/>
        <a:lstStyle/>
        <a:p>
          <a:endParaRPr lang="en-US"/>
        </a:p>
      </dgm:t>
    </dgm:pt>
    <dgm:pt modelId="{3F84AD1A-128C-C743-A0E2-286FA5064F04}">
      <dgm:prSet phldrT="[Text]"/>
      <dgm:spPr/>
      <dgm:t>
        <a:bodyPr/>
        <a:lstStyle/>
        <a:p>
          <a:r>
            <a:rPr lang="en-US" dirty="0" smtClean="0"/>
            <a:t>Disaster : Earthquake, Tsunami, Landslide, Floods,  Typhoon</a:t>
          </a:r>
          <a:endParaRPr lang="en-US" dirty="0"/>
        </a:p>
      </dgm:t>
    </dgm:pt>
    <dgm:pt modelId="{B2528715-BCF2-9F4C-AAD3-8260CB065337}" type="parTrans" cxnId="{538EB226-8EAA-8D49-BCA8-63C102F5AE00}">
      <dgm:prSet/>
      <dgm:spPr/>
      <dgm:t>
        <a:bodyPr/>
        <a:lstStyle/>
        <a:p>
          <a:endParaRPr lang="en-US"/>
        </a:p>
      </dgm:t>
    </dgm:pt>
    <dgm:pt modelId="{0A32096A-B1DA-8748-B2C3-BA1BF634624A}" type="sibTrans" cxnId="{538EB226-8EAA-8D49-BCA8-63C102F5AE00}">
      <dgm:prSet/>
      <dgm:spPr/>
      <dgm:t>
        <a:bodyPr/>
        <a:lstStyle/>
        <a:p>
          <a:endParaRPr lang="en-US"/>
        </a:p>
      </dgm:t>
    </dgm:pt>
    <dgm:pt modelId="{36F55AF6-0A7A-8B48-B93E-4132646D4006}" type="pres">
      <dgm:prSet presAssocID="{2AD02FC0-BE00-424F-A177-E2B92172CC43}" presName="composite" presStyleCnt="0">
        <dgm:presLayoutVars>
          <dgm:chMax val="3"/>
          <dgm:animLvl val="lvl"/>
          <dgm:resizeHandles val="exact"/>
        </dgm:presLayoutVars>
      </dgm:prSet>
      <dgm:spPr/>
    </dgm:pt>
    <dgm:pt modelId="{D97B7A5F-D530-734E-9056-4EEAC2BD0AF0}" type="pres">
      <dgm:prSet presAssocID="{DAC1114D-A4D2-2F45-97FA-1E372962E886}" presName="gear1" presStyleLbl="node1" presStyleIdx="0" presStyleCnt="3">
        <dgm:presLayoutVars>
          <dgm:chMax val="1"/>
          <dgm:bulletEnabled val="1"/>
        </dgm:presLayoutVars>
      </dgm:prSet>
      <dgm:spPr/>
      <dgm:t>
        <a:bodyPr/>
        <a:lstStyle/>
        <a:p>
          <a:endParaRPr lang="en-US"/>
        </a:p>
      </dgm:t>
    </dgm:pt>
    <dgm:pt modelId="{2347A4CC-8BF1-3C49-8CC9-35C285D77A69}" type="pres">
      <dgm:prSet presAssocID="{DAC1114D-A4D2-2F45-97FA-1E372962E886}" presName="gear1srcNode" presStyleLbl="node1" presStyleIdx="0" presStyleCnt="3"/>
      <dgm:spPr/>
      <dgm:t>
        <a:bodyPr/>
        <a:lstStyle/>
        <a:p>
          <a:endParaRPr lang="en-US"/>
        </a:p>
      </dgm:t>
    </dgm:pt>
    <dgm:pt modelId="{D5D8CFBF-B735-8747-9D60-F8A612A0BF33}" type="pres">
      <dgm:prSet presAssocID="{DAC1114D-A4D2-2F45-97FA-1E372962E886}" presName="gear1dstNode" presStyleLbl="node1" presStyleIdx="0" presStyleCnt="3"/>
      <dgm:spPr/>
      <dgm:t>
        <a:bodyPr/>
        <a:lstStyle/>
        <a:p>
          <a:endParaRPr lang="en-US"/>
        </a:p>
      </dgm:t>
    </dgm:pt>
    <dgm:pt modelId="{0AD5C74A-2BBC-8F45-9EFB-20D95FA8C42C}" type="pres">
      <dgm:prSet presAssocID="{10B23DEA-C103-624E-8249-6328E63FAE24}" presName="gear2" presStyleLbl="node1" presStyleIdx="1" presStyleCnt="3">
        <dgm:presLayoutVars>
          <dgm:chMax val="1"/>
          <dgm:bulletEnabled val="1"/>
        </dgm:presLayoutVars>
      </dgm:prSet>
      <dgm:spPr/>
      <dgm:t>
        <a:bodyPr/>
        <a:lstStyle/>
        <a:p>
          <a:endParaRPr lang="en-US"/>
        </a:p>
      </dgm:t>
    </dgm:pt>
    <dgm:pt modelId="{688594A9-B431-804A-B7F8-684FE894E686}" type="pres">
      <dgm:prSet presAssocID="{10B23DEA-C103-624E-8249-6328E63FAE24}" presName="gear2srcNode" presStyleLbl="node1" presStyleIdx="1" presStyleCnt="3"/>
      <dgm:spPr/>
      <dgm:t>
        <a:bodyPr/>
        <a:lstStyle/>
        <a:p>
          <a:endParaRPr lang="en-US"/>
        </a:p>
      </dgm:t>
    </dgm:pt>
    <dgm:pt modelId="{E62EF8E7-9310-E942-9796-3EC720273C0E}" type="pres">
      <dgm:prSet presAssocID="{10B23DEA-C103-624E-8249-6328E63FAE24}" presName="gear2dstNode" presStyleLbl="node1" presStyleIdx="1" presStyleCnt="3"/>
      <dgm:spPr/>
      <dgm:t>
        <a:bodyPr/>
        <a:lstStyle/>
        <a:p>
          <a:endParaRPr lang="en-US"/>
        </a:p>
      </dgm:t>
    </dgm:pt>
    <dgm:pt modelId="{724C7854-2AF2-3247-8CF3-C32AC23F789A}" type="pres">
      <dgm:prSet presAssocID="{3F84AD1A-128C-C743-A0E2-286FA5064F04}" presName="gear3" presStyleLbl="node1" presStyleIdx="2" presStyleCnt="3"/>
      <dgm:spPr/>
      <dgm:t>
        <a:bodyPr/>
        <a:lstStyle/>
        <a:p>
          <a:endParaRPr lang="en-US"/>
        </a:p>
      </dgm:t>
    </dgm:pt>
    <dgm:pt modelId="{E83982ED-C64C-C94F-BB84-6E7E49D8AE68}" type="pres">
      <dgm:prSet presAssocID="{3F84AD1A-128C-C743-A0E2-286FA5064F04}" presName="gear3tx" presStyleLbl="node1" presStyleIdx="2" presStyleCnt="3">
        <dgm:presLayoutVars>
          <dgm:chMax val="1"/>
          <dgm:bulletEnabled val="1"/>
        </dgm:presLayoutVars>
      </dgm:prSet>
      <dgm:spPr/>
      <dgm:t>
        <a:bodyPr/>
        <a:lstStyle/>
        <a:p>
          <a:endParaRPr lang="en-US"/>
        </a:p>
      </dgm:t>
    </dgm:pt>
    <dgm:pt modelId="{00CF2301-18EB-3249-B6E2-97AE8216BEE1}" type="pres">
      <dgm:prSet presAssocID="{3F84AD1A-128C-C743-A0E2-286FA5064F04}" presName="gear3srcNode" presStyleLbl="node1" presStyleIdx="2" presStyleCnt="3"/>
      <dgm:spPr/>
      <dgm:t>
        <a:bodyPr/>
        <a:lstStyle/>
        <a:p>
          <a:endParaRPr lang="en-US"/>
        </a:p>
      </dgm:t>
    </dgm:pt>
    <dgm:pt modelId="{42F2D788-B882-014C-8486-5CF4805F3049}" type="pres">
      <dgm:prSet presAssocID="{3F84AD1A-128C-C743-A0E2-286FA5064F04}" presName="gear3dstNode" presStyleLbl="node1" presStyleIdx="2" presStyleCnt="3"/>
      <dgm:spPr/>
      <dgm:t>
        <a:bodyPr/>
        <a:lstStyle/>
        <a:p>
          <a:endParaRPr lang="en-US"/>
        </a:p>
      </dgm:t>
    </dgm:pt>
    <dgm:pt modelId="{10CB55C8-83B5-D842-9242-B4F4F7E5E5C6}" type="pres">
      <dgm:prSet presAssocID="{2F0C6F01-F3CD-694B-B0D2-686626427120}" presName="connector1" presStyleLbl="sibTrans2D1" presStyleIdx="0" presStyleCnt="3"/>
      <dgm:spPr/>
      <dgm:t>
        <a:bodyPr/>
        <a:lstStyle/>
        <a:p>
          <a:endParaRPr lang="en-US"/>
        </a:p>
      </dgm:t>
    </dgm:pt>
    <dgm:pt modelId="{71D488B2-9AC7-EA46-9862-940EF7048385}" type="pres">
      <dgm:prSet presAssocID="{C99B3F2D-F47E-9149-AF2A-7B84597EA050}" presName="connector2" presStyleLbl="sibTrans2D1" presStyleIdx="1" presStyleCnt="3"/>
      <dgm:spPr/>
      <dgm:t>
        <a:bodyPr/>
        <a:lstStyle/>
        <a:p>
          <a:endParaRPr lang="en-US"/>
        </a:p>
      </dgm:t>
    </dgm:pt>
    <dgm:pt modelId="{E52551FD-2890-1742-88A1-2066CF10FF69}" type="pres">
      <dgm:prSet presAssocID="{0A32096A-B1DA-8748-B2C3-BA1BF634624A}" presName="connector3" presStyleLbl="sibTrans2D1" presStyleIdx="2" presStyleCnt="3"/>
      <dgm:spPr/>
      <dgm:t>
        <a:bodyPr/>
        <a:lstStyle/>
        <a:p>
          <a:endParaRPr lang="en-US"/>
        </a:p>
      </dgm:t>
    </dgm:pt>
  </dgm:ptLst>
  <dgm:cxnLst>
    <dgm:cxn modelId="{6ABEA650-F845-9840-BF26-23153393B96E}" type="presOf" srcId="{2F0C6F01-F3CD-694B-B0D2-686626427120}" destId="{10CB55C8-83B5-D842-9242-B4F4F7E5E5C6}" srcOrd="0" destOrd="0" presId="urn:microsoft.com/office/officeart/2005/8/layout/gear1"/>
    <dgm:cxn modelId="{DC83A66F-B35C-A544-A965-6B0A962CCF21}" type="presOf" srcId="{10B23DEA-C103-624E-8249-6328E63FAE24}" destId="{E62EF8E7-9310-E942-9796-3EC720273C0E}" srcOrd="2" destOrd="0" presId="urn:microsoft.com/office/officeart/2005/8/layout/gear1"/>
    <dgm:cxn modelId="{217E044E-CBCA-7845-9212-BAB607BEA9F6}" type="presOf" srcId="{10B23DEA-C103-624E-8249-6328E63FAE24}" destId="{688594A9-B431-804A-B7F8-684FE894E686}" srcOrd="1" destOrd="0" presId="urn:microsoft.com/office/officeart/2005/8/layout/gear1"/>
    <dgm:cxn modelId="{6D2C5BF4-C4E1-3F4C-AD5A-31F05FEFA61E}" srcId="{2AD02FC0-BE00-424F-A177-E2B92172CC43}" destId="{DAC1114D-A4D2-2F45-97FA-1E372962E886}" srcOrd="0" destOrd="0" parTransId="{58F0A83D-66A5-CC41-947F-F9FB9975AD5C}" sibTransId="{2F0C6F01-F3CD-694B-B0D2-686626427120}"/>
    <dgm:cxn modelId="{5B020E1D-1754-4841-BA74-53BE505CF086}" type="presOf" srcId="{2AD02FC0-BE00-424F-A177-E2B92172CC43}" destId="{36F55AF6-0A7A-8B48-B93E-4132646D4006}" srcOrd="0" destOrd="0" presId="urn:microsoft.com/office/officeart/2005/8/layout/gear1"/>
    <dgm:cxn modelId="{5E5A13E3-F380-134F-BE60-0EF033290994}" type="presOf" srcId="{C99B3F2D-F47E-9149-AF2A-7B84597EA050}" destId="{71D488B2-9AC7-EA46-9862-940EF7048385}" srcOrd="0" destOrd="0" presId="urn:microsoft.com/office/officeart/2005/8/layout/gear1"/>
    <dgm:cxn modelId="{748ECDB4-60A6-1B49-8D68-D5DABB34CB94}" type="presOf" srcId="{3F84AD1A-128C-C743-A0E2-286FA5064F04}" destId="{00CF2301-18EB-3249-B6E2-97AE8216BEE1}" srcOrd="2" destOrd="0" presId="urn:microsoft.com/office/officeart/2005/8/layout/gear1"/>
    <dgm:cxn modelId="{FFEE05FD-4A97-F144-8D43-793E413C6D3A}" srcId="{2AD02FC0-BE00-424F-A177-E2B92172CC43}" destId="{10B23DEA-C103-624E-8249-6328E63FAE24}" srcOrd="1" destOrd="0" parTransId="{FE837BA5-78B7-8641-B9C7-63881238D1C0}" sibTransId="{C99B3F2D-F47E-9149-AF2A-7B84597EA050}"/>
    <dgm:cxn modelId="{538EB226-8EAA-8D49-BCA8-63C102F5AE00}" srcId="{2AD02FC0-BE00-424F-A177-E2B92172CC43}" destId="{3F84AD1A-128C-C743-A0E2-286FA5064F04}" srcOrd="2" destOrd="0" parTransId="{B2528715-BCF2-9F4C-AAD3-8260CB065337}" sibTransId="{0A32096A-B1DA-8748-B2C3-BA1BF634624A}"/>
    <dgm:cxn modelId="{B4DF22F6-78BA-F44D-B1E6-8E3C79B3D330}" type="presOf" srcId="{3F84AD1A-128C-C743-A0E2-286FA5064F04}" destId="{E83982ED-C64C-C94F-BB84-6E7E49D8AE68}" srcOrd="1" destOrd="0" presId="urn:microsoft.com/office/officeart/2005/8/layout/gear1"/>
    <dgm:cxn modelId="{16B393D3-A537-EF44-BB71-B897C9A4795D}" type="presOf" srcId="{3F84AD1A-128C-C743-A0E2-286FA5064F04}" destId="{42F2D788-B882-014C-8486-5CF4805F3049}" srcOrd="3" destOrd="0" presId="urn:microsoft.com/office/officeart/2005/8/layout/gear1"/>
    <dgm:cxn modelId="{67893B4F-4F76-F440-A19A-B31983004E93}" type="presOf" srcId="{DAC1114D-A4D2-2F45-97FA-1E372962E886}" destId="{D5D8CFBF-B735-8747-9D60-F8A612A0BF33}" srcOrd="2" destOrd="0" presId="urn:microsoft.com/office/officeart/2005/8/layout/gear1"/>
    <dgm:cxn modelId="{A2ED8831-615D-C74B-BC4A-86049323DD79}" type="presOf" srcId="{DAC1114D-A4D2-2F45-97FA-1E372962E886}" destId="{2347A4CC-8BF1-3C49-8CC9-35C285D77A69}" srcOrd="1" destOrd="0" presId="urn:microsoft.com/office/officeart/2005/8/layout/gear1"/>
    <dgm:cxn modelId="{5AADB8AC-4D36-0845-82B6-84643D048185}" type="presOf" srcId="{DAC1114D-A4D2-2F45-97FA-1E372962E886}" destId="{D97B7A5F-D530-734E-9056-4EEAC2BD0AF0}" srcOrd="0" destOrd="0" presId="urn:microsoft.com/office/officeart/2005/8/layout/gear1"/>
    <dgm:cxn modelId="{3A1B117C-3B1C-C248-86F1-E56C906AE546}" type="presOf" srcId="{0A32096A-B1DA-8748-B2C3-BA1BF634624A}" destId="{E52551FD-2890-1742-88A1-2066CF10FF69}" srcOrd="0" destOrd="0" presId="urn:microsoft.com/office/officeart/2005/8/layout/gear1"/>
    <dgm:cxn modelId="{32A5EED2-898B-3440-9E62-3405A0C9D66C}" type="presOf" srcId="{3F84AD1A-128C-C743-A0E2-286FA5064F04}" destId="{724C7854-2AF2-3247-8CF3-C32AC23F789A}" srcOrd="0" destOrd="0" presId="urn:microsoft.com/office/officeart/2005/8/layout/gear1"/>
    <dgm:cxn modelId="{BB77D214-28D5-D549-9871-E9E2C44702A2}" type="presOf" srcId="{10B23DEA-C103-624E-8249-6328E63FAE24}" destId="{0AD5C74A-2BBC-8F45-9EFB-20D95FA8C42C}" srcOrd="0" destOrd="0" presId="urn:microsoft.com/office/officeart/2005/8/layout/gear1"/>
    <dgm:cxn modelId="{461FBE65-F2B5-454D-8E49-497FB99B2E44}" type="presParOf" srcId="{36F55AF6-0A7A-8B48-B93E-4132646D4006}" destId="{D97B7A5F-D530-734E-9056-4EEAC2BD0AF0}" srcOrd="0" destOrd="0" presId="urn:microsoft.com/office/officeart/2005/8/layout/gear1"/>
    <dgm:cxn modelId="{CA60FA85-7076-6C40-A4B3-15B8BDE20849}" type="presParOf" srcId="{36F55AF6-0A7A-8B48-B93E-4132646D4006}" destId="{2347A4CC-8BF1-3C49-8CC9-35C285D77A69}" srcOrd="1" destOrd="0" presId="urn:microsoft.com/office/officeart/2005/8/layout/gear1"/>
    <dgm:cxn modelId="{E06E34CF-5113-D74B-9D38-2773F9055863}" type="presParOf" srcId="{36F55AF6-0A7A-8B48-B93E-4132646D4006}" destId="{D5D8CFBF-B735-8747-9D60-F8A612A0BF33}" srcOrd="2" destOrd="0" presId="urn:microsoft.com/office/officeart/2005/8/layout/gear1"/>
    <dgm:cxn modelId="{8E3BBFFE-C8AD-C040-A388-7D0A975E6FCF}" type="presParOf" srcId="{36F55AF6-0A7A-8B48-B93E-4132646D4006}" destId="{0AD5C74A-2BBC-8F45-9EFB-20D95FA8C42C}" srcOrd="3" destOrd="0" presId="urn:microsoft.com/office/officeart/2005/8/layout/gear1"/>
    <dgm:cxn modelId="{88D81C77-0C67-174A-877B-6485A4EAD6CA}" type="presParOf" srcId="{36F55AF6-0A7A-8B48-B93E-4132646D4006}" destId="{688594A9-B431-804A-B7F8-684FE894E686}" srcOrd="4" destOrd="0" presId="urn:microsoft.com/office/officeart/2005/8/layout/gear1"/>
    <dgm:cxn modelId="{D132CD33-F443-F54E-A040-1B8B1F0FC11C}" type="presParOf" srcId="{36F55AF6-0A7A-8B48-B93E-4132646D4006}" destId="{E62EF8E7-9310-E942-9796-3EC720273C0E}" srcOrd="5" destOrd="0" presId="urn:microsoft.com/office/officeart/2005/8/layout/gear1"/>
    <dgm:cxn modelId="{5E6E7FE5-94DF-3E44-8FDE-4DF710B663A1}" type="presParOf" srcId="{36F55AF6-0A7A-8B48-B93E-4132646D4006}" destId="{724C7854-2AF2-3247-8CF3-C32AC23F789A}" srcOrd="6" destOrd="0" presId="urn:microsoft.com/office/officeart/2005/8/layout/gear1"/>
    <dgm:cxn modelId="{F20F828B-49F0-C140-A791-DB8336CB1E70}" type="presParOf" srcId="{36F55AF6-0A7A-8B48-B93E-4132646D4006}" destId="{E83982ED-C64C-C94F-BB84-6E7E49D8AE68}" srcOrd="7" destOrd="0" presId="urn:microsoft.com/office/officeart/2005/8/layout/gear1"/>
    <dgm:cxn modelId="{709B1DC7-5F87-324F-9EE4-B7F25ACF642A}" type="presParOf" srcId="{36F55AF6-0A7A-8B48-B93E-4132646D4006}" destId="{00CF2301-18EB-3249-B6E2-97AE8216BEE1}" srcOrd="8" destOrd="0" presId="urn:microsoft.com/office/officeart/2005/8/layout/gear1"/>
    <dgm:cxn modelId="{01F2A130-7D37-E14A-8BBA-90AB7ED344AC}" type="presParOf" srcId="{36F55AF6-0A7A-8B48-B93E-4132646D4006}" destId="{42F2D788-B882-014C-8486-5CF4805F3049}" srcOrd="9" destOrd="0" presId="urn:microsoft.com/office/officeart/2005/8/layout/gear1"/>
    <dgm:cxn modelId="{0B8369B2-B7CD-AE4B-847E-6CC1C3AED35A}" type="presParOf" srcId="{36F55AF6-0A7A-8B48-B93E-4132646D4006}" destId="{10CB55C8-83B5-D842-9242-B4F4F7E5E5C6}" srcOrd="10" destOrd="0" presId="urn:microsoft.com/office/officeart/2005/8/layout/gear1"/>
    <dgm:cxn modelId="{5BCF2667-46A6-AE44-ACA0-D405C55EF129}" type="presParOf" srcId="{36F55AF6-0A7A-8B48-B93E-4132646D4006}" destId="{71D488B2-9AC7-EA46-9862-940EF7048385}" srcOrd="11" destOrd="0" presId="urn:microsoft.com/office/officeart/2005/8/layout/gear1"/>
    <dgm:cxn modelId="{C9FFFDB4-DC4A-4642-A92E-22D669D977CF}" type="presParOf" srcId="{36F55AF6-0A7A-8B48-B93E-4132646D4006}" destId="{E52551FD-2890-1742-88A1-2066CF10FF69}"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B7A5F-D530-734E-9056-4EEAC2BD0AF0}">
      <dsp:nvSpPr>
        <dsp:cNvPr id="0" name=""/>
        <dsp:cNvSpPr/>
      </dsp:nvSpPr>
      <dsp:spPr>
        <a:xfrm>
          <a:off x="3454003" y="1825227"/>
          <a:ext cx="2230834" cy="2230834"/>
        </a:xfrm>
        <a:prstGeom prst="gear9">
          <a:avLst/>
        </a:prstGeom>
        <a:blipFill rotWithShape="0">
          <a:blip xmlns:r="http://schemas.openxmlformats.org/officeDocument/2006/relationships" r:embed="rId1">
            <a:duotone>
              <a:schemeClr val="accent1">
                <a:hueOff val="0"/>
                <a:satOff val="0"/>
                <a:lumOff val="0"/>
                <a:alphaOff val="0"/>
                <a:shade val="30000"/>
                <a:satMod val="150000"/>
              </a:schemeClr>
              <a:schemeClr val="accent1">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t>Environmental Degradation : Destruction of Coral Reef; Conversion of Mangroves Forest ; Conflict over Tenure ; Pollutions</a:t>
          </a:r>
          <a:endParaRPr lang="en-US" sz="800" kern="1200" dirty="0"/>
        </a:p>
      </dsp:txBody>
      <dsp:txXfrm>
        <a:off x="3902500" y="2347789"/>
        <a:ext cx="1333840" cy="1146695"/>
      </dsp:txXfrm>
    </dsp:sp>
    <dsp:sp modelId="{0AD5C74A-2BBC-8F45-9EFB-20D95FA8C42C}">
      <dsp:nvSpPr>
        <dsp:cNvPr id="0" name=""/>
        <dsp:cNvSpPr/>
      </dsp:nvSpPr>
      <dsp:spPr>
        <a:xfrm>
          <a:off x="2156063" y="1297939"/>
          <a:ext cx="1622424" cy="1622424"/>
        </a:xfrm>
        <a:prstGeom prst="gear6">
          <a:avLst/>
        </a:prstGeom>
        <a:blipFill rotWithShape="0">
          <a:blip xmlns:r="http://schemas.openxmlformats.org/officeDocument/2006/relationships" r:embed="rId1">
            <a:duotone>
              <a:schemeClr val="accent1">
                <a:hueOff val="0"/>
                <a:satOff val="0"/>
                <a:lumOff val="0"/>
                <a:alphaOff val="0"/>
                <a:shade val="30000"/>
                <a:satMod val="150000"/>
              </a:schemeClr>
              <a:schemeClr val="accent1">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t>Impact of Climate Change: Sea Level Rise, Coral Reef Bleaching, Diminished of Fish</a:t>
          </a:r>
          <a:endParaRPr lang="en-US" sz="800" kern="1200" dirty="0"/>
        </a:p>
      </dsp:txBody>
      <dsp:txXfrm>
        <a:off x="2564513" y="1708858"/>
        <a:ext cx="805524" cy="800586"/>
      </dsp:txXfrm>
    </dsp:sp>
    <dsp:sp modelId="{724C7854-2AF2-3247-8CF3-C32AC23F789A}">
      <dsp:nvSpPr>
        <dsp:cNvPr id="0" name=""/>
        <dsp:cNvSpPr/>
      </dsp:nvSpPr>
      <dsp:spPr>
        <a:xfrm rot="20700000">
          <a:off x="3064787" y="178632"/>
          <a:ext cx="1589645" cy="1589645"/>
        </a:xfrm>
        <a:prstGeom prst="gear6">
          <a:avLst/>
        </a:prstGeom>
        <a:blipFill rotWithShape="0">
          <a:blip xmlns:r="http://schemas.openxmlformats.org/officeDocument/2006/relationships" r:embed="rId1">
            <a:duotone>
              <a:schemeClr val="accent1">
                <a:hueOff val="0"/>
                <a:satOff val="0"/>
                <a:lumOff val="0"/>
                <a:alphaOff val="0"/>
                <a:shade val="30000"/>
                <a:satMod val="150000"/>
              </a:schemeClr>
              <a:schemeClr val="accent1">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t>Disaster : Earthquake, Tsunami, Landslide, Floods,  Typhoon</a:t>
          </a:r>
          <a:endParaRPr lang="en-US" sz="800" kern="1200" dirty="0"/>
        </a:p>
      </dsp:txBody>
      <dsp:txXfrm rot="-20700000">
        <a:off x="3413442" y="527288"/>
        <a:ext cx="892333" cy="892333"/>
      </dsp:txXfrm>
    </dsp:sp>
    <dsp:sp modelId="{10CB55C8-83B5-D842-9242-B4F4F7E5E5C6}">
      <dsp:nvSpPr>
        <dsp:cNvPr id="0" name=""/>
        <dsp:cNvSpPr/>
      </dsp:nvSpPr>
      <dsp:spPr>
        <a:xfrm>
          <a:off x="3280958" y="1489456"/>
          <a:ext cx="2855467" cy="2855467"/>
        </a:xfrm>
        <a:prstGeom prst="circularArrow">
          <a:avLst>
            <a:gd name="adj1" fmla="val 4688"/>
            <a:gd name="adj2" fmla="val 299029"/>
            <a:gd name="adj3" fmla="val 2512885"/>
            <a:gd name="adj4" fmla="val 15868363"/>
            <a:gd name="adj5" fmla="val 5469"/>
          </a:avLst>
        </a:prstGeom>
        <a:blipFill rotWithShape="0">
          <a:blip xmlns:r="http://schemas.openxmlformats.org/officeDocument/2006/relationships" r:embed="rId1">
            <a:duotone>
              <a:schemeClr val="accent1">
                <a:tint val="60000"/>
                <a:hueOff val="0"/>
                <a:satOff val="0"/>
                <a:lumOff val="0"/>
                <a:alphaOff val="0"/>
                <a:shade val="30000"/>
                <a:satMod val="150000"/>
              </a:schemeClr>
              <a:schemeClr val="accent1">
                <a:tint val="60000"/>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71D488B2-9AC7-EA46-9862-940EF7048385}">
      <dsp:nvSpPr>
        <dsp:cNvPr id="0" name=""/>
        <dsp:cNvSpPr/>
      </dsp:nvSpPr>
      <dsp:spPr>
        <a:xfrm>
          <a:off x="1868735" y="939551"/>
          <a:ext cx="2074675" cy="2074675"/>
        </a:xfrm>
        <a:prstGeom prst="leftCircularArrow">
          <a:avLst>
            <a:gd name="adj1" fmla="val 6452"/>
            <a:gd name="adj2" fmla="val 429999"/>
            <a:gd name="adj3" fmla="val 10489124"/>
            <a:gd name="adj4" fmla="val 14837806"/>
            <a:gd name="adj5" fmla="val 7527"/>
          </a:avLst>
        </a:prstGeom>
        <a:blipFill rotWithShape="0">
          <a:blip xmlns:r="http://schemas.openxmlformats.org/officeDocument/2006/relationships" r:embed="rId1">
            <a:duotone>
              <a:schemeClr val="accent1">
                <a:tint val="60000"/>
                <a:hueOff val="0"/>
                <a:satOff val="0"/>
                <a:lumOff val="0"/>
                <a:alphaOff val="0"/>
                <a:shade val="30000"/>
                <a:satMod val="150000"/>
              </a:schemeClr>
              <a:schemeClr val="accent1">
                <a:tint val="60000"/>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E52551FD-2890-1742-88A1-2066CF10FF69}">
      <dsp:nvSpPr>
        <dsp:cNvPr id="0" name=""/>
        <dsp:cNvSpPr/>
      </dsp:nvSpPr>
      <dsp:spPr>
        <a:xfrm>
          <a:off x="2697085" y="-168966"/>
          <a:ext cx="2236918" cy="2236918"/>
        </a:xfrm>
        <a:prstGeom prst="circularArrow">
          <a:avLst>
            <a:gd name="adj1" fmla="val 5984"/>
            <a:gd name="adj2" fmla="val 394124"/>
            <a:gd name="adj3" fmla="val 13313824"/>
            <a:gd name="adj4" fmla="val 10508221"/>
            <a:gd name="adj5" fmla="val 6981"/>
          </a:avLst>
        </a:prstGeom>
        <a:blipFill rotWithShape="0">
          <a:blip xmlns:r="http://schemas.openxmlformats.org/officeDocument/2006/relationships" r:embed="rId1">
            <a:duotone>
              <a:schemeClr val="accent1">
                <a:tint val="60000"/>
                <a:hueOff val="0"/>
                <a:satOff val="0"/>
                <a:lumOff val="0"/>
                <a:alphaOff val="0"/>
                <a:shade val="30000"/>
                <a:satMod val="150000"/>
              </a:schemeClr>
              <a:schemeClr val="accent1">
                <a:tint val="60000"/>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BC9A17-F01E-ED48-B82D-E135AD66AD17}" type="datetimeFigureOut">
              <a:rPr lang="en-US" smtClean="0"/>
              <a:t>2/19/14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82FC1D-5F57-0745-A00D-7C16821FAC61}" type="slidenum">
              <a:rPr lang="en-US" smtClean="0"/>
              <a:t>‹#›</a:t>
            </a:fld>
            <a:endParaRPr lang="en-US" dirty="0"/>
          </a:p>
        </p:txBody>
      </p:sp>
    </p:spTree>
    <p:extLst>
      <p:ext uri="{BB962C8B-B14F-4D97-AF65-F5344CB8AC3E}">
        <p14:creationId xmlns:p14="http://schemas.microsoft.com/office/powerpoint/2010/main" val="34530737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82FC1D-5F57-0745-A00D-7C16821FAC61}" type="slidenum">
              <a:rPr lang="en-US" smtClean="0"/>
              <a:t>1</a:t>
            </a:fld>
            <a:endParaRPr lang="en-US" dirty="0"/>
          </a:p>
        </p:txBody>
      </p:sp>
    </p:spTree>
    <p:extLst>
      <p:ext uri="{BB962C8B-B14F-4D97-AF65-F5344CB8AC3E}">
        <p14:creationId xmlns:p14="http://schemas.microsoft.com/office/powerpoint/2010/main" val="1106722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B6DBBC65-67B3-7A44-8E5C-6B45F86087C1}" type="datetimeFigureOut">
              <a:rPr lang="en-US" smtClean="0"/>
              <a:t>2/19/14</a:t>
            </a:fld>
            <a:endParaRPr lang="en-US" dirty="0"/>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dirty="0"/>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3E32B268-2DB7-B44F-A3C1-B215430800A1}"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B6DBBC65-67B3-7A44-8E5C-6B45F86087C1}" type="datetimeFigureOut">
              <a:rPr lang="en-US" smtClean="0"/>
              <a:t>2/19/14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32B268-2DB7-B44F-A3C1-B215430800A1}" type="slidenum">
              <a:rPr lang="en-US" smtClean="0"/>
              <a:t>‹#›</a:t>
            </a:fld>
            <a:endParaRPr lang="en-US"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6DBBC65-67B3-7A44-8E5C-6B45F86087C1}" type="datetimeFigureOut">
              <a:rPr lang="en-US" smtClean="0"/>
              <a:t>2/19/14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32B268-2DB7-B44F-A3C1-B215430800A1}" type="slidenum">
              <a:rPr lang="en-US" smtClean="0"/>
              <a:t>‹#›</a:t>
            </a:fld>
            <a:endParaRPr lang="en-US" dirty="0"/>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6DBBC65-67B3-7A44-8E5C-6B45F86087C1}" type="datetimeFigureOut">
              <a:rPr lang="en-US" smtClean="0"/>
              <a:t>2/19/14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E32B268-2DB7-B44F-A3C1-B215430800A1}"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DBBC65-67B3-7A44-8E5C-6B45F86087C1}" type="datetimeFigureOut">
              <a:rPr lang="en-US" smtClean="0"/>
              <a:t>2/19/14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E32B268-2DB7-B44F-A3C1-B215430800A1}"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DBBC65-67B3-7A44-8E5C-6B45F86087C1}" type="datetimeFigureOut">
              <a:rPr lang="en-US" smtClean="0"/>
              <a:t>2/19/14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32B268-2DB7-B44F-A3C1-B215430800A1}" type="slidenum">
              <a:rPr lang="en-US" smtClean="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DBBC65-67B3-7A44-8E5C-6B45F86087C1}" type="datetimeFigureOut">
              <a:rPr lang="en-US" smtClean="0"/>
              <a:t>2/19/14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32B268-2DB7-B44F-A3C1-B215430800A1}" type="slidenum">
              <a:rPr lang="en-US" smtClean="0"/>
              <a:t>‹#›</a:t>
            </a:fld>
            <a:endParaRPr lang="en-US" dirty="0"/>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DBBC65-67B3-7A44-8E5C-6B45F86087C1}" type="datetimeFigureOut">
              <a:rPr lang="en-US" smtClean="0"/>
              <a:t>2/19/14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32B268-2DB7-B44F-A3C1-B215430800A1}" type="slidenum">
              <a:rPr lang="en-US" smtClean="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DBBC65-67B3-7A44-8E5C-6B45F86087C1}" type="datetimeFigureOut">
              <a:rPr lang="en-US" smtClean="0"/>
              <a:t>2/19/14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32B268-2DB7-B44F-A3C1-B215430800A1}" type="slidenum">
              <a:rPr lang="en-US" smtClean="0"/>
              <a:t>‹#›</a:t>
            </a:fld>
            <a:endParaRPr lang="en-US" dirty="0"/>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DBBC65-67B3-7A44-8E5C-6B45F86087C1}" type="datetimeFigureOut">
              <a:rPr lang="en-US" smtClean="0"/>
              <a:t>2/19/14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32B268-2DB7-B44F-A3C1-B215430800A1}" type="slidenum">
              <a:rPr lang="en-US" smtClean="0"/>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6DBBC65-67B3-7A44-8E5C-6B45F86087C1}" type="datetimeFigureOut">
              <a:rPr lang="en-US" smtClean="0"/>
              <a:t>2/19/14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32B268-2DB7-B44F-A3C1-B215430800A1}"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6DBBC65-67B3-7A44-8E5C-6B45F86087C1}" type="datetimeFigureOut">
              <a:rPr lang="en-US" smtClean="0"/>
              <a:t>2/19/14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32B268-2DB7-B44F-A3C1-B215430800A1}"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6DBBC65-67B3-7A44-8E5C-6B45F86087C1}" type="datetimeFigureOut">
              <a:rPr lang="en-US" smtClean="0"/>
              <a:t>2/19/14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32B268-2DB7-B44F-A3C1-B215430800A1}"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B6DBBC65-67B3-7A44-8E5C-6B45F86087C1}" type="datetimeFigureOut">
              <a:rPr lang="en-US" smtClean="0"/>
              <a:t>2/19/14</a:t>
            </a:fld>
            <a:endParaRPr lang="en-US" dirty="0"/>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3E32B268-2DB7-B44F-A3C1-B215430800A1}"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B6DBBC65-67B3-7A44-8E5C-6B45F86087C1}" type="datetimeFigureOut">
              <a:rPr lang="en-US" smtClean="0"/>
              <a:t>2/19/14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32B268-2DB7-B44F-A3C1-B215430800A1}"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DBBC65-67B3-7A44-8E5C-6B45F86087C1}" type="datetimeFigureOut">
              <a:rPr lang="en-US" smtClean="0"/>
              <a:t>2/19/14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32B268-2DB7-B44F-A3C1-B215430800A1}"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DBBC65-67B3-7A44-8E5C-6B45F86087C1}" type="datetimeFigureOut">
              <a:rPr lang="en-US" smtClean="0"/>
              <a:t>2/19/14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32B268-2DB7-B44F-A3C1-B215430800A1}"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6DBBC65-67B3-7A44-8E5C-6B45F86087C1}" type="datetimeFigureOut">
              <a:rPr lang="en-US" smtClean="0"/>
              <a:t>2/19/14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32B268-2DB7-B44F-A3C1-B215430800A1}"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6DBBC65-67B3-7A44-8E5C-6B45F86087C1}" type="datetimeFigureOut">
              <a:rPr lang="en-US" smtClean="0"/>
              <a:t>2/19/14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E32B268-2DB7-B44F-A3C1-B215430800A1}" type="slidenum">
              <a:rPr lang="en-US" smtClean="0"/>
              <a:t>‹#›</a:t>
            </a:fld>
            <a:endParaRPr lang="en-US" dirty="0"/>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6DBBC65-67B3-7A44-8E5C-6B45F86087C1}" type="datetimeFigureOut">
              <a:rPr lang="en-US" smtClean="0"/>
              <a:t>2/19/14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32B268-2DB7-B44F-A3C1-B215430800A1}" type="slidenum">
              <a:rPr lang="en-US" smtClean="0"/>
              <a:t>‹#›</a:t>
            </a:fld>
            <a:endParaRPr lang="en-US" dirty="0"/>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B6DBBC65-67B3-7A44-8E5C-6B45F86087C1}" type="datetimeFigureOut">
              <a:rPr lang="en-US" smtClean="0"/>
              <a:t>2/19/14</a:t>
            </a:fld>
            <a:endParaRPr lang="en-US" dirty="0"/>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dirty="0"/>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3E32B268-2DB7-B44F-A3C1-B215430800A1}"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jpeg"/><Relationship Id="rId3" Type="http://schemas.openxmlformats.org/officeDocument/2006/relationships/image" Target="../media/image2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jpeg"/><Relationship Id="rId3" Type="http://schemas.openxmlformats.org/officeDocument/2006/relationships/image" Target="../media/image2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jpeg"/><Relationship Id="rId3" Type="http://schemas.openxmlformats.org/officeDocument/2006/relationships/image" Target="../media/image3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6000" y="224295"/>
            <a:ext cx="8578000" cy="1836592"/>
          </a:xfrm>
        </p:spPr>
        <p:txBody>
          <a:bodyPr>
            <a:normAutofit fontScale="90000"/>
          </a:bodyPr>
          <a:lstStyle/>
          <a:p>
            <a:r>
              <a:rPr lang="en-US" dirty="0" smtClean="0"/>
              <a:t>Selected Case Study and Main Findings on Vulnerability And Risk Assessment in Rural Coastal of Indonesia</a:t>
            </a:r>
            <a:endParaRPr lang="en-US" dirty="0"/>
          </a:p>
        </p:txBody>
      </p:sp>
      <p:sp>
        <p:nvSpPr>
          <p:cNvPr id="3" name="Subtitle 2"/>
          <p:cNvSpPr>
            <a:spLocks noGrp="1"/>
          </p:cNvSpPr>
          <p:nvPr>
            <p:ph type="subTitle" idx="1"/>
          </p:nvPr>
        </p:nvSpPr>
        <p:spPr>
          <a:xfrm>
            <a:off x="1918877" y="3132364"/>
            <a:ext cx="7017394" cy="2690977"/>
          </a:xfrm>
        </p:spPr>
        <p:txBody>
          <a:bodyPr>
            <a:noAutofit/>
          </a:bodyPr>
          <a:lstStyle/>
          <a:p>
            <a:r>
              <a:rPr lang="en-US" sz="2000" dirty="0" smtClean="0"/>
              <a:t>Herry Yogaswara</a:t>
            </a:r>
          </a:p>
          <a:p>
            <a:r>
              <a:rPr lang="en-US" sz="2000" dirty="0" smtClean="0"/>
              <a:t>Research Center for Population</a:t>
            </a:r>
          </a:p>
          <a:p>
            <a:r>
              <a:rPr lang="en-US" sz="2000" dirty="0" smtClean="0"/>
              <a:t>Indonesian Institute of Sciences</a:t>
            </a:r>
          </a:p>
          <a:p>
            <a:endParaRPr lang="en-US" sz="2000" dirty="0" smtClean="0"/>
          </a:p>
          <a:p>
            <a:r>
              <a:rPr lang="en-US" sz="2000" dirty="0" smtClean="0"/>
              <a:t>First International Workshop on</a:t>
            </a:r>
          </a:p>
          <a:p>
            <a:r>
              <a:rPr lang="en-US" sz="2000" dirty="0" smtClean="0"/>
              <a:t>“Climate and Societal Change in Coastal Areas in Indonesia and Southeast Asia”</a:t>
            </a:r>
          </a:p>
          <a:p>
            <a:r>
              <a:rPr lang="en-US" sz="2000" dirty="0" smtClean="0"/>
              <a:t>UNU-EHS and LIPI-ICIAR</a:t>
            </a:r>
          </a:p>
          <a:p>
            <a:r>
              <a:rPr lang="en-US" sz="2000" dirty="0" smtClean="0"/>
              <a:t>Jakarta, 19-21 February 2014</a:t>
            </a:r>
            <a:endParaRPr lang="en-US" sz="2000" dirty="0"/>
          </a:p>
        </p:txBody>
      </p:sp>
    </p:spTree>
    <p:extLst>
      <p:ext uri="{BB962C8B-B14F-4D97-AF65-F5344CB8AC3E}">
        <p14:creationId xmlns:p14="http://schemas.microsoft.com/office/powerpoint/2010/main" val="3419186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District of Demak</a:t>
            </a:r>
            <a:endParaRPr lang="en-US" dirty="0"/>
          </a:p>
        </p:txBody>
      </p:sp>
      <p:sp>
        <p:nvSpPr>
          <p:cNvPr id="4" name="Content Placeholder 3"/>
          <p:cNvSpPr>
            <a:spLocks noGrp="1"/>
          </p:cNvSpPr>
          <p:nvPr>
            <p:ph idx="1"/>
          </p:nvPr>
        </p:nvSpPr>
        <p:spPr/>
        <p:txBody>
          <a:bodyPr>
            <a:normAutofit fontScale="92500"/>
          </a:bodyPr>
          <a:lstStyle/>
          <a:p>
            <a:r>
              <a:rPr lang="en-US" dirty="0" smtClean="0"/>
              <a:t>Demak is a district part of Central Java, the coastal area well known as </a:t>
            </a:r>
            <a:r>
              <a:rPr lang="en-US" i="1" dirty="0" smtClean="0"/>
              <a:t>pantai utara jawa</a:t>
            </a:r>
            <a:r>
              <a:rPr lang="en-US" dirty="0" smtClean="0"/>
              <a:t> (Northern Java’s Coast), the most important region area in Java Island, connecting between provinces in the island,  Sumatera and Bali.</a:t>
            </a:r>
          </a:p>
          <a:p>
            <a:r>
              <a:rPr lang="en-US" dirty="0" smtClean="0"/>
              <a:t>There are typologies of border rural-urban coastal communities, rural fishing communities and mixed livelihood between fishing and food crops</a:t>
            </a:r>
          </a:p>
          <a:p>
            <a:r>
              <a:rPr lang="en-US" dirty="0" smtClean="0"/>
              <a:t>Cases two areas : (1) border urban-rural coastal communities with problems of tidal-flood, hamlet’s sinking and forced migration (2) </a:t>
            </a:r>
            <a:endParaRPr lang="en-US" dirty="0"/>
          </a:p>
        </p:txBody>
      </p:sp>
    </p:spTree>
    <p:extLst>
      <p:ext uri="{BB962C8B-B14F-4D97-AF65-F5344CB8AC3E}">
        <p14:creationId xmlns:p14="http://schemas.microsoft.com/office/powerpoint/2010/main" val="151288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0" y="274637"/>
            <a:ext cx="6365133" cy="1622631"/>
          </a:xfrm>
        </p:spPr>
        <p:txBody>
          <a:bodyPr>
            <a:normAutofit fontScale="90000"/>
          </a:bodyPr>
          <a:lstStyle/>
          <a:p>
            <a:pPr eaLnBrk="1" hangingPunct="1"/>
            <a:r>
              <a:rPr lang="en-US" dirty="0" smtClean="0">
                <a:latin typeface="Calibri" charset="0"/>
              </a:rPr>
              <a:t>Tidal Flood (</a:t>
            </a:r>
            <a:r>
              <a:rPr lang="en-US" i="1" dirty="0" smtClean="0">
                <a:latin typeface="Calibri" charset="0"/>
              </a:rPr>
              <a:t>Banjir Rob</a:t>
            </a:r>
            <a:r>
              <a:rPr lang="en-US" dirty="0" smtClean="0">
                <a:latin typeface="Calibri" charset="0"/>
              </a:rPr>
              <a:t>) : Scientific Debate, Who care Community ?</a:t>
            </a:r>
            <a:endParaRPr lang="en-US" dirty="0">
              <a:latin typeface="Calibri" charset="0"/>
            </a:endParaRPr>
          </a:p>
        </p:txBody>
      </p:sp>
      <p:sp>
        <p:nvSpPr>
          <p:cNvPr id="33794" name="Content Placeholder 2"/>
          <p:cNvSpPr>
            <a:spLocks noGrp="1"/>
          </p:cNvSpPr>
          <p:nvPr>
            <p:ph idx="1"/>
          </p:nvPr>
        </p:nvSpPr>
        <p:spPr>
          <a:xfrm>
            <a:off x="457201" y="2351986"/>
            <a:ext cx="6046788" cy="3774177"/>
          </a:xfrm>
        </p:spPr>
        <p:txBody>
          <a:bodyPr>
            <a:normAutofit fontScale="85000" lnSpcReduction="20000"/>
          </a:bodyPr>
          <a:lstStyle/>
          <a:p>
            <a:pPr eaLnBrk="1" hangingPunct="1"/>
            <a:r>
              <a:rPr lang="id-ID" dirty="0" smtClean="0">
                <a:latin typeface="Calibri" charset="0"/>
              </a:rPr>
              <a:t>Village of Bedono of sub-District of Sayung hase been experiencing tidal flood almost 20 years. Recently some hamlet has been sinking and could be settled anymore :</a:t>
            </a:r>
          </a:p>
          <a:p>
            <a:pPr eaLnBrk="1" hangingPunct="1"/>
            <a:r>
              <a:rPr lang="id-ID" dirty="0" smtClean="0">
                <a:latin typeface="Calibri" charset="0"/>
              </a:rPr>
              <a:t>Sea </a:t>
            </a:r>
            <a:r>
              <a:rPr lang="id-ID" dirty="0">
                <a:latin typeface="Calibri" charset="0"/>
              </a:rPr>
              <a:t>level rise </a:t>
            </a:r>
            <a:r>
              <a:rPr lang="id-ID" dirty="0" smtClean="0">
                <a:latin typeface="Calibri" charset="0"/>
              </a:rPr>
              <a:t>has no significant impact since only 7,5 mm per year (?)</a:t>
            </a:r>
          </a:p>
          <a:p>
            <a:pPr eaLnBrk="1" hangingPunct="1"/>
            <a:r>
              <a:rPr lang="id-ID" dirty="0" smtClean="0">
                <a:latin typeface="Calibri" charset="0"/>
              </a:rPr>
              <a:t>Development of Marina and sea-port in Semarang City affectted to abration. In the last 10 years the coast line extend to 650 meter backward</a:t>
            </a:r>
          </a:p>
          <a:p>
            <a:pPr eaLnBrk="1" hangingPunct="1"/>
            <a:r>
              <a:rPr lang="id-ID" dirty="0" smtClean="0">
                <a:latin typeface="Calibri" charset="0"/>
              </a:rPr>
              <a:t>Factories need deep water and affeceted to the .</a:t>
            </a:r>
            <a:r>
              <a:rPr lang="en-US" dirty="0" smtClean="0">
                <a:latin typeface="Calibri" charset="0"/>
              </a:rPr>
              <a:t> </a:t>
            </a:r>
            <a:r>
              <a:rPr lang="id-ID" dirty="0" smtClean="0">
                <a:latin typeface="Calibri" charset="0"/>
              </a:rPr>
              <a:t>Kegiatan </a:t>
            </a:r>
            <a:r>
              <a:rPr lang="id-ID" dirty="0">
                <a:latin typeface="Calibri" charset="0"/>
              </a:rPr>
              <a:t>Pengambilan Air tanah oleh industri</a:t>
            </a:r>
            <a:endParaRPr lang="en-US" dirty="0">
              <a:latin typeface="Calibri" charset="0"/>
            </a:endParaRPr>
          </a:p>
          <a:p>
            <a:pPr eaLnBrk="1" hangingPunct="1"/>
            <a:endParaRPr lang="en-US" dirty="0">
              <a:latin typeface="Calibri" charset="0"/>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3988" y="0"/>
            <a:ext cx="2640012"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3989" y="2351987"/>
            <a:ext cx="2640011" cy="203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503989" y="4754197"/>
            <a:ext cx="2640011" cy="2103803"/>
          </a:xfrm>
          <a:prstGeom prst="rect">
            <a:avLst/>
          </a:prstGeom>
        </p:spPr>
      </p:pic>
    </p:spTree>
    <p:extLst>
      <p:ext uri="{BB962C8B-B14F-4D97-AF65-F5344CB8AC3E}">
        <p14:creationId xmlns:p14="http://schemas.microsoft.com/office/powerpoint/2010/main" val="1546453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Survive ?</a:t>
            </a:r>
            <a:endParaRPr lang="en-US" dirty="0"/>
          </a:p>
        </p:txBody>
      </p:sp>
      <p:sp>
        <p:nvSpPr>
          <p:cNvPr id="3" name="Content Placeholder 2"/>
          <p:cNvSpPr>
            <a:spLocks noGrp="1"/>
          </p:cNvSpPr>
          <p:nvPr>
            <p:ph idx="1"/>
          </p:nvPr>
        </p:nvSpPr>
        <p:spPr/>
        <p:txBody>
          <a:bodyPr>
            <a:normAutofit fontScale="92500"/>
          </a:bodyPr>
          <a:lstStyle/>
          <a:p>
            <a:r>
              <a:rPr lang="en-US" dirty="0" smtClean="0"/>
              <a:t>Leave their hamlet move to other place nearby</a:t>
            </a:r>
          </a:p>
          <a:p>
            <a:r>
              <a:rPr lang="en-US" dirty="0" smtClean="0"/>
              <a:t>Sell their land with low price (IDR 5000/m2)</a:t>
            </a:r>
          </a:p>
          <a:p>
            <a:r>
              <a:rPr lang="en-US" dirty="0" smtClean="0"/>
              <a:t>Changing livelihood from fisher folk become petty trader, labor in factory, construction worker, and food stall </a:t>
            </a:r>
          </a:p>
          <a:p>
            <a:r>
              <a:rPr lang="en-US" dirty="0" smtClean="0"/>
              <a:t>Civil Society Organization efforts to planted mangrove forest or reforestation</a:t>
            </a:r>
          </a:p>
          <a:p>
            <a:r>
              <a:rPr lang="en-US" dirty="0" smtClean="0"/>
              <a:t>Hoping government do something with infrastructure to reduce flood</a:t>
            </a:r>
            <a:endParaRPr lang="en-US" dirty="0"/>
          </a:p>
        </p:txBody>
      </p:sp>
    </p:spTree>
    <p:extLst>
      <p:ext uri="{BB962C8B-B14F-4D97-AF65-F5344CB8AC3E}">
        <p14:creationId xmlns:p14="http://schemas.microsoft.com/office/powerpoint/2010/main" val="2483430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Moro Demak : Uncertain Season</a:t>
            </a:r>
            <a:endParaRPr lang="en-US" dirty="0"/>
          </a:p>
        </p:txBody>
      </p:sp>
      <p:sp>
        <p:nvSpPr>
          <p:cNvPr id="3" name="Content Placeholder 2"/>
          <p:cNvSpPr>
            <a:spLocks noGrp="1"/>
          </p:cNvSpPr>
          <p:nvPr>
            <p:ph idx="1"/>
          </p:nvPr>
        </p:nvSpPr>
        <p:spPr/>
        <p:txBody>
          <a:bodyPr/>
          <a:lstStyle/>
          <a:p>
            <a:r>
              <a:rPr lang="en-US" dirty="0" smtClean="0"/>
              <a:t>Important sea-port for fishing boat in Central Java</a:t>
            </a:r>
          </a:p>
          <a:p>
            <a:r>
              <a:rPr lang="en-US" dirty="0" smtClean="0"/>
              <a:t>Problems of tidal-flood and uncertain season</a:t>
            </a:r>
          </a:p>
          <a:p>
            <a:r>
              <a:rPr lang="en-US" dirty="0" smtClean="0"/>
              <a:t>Affected mostly for small fisherman than big-scale fishing (size of boat and modes of fish </a:t>
            </a:r>
            <a:r>
              <a:rPr lang="en-US" dirty="0" err="1" smtClean="0"/>
              <a:t>cath</a:t>
            </a:r>
            <a:r>
              <a:rPr lang="en-US" dirty="0" smtClean="0"/>
              <a:t>) </a:t>
            </a:r>
            <a:endParaRPr lang="en-US" dirty="0"/>
          </a:p>
        </p:txBody>
      </p:sp>
    </p:spTree>
    <p:extLst>
      <p:ext uri="{BB962C8B-B14F-4D97-AF65-F5344CB8AC3E}">
        <p14:creationId xmlns:p14="http://schemas.microsoft.com/office/powerpoint/2010/main" val="414540605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and Vulnerability</a:t>
            </a:r>
            <a:endParaRPr lang="en-US" dirty="0"/>
          </a:p>
        </p:txBody>
      </p:sp>
      <p:sp>
        <p:nvSpPr>
          <p:cNvPr id="3" name="Content Placeholder 2"/>
          <p:cNvSpPr>
            <a:spLocks noGrp="1"/>
          </p:cNvSpPr>
          <p:nvPr>
            <p:ph idx="1"/>
          </p:nvPr>
        </p:nvSpPr>
        <p:spPr/>
        <p:txBody>
          <a:bodyPr/>
          <a:lstStyle/>
          <a:p>
            <a:endParaRPr lang="en-US" dirty="0" smtClean="0"/>
          </a:p>
          <a:p>
            <a:endParaRPr lang="en-US" dirty="0"/>
          </a:p>
          <a:p>
            <a:r>
              <a:rPr lang="en-US" dirty="0" smtClean="0"/>
              <a:t>Peoples are more vulnerable while they have no capacity or low capacity to understand external factors affected to their community</a:t>
            </a:r>
            <a:endParaRPr lang="en-US" dirty="0"/>
          </a:p>
        </p:txBody>
      </p:sp>
    </p:spTree>
    <p:extLst>
      <p:ext uri="{BB962C8B-B14F-4D97-AF65-F5344CB8AC3E}">
        <p14:creationId xmlns:p14="http://schemas.microsoft.com/office/powerpoint/2010/main" val="372539288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84438"/>
            <a:ext cx="9144000" cy="437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4"/>
          <p:cNvSpPr>
            <a:spLocks noChangeArrowheads="1"/>
          </p:cNvSpPr>
          <p:nvPr/>
        </p:nvSpPr>
        <p:spPr bwMode="auto">
          <a:xfrm>
            <a:off x="-3175" y="0"/>
            <a:ext cx="914717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dirty="0" smtClean="0">
                <a:latin typeface="Calibri" charset="0"/>
              </a:rPr>
              <a:t>Why Bali ?</a:t>
            </a:r>
          </a:p>
          <a:p>
            <a:endParaRPr lang="en-US" sz="2000" dirty="0">
              <a:latin typeface="Calibri" charset="0"/>
            </a:endParaRPr>
          </a:p>
          <a:p>
            <a:r>
              <a:rPr lang="en-US" sz="2000" dirty="0" smtClean="0">
                <a:latin typeface="Calibri" charset="0"/>
              </a:rPr>
              <a:t>Report about impact of climate change related to weather anomaly, coral bleaching, impact of ENSO.</a:t>
            </a:r>
          </a:p>
          <a:p>
            <a:r>
              <a:rPr lang="en-US" sz="2000" dirty="0" smtClean="0">
                <a:latin typeface="Calibri" charset="0"/>
              </a:rPr>
              <a:t>Loss of Sardinella sp (</a:t>
            </a:r>
            <a:r>
              <a:rPr lang="en-US" sz="2000" i="1" dirty="0" smtClean="0">
                <a:latin typeface="Calibri" charset="0"/>
              </a:rPr>
              <a:t>lemuru) </a:t>
            </a:r>
            <a:r>
              <a:rPr lang="en-US" sz="2000" dirty="0" smtClean="0">
                <a:latin typeface="Calibri" charset="0"/>
              </a:rPr>
              <a:t>in the particular season.</a:t>
            </a:r>
          </a:p>
          <a:p>
            <a:r>
              <a:rPr lang="en-US" sz="2000" dirty="0" smtClean="0">
                <a:latin typeface="Calibri" charset="0"/>
              </a:rPr>
              <a:t>Uses of fish bomb and poison</a:t>
            </a:r>
          </a:p>
          <a:p>
            <a:r>
              <a:rPr lang="en-US" sz="2000" dirty="0" smtClean="0">
                <a:latin typeface="Calibri" charset="0"/>
              </a:rPr>
              <a:t>Coral-mining and coast reclamation</a:t>
            </a:r>
          </a:p>
          <a:p>
            <a:r>
              <a:rPr lang="en-US" sz="2000" dirty="0" smtClean="0">
                <a:latin typeface="Calibri" charset="0"/>
              </a:rPr>
              <a:t>Local Knowledge </a:t>
            </a:r>
          </a:p>
          <a:p>
            <a:r>
              <a:rPr lang="en-US" sz="2000" dirty="0" smtClean="0">
                <a:solidFill>
                  <a:srgbClr val="FF0000"/>
                </a:solidFill>
                <a:latin typeface="Calibri" charset="0"/>
              </a:rPr>
              <a:t>Bali Action Plan 2007 contribute to world’s efforts on climate change, how it’s backyard ?</a:t>
            </a:r>
            <a:endParaRPr lang="en-US" sz="2000" dirty="0">
              <a:solidFill>
                <a:srgbClr val="FF0000"/>
              </a:solidFill>
              <a:latin typeface="Calibri" charset="0"/>
            </a:endParaRPr>
          </a:p>
        </p:txBody>
      </p:sp>
    </p:spTree>
    <p:extLst>
      <p:ext uri="{BB962C8B-B14F-4D97-AF65-F5344CB8AC3E}">
        <p14:creationId xmlns:p14="http://schemas.microsoft.com/office/powerpoint/2010/main" val="353199669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8113" y="274638"/>
            <a:ext cx="9005887" cy="1143000"/>
          </a:xfrm>
        </p:spPr>
        <p:txBody>
          <a:bodyPr>
            <a:normAutofit fontScale="90000"/>
          </a:bodyPr>
          <a:lstStyle/>
          <a:p>
            <a:r>
              <a:rPr lang="en-US" dirty="0" smtClean="0"/>
              <a:t>Rural Coastal Communities in Bali : Pengambengan</a:t>
            </a:r>
            <a:endParaRPr lang="en-US" dirty="0"/>
          </a:p>
        </p:txBody>
      </p:sp>
      <p:sp>
        <p:nvSpPr>
          <p:cNvPr id="3" name="Content Placeholder 2"/>
          <p:cNvSpPr>
            <a:spLocks noGrp="1"/>
          </p:cNvSpPr>
          <p:nvPr>
            <p:ph sz="half" idx="4294967295"/>
          </p:nvPr>
        </p:nvSpPr>
        <p:spPr>
          <a:xfrm>
            <a:off x="0" y="2174875"/>
            <a:ext cx="4954588" cy="4521200"/>
          </a:xfrm>
        </p:spPr>
        <p:txBody>
          <a:bodyPr>
            <a:normAutofit fontScale="85000" lnSpcReduction="20000"/>
          </a:bodyPr>
          <a:lstStyle/>
          <a:p>
            <a:r>
              <a:rPr lang="en-US" dirty="0" smtClean="0"/>
              <a:t>Located in sub-District of Negara, District of Jembrana. Approximately 125 kilometer from Denpasar</a:t>
            </a:r>
          </a:p>
          <a:p>
            <a:r>
              <a:rPr lang="en-US" dirty="0" smtClean="0"/>
              <a:t>Fishing sea-port (5-10 GT dan 10 GT up). Fisherman are seasonal migrant from northern coast of East Java Province, such as Banyuwangi and Muncar.</a:t>
            </a:r>
          </a:p>
          <a:p>
            <a:r>
              <a:rPr lang="en-US" dirty="0" smtClean="0"/>
              <a:t>Seasonal uncertainty and diminishing sardinella, while fisherman perception of “missing of fish”, but scientifically proven because of dynamic of sea-water, related with temperature in the Pacific ocean. </a:t>
            </a:r>
          </a:p>
          <a:p>
            <a:r>
              <a:rPr lang="en-US" dirty="0" smtClean="0"/>
              <a:t> Coping mechanism of temporary migration to their homeland in East Java.</a:t>
            </a:r>
          </a:p>
        </p:txBody>
      </p:sp>
      <p:pic>
        <p:nvPicPr>
          <p:cNvPr id="7" name="Content Placeholder 6"/>
          <p:cNvPicPr>
            <a:picLocks noGrp="1"/>
          </p:cNvPicPr>
          <p:nvPr>
            <p:ph sz="quarter" idx="4294967295"/>
          </p:nvPr>
        </p:nvPicPr>
        <p:blipFill>
          <a:blip r:embed="rId2">
            <a:extLst>
              <a:ext uri="{28A0092B-C50C-407E-A947-70E740481C1C}">
                <a14:useLocalDpi xmlns:a14="http://schemas.microsoft.com/office/drawing/2010/main" val="0"/>
              </a:ext>
            </a:extLst>
          </a:blip>
          <a:srcRect l="15441" r="15441"/>
          <a:stretch>
            <a:fillRect/>
          </a:stretch>
        </p:blipFill>
        <p:spPr bwMode="auto">
          <a:xfrm>
            <a:off x="5102225" y="1535113"/>
            <a:ext cx="4041775" cy="4814887"/>
          </a:xfrm>
          <a:prstGeom prst="rect">
            <a:avLst/>
          </a:prstGeom>
          <a:noFill/>
          <a:ln>
            <a:noFill/>
          </a:ln>
        </p:spPr>
      </p:pic>
    </p:spTree>
    <p:extLst>
      <p:ext uri="{BB962C8B-B14F-4D97-AF65-F5344CB8AC3E}">
        <p14:creationId xmlns:p14="http://schemas.microsoft.com/office/powerpoint/2010/main" val="300647560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1143000"/>
          </a:xfrm>
        </p:spPr>
        <p:txBody>
          <a:bodyPr>
            <a:normAutofit/>
          </a:bodyPr>
          <a:lstStyle/>
          <a:p>
            <a:r>
              <a:rPr lang="en-US" dirty="0" smtClean="0"/>
              <a:t>Kedonganan : Fishing and Tourism</a:t>
            </a:r>
            <a:endParaRPr lang="en-US" dirty="0"/>
          </a:p>
        </p:txBody>
      </p:sp>
      <p:sp>
        <p:nvSpPr>
          <p:cNvPr id="3" name="Content Placeholder 2"/>
          <p:cNvSpPr>
            <a:spLocks noGrp="1"/>
          </p:cNvSpPr>
          <p:nvPr>
            <p:ph sz="half" idx="4294967295"/>
          </p:nvPr>
        </p:nvSpPr>
        <p:spPr>
          <a:xfrm>
            <a:off x="0" y="1535113"/>
            <a:ext cx="4040188" cy="5322887"/>
          </a:xfrm>
        </p:spPr>
        <p:txBody>
          <a:bodyPr>
            <a:normAutofit fontScale="85000" lnSpcReduction="20000"/>
          </a:bodyPr>
          <a:lstStyle/>
          <a:p>
            <a:endParaRPr lang="en-US" dirty="0" smtClean="0"/>
          </a:p>
          <a:p>
            <a:r>
              <a:rPr lang="en-US" dirty="0" smtClean="0"/>
              <a:t>Typologi border urban-rural coastal communities</a:t>
            </a:r>
          </a:p>
          <a:p>
            <a:r>
              <a:rPr lang="en-US" dirty="0" smtClean="0"/>
              <a:t>Changing division of labor Balinese fisherman into tourism. Migrant from East Java replace their position</a:t>
            </a:r>
          </a:p>
          <a:p>
            <a:r>
              <a:rPr lang="en-US" dirty="0" smtClean="0"/>
              <a:t>Uncertain of weather and season need to cope with livelihood strategy between fishing and tourism.</a:t>
            </a:r>
          </a:p>
          <a:p>
            <a:r>
              <a:rPr lang="en-US" dirty="0" smtClean="0"/>
              <a:t>Issues of carrying capacity of tourism area</a:t>
            </a:r>
          </a:p>
          <a:p>
            <a:r>
              <a:rPr lang="en-US" dirty="0" smtClean="0"/>
              <a:t>Discourse on sustainable tourism by local-elite</a:t>
            </a:r>
          </a:p>
          <a:p>
            <a:pPr marL="0" indent="0">
              <a:buNone/>
            </a:pPr>
            <a:endParaRPr lang="en-US" dirty="0" smtClean="0"/>
          </a:p>
          <a:p>
            <a:endParaRPr lang="en-US" dirty="0"/>
          </a:p>
        </p:txBody>
      </p:sp>
      <p:pic>
        <p:nvPicPr>
          <p:cNvPr id="7" name="Content Placeholder 6"/>
          <p:cNvPicPr>
            <a:picLocks noGrp="1"/>
          </p:cNvPicPr>
          <p:nvPr>
            <p:ph sz="quarter" idx="4294967295"/>
          </p:nvPr>
        </p:nvPicPr>
        <p:blipFill>
          <a:blip r:embed="rId2">
            <a:extLst>
              <a:ext uri="{28A0092B-C50C-407E-A947-70E740481C1C}">
                <a14:useLocalDpi xmlns:a14="http://schemas.microsoft.com/office/drawing/2010/main" val="0"/>
              </a:ext>
            </a:extLst>
          </a:blip>
          <a:srcRect l="14400" r="14400"/>
          <a:stretch>
            <a:fillRect/>
          </a:stretch>
        </p:blipFill>
        <p:spPr bwMode="auto">
          <a:xfrm>
            <a:off x="5102225" y="2174875"/>
            <a:ext cx="4041775" cy="3951288"/>
          </a:xfrm>
          <a:prstGeom prst="rect">
            <a:avLst/>
          </a:prstGeom>
          <a:noFill/>
          <a:ln>
            <a:noFill/>
          </a:ln>
        </p:spPr>
      </p:pic>
    </p:spTree>
    <p:extLst>
      <p:ext uri="{BB962C8B-B14F-4D97-AF65-F5344CB8AC3E}">
        <p14:creationId xmlns:p14="http://schemas.microsoft.com/office/powerpoint/2010/main" val="318863878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idx="4294967295"/>
          </p:nvPr>
        </p:nvSpPr>
        <p:spPr>
          <a:xfrm>
            <a:off x="0" y="274638"/>
            <a:ext cx="9144000" cy="1143000"/>
          </a:xfrm>
        </p:spPr>
        <p:txBody>
          <a:bodyPr>
            <a:normAutofit fontScale="90000"/>
          </a:bodyPr>
          <a:lstStyle/>
          <a:p>
            <a:r>
              <a:rPr lang="en-US" dirty="0" smtClean="0"/>
              <a:t>The Serangan Island : After the Reclamation </a:t>
            </a:r>
            <a:endParaRPr lang="en-US" dirty="0"/>
          </a:p>
        </p:txBody>
      </p:sp>
      <p:pic>
        <p:nvPicPr>
          <p:cNvPr id="9" name="Content Placeholder 8"/>
          <p:cNvPicPr>
            <a:picLocks noGrp="1"/>
          </p:cNvPicPr>
          <p:nvPr>
            <p:ph sz="half" idx="4294967295"/>
          </p:nvPr>
        </p:nvPicPr>
        <p:blipFill>
          <a:blip r:embed="rId2">
            <a:extLst>
              <a:ext uri="{28A0092B-C50C-407E-A947-70E740481C1C}">
                <a14:useLocalDpi xmlns:a14="http://schemas.microsoft.com/office/drawing/2010/main" val="0"/>
              </a:ext>
            </a:extLst>
          </a:blip>
          <a:srcRect l="15917" r="15917"/>
          <a:stretch>
            <a:fillRect/>
          </a:stretch>
        </p:blipFill>
        <p:spPr bwMode="auto">
          <a:xfrm>
            <a:off x="0" y="1473200"/>
            <a:ext cx="4040188" cy="3179763"/>
          </a:xfrm>
          <a:prstGeom prst="rect">
            <a:avLst/>
          </a:prstGeom>
          <a:noFill/>
          <a:ln>
            <a:noFill/>
          </a:ln>
        </p:spPr>
      </p:pic>
      <p:sp>
        <p:nvSpPr>
          <p:cNvPr id="6" name="Content Placeholder 5"/>
          <p:cNvSpPr>
            <a:spLocks noGrp="1"/>
          </p:cNvSpPr>
          <p:nvPr>
            <p:ph sz="quarter" idx="4294967295"/>
          </p:nvPr>
        </p:nvSpPr>
        <p:spPr>
          <a:xfrm>
            <a:off x="5102225" y="2174875"/>
            <a:ext cx="4041775" cy="3951288"/>
          </a:xfrm>
        </p:spPr>
        <p:txBody>
          <a:bodyPr>
            <a:normAutofit fontScale="92500" lnSpcReduction="20000"/>
          </a:bodyPr>
          <a:lstStyle/>
          <a:p>
            <a:r>
              <a:rPr lang="en-US" dirty="0" smtClean="0"/>
              <a:t>Reclamation of the area, diminishing local’s income.</a:t>
            </a:r>
          </a:p>
          <a:p>
            <a:r>
              <a:rPr lang="en-US" dirty="0" smtClean="0"/>
              <a:t>Ecosystem degradation due to reclamation activities, especially for turtle habitat and mangroves</a:t>
            </a:r>
          </a:p>
          <a:p>
            <a:r>
              <a:rPr lang="en-US" dirty="0" smtClean="0"/>
              <a:t>Coral mining and uses of Potassium by local</a:t>
            </a:r>
          </a:p>
          <a:p>
            <a:r>
              <a:rPr lang="en-US" dirty="0" smtClean="0"/>
              <a:t>Alternative livelihood : tourism education and sea-grass.</a:t>
            </a:r>
          </a:p>
          <a:p>
            <a:endParaRPr lang="en-US" dirty="0"/>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1477121" y="4529455"/>
            <a:ext cx="3496945" cy="2328545"/>
          </a:xfrm>
          <a:prstGeom prst="rect">
            <a:avLst/>
          </a:prstGeom>
          <a:noFill/>
          <a:ln>
            <a:noFill/>
          </a:ln>
        </p:spPr>
      </p:pic>
    </p:spTree>
    <p:extLst>
      <p:ext uri="{BB962C8B-B14F-4D97-AF65-F5344CB8AC3E}">
        <p14:creationId xmlns:p14="http://schemas.microsoft.com/office/powerpoint/2010/main" val="104743340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0" y="274638"/>
            <a:ext cx="8229600" cy="1143000"/>
          </a:xfrm>
        </p:spPr>
        <p:txBody>
          <a:bodyPr>
            <a:normAutofit fontScale="90000"/>
          </a:bodyPr>
          <a:lstStyle/>
          <a:p>
            <a:r>
              <a:rPr lang="en-US" dirty="0" smtClean="0"/>
              <a:t>Kusamba : Home Industry based on Fish Product</a:t>
            </a:r>
            <a:endParaRPr lang="en-US" dirty="0"/>
          </a:p>
        </p:txBody>
      </p:sp>
      <p:sp>
        <p:nvSpPr>
          <p:cNvPr id="4" name="Content Placeholder 3"/>
          <p:cNvSpPr>
            <a:spLocks noGrp="1"/>
          </p:cNvSpPr>
          <p:nvPr>
            <p:ph sz="half" idx="4294967295"/>
          </p:nvPr>
        </p:nvSpPr>
        <p:spPr>
          <a:xfrm>
            <a:off x="0" y="2174875"/>
            <a:ext cx="4040188" cy="3951288"/>
          </a:xfrm>
        </p:spPr>
        <p:txBody>
          <a:bodyPr>
            <a:normAutofit fontScale="92500" lnSpcReduction="10000"/>
          </a:bodyPr>
          <a:lstStyle/>
          <a:p>
            <a:r>
              <a:rPr lang="en-US" dirty="0" smtClean="0"/>
              <a:t>Located in Klungkung District</a:t>
            </a:r>
          </a:p>
          <a:p>
            <a:r>
              <a:rPr lang="en-US" dirty="0" smtClean="0"/>
              <a:t>Problems of uncertain of weather and season affected to their livelihood.</a:t>
            </a:r>
          </a:p>
          <a:p>
            <a:r>
              <a:rPr lang="en-US" dirty="0" smtClean="0"/>
              <a:t>Balinese’s, ancestor from Bugis (South Sulawesi). Acculturation between Hinduism and Islam</a:t>
            </a:r>
          </a:p>
          <a:p>
            <a:r>
              <a:rPr lang="en-US" dirty="0" smtClean="0"/>
              <a:t>Home industry  processing of fish-steam (</a:t>
            </a:r>
            <a:r>
              <a:rPr lang="en-US" i="1" dirty="0" smtClean="0"/>
              <a:t>pindang)</a:t>
            </a:r>
            <a:endParaRPr lang="en-US" dirty="0" smtClean="0"/>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4389948" y="1417638"/>
            <a:ext cx="4754052" cy="5440362"/>
          </a:xfrm>
          <a:prstGeom prst="rect">
            <a:avLst/>
          </a:prstGeom>
          <a:noFill/>
          <a:ln>
            <a:noFill/>
          </a:ln>
        </p:spPr>
      </p:pic>
    </p:spTree>
    <p:extLst>
      <p:ext uri="{BB962C8B-B14F-4D97-AF65-F5344CB8AC3E}">
        <p14:creationId xmlns:p14="http://schemas.microsoft.com/office/powerpoint/2010/main" val="340034047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082935" cy="909435"/>
          </a:xfrm>
        </p:spPr>
        <p:txBody>
          <a:bodyPr>
            <a:normAutofit fontScale="90000"/>
          </a:bodyPr>
          <a:lstStyle/>
          <a:p>
            <a:r>
              <a:rPr lang="en-US" dirty="0" smtClean="0"/>
              <a:t>Coastal Areas in Indonesia </a:t>
            </a:r>
            <a:endParaRPr lang="en-US" dirty="0"/>
          </a:p>
        </p:txBody>
      </p:sp>
      <p:pic>
        <p:nvPicPr>
          <p:cNvPr id="4" name="Content Placeholder 3"/>
          <p:cNvPicPr>
            <a:picLocks noGrp="1" noChangeAspect="1"/>
          </p:cNvPicPr>
          <p:nvPr>
            <p:ph idx="1"/>
          </p:nvPr>
        </p:nvPicPr>
        <p:blipFill>
          <a:blip r:embed="rId2"/>
          <a:srcRect l="9505" r="9505"/>
          <a:stretch>
            <a:fillRect/>
          </a:stretch>
        </p:blipFill>
        <p:spPr>
          <a:xfrm>
            <a:off x="0" y="561975"/>
            <a:ext cx="9144000" cy="4838700"/>
          </a:xfrm>
        </p:spPr>
      </p:pic>
      <p:sp>
        <p:nvSpPr>
          <p:cNvPr id="6" name="TextBox 5"/>
          <p:cNvSpPr txBox="1"/>
          <p:nvPr/>
        </p:nvSpPr>
        <p:spPr>
          <a:xfrm>
            <a:off x="6396489" y="219670"/>
            <a:ext cx="2747511" cy="923330"/>
          </a:xfrm>
          <a:prstGeom prst="rect">
            <a:avLst/>
          </a:prstGeom>
          <a:noFill/>
        </p:spPr>
        <p:txBody>
          <a:bodyPr wrap="square" rtlCol="0">
            <a:spAutoFit/>
          </a:bodyPr>
          <a:lstStyle/>
          <a:p>
            <a:r>
              <a:rPr lang="en-US" dirty="0" smtClean="0"/>
              <a:t>Source : Suprajaka, Poniman and Hartono, 2005)</a:t>
            </a:r>
            <a:endParaRPr lang="en-US" dirty="0"/>
          </a:p>
        </p:txBody>
      </p:sp>
      <p:sp>
        <p:nvSpPr>
          <p:cNvPr id="14" name="TextBox 13"/>
          <p:cNvSpPr txBox="1"/>
          <p:nvPr/>
        </p:nvSpPr>
        <p:spPr>
          <a:xfrm>
            <a:off x="3888062" y="5597727"/>
            <a:ext cx="5063887" cy="369332"/>
          </a:xfrm>
          <a:prstGeom prst="rect">
            <a:avLst/>
          </a:prstGeom>
          <a:noFill/>
        </p:spPr>
        <p:txBody>
          <a:bodyPr wrap="square" rtlCol="0">
            <a:spAutoFit/>
          </a:bodyPr>
          <a:lstStyle/>
          <a:p>
            <a:r>
              <a:rPr lang="en-US" dirty="0" smtClean="0"/>
              <a:t>Rocky Coastal, Sand Coastal and Mud Coastal.</a:t>
            </a:r>
            <a:endParaRPr lang="en-US" dirty="0"/>
          </a:p>
        </p:txBody>
      </p:sp>
      <p:sp>
        <p:nvSpPr>
          <p:cNvPr id="15" name="TextBox 14"/>
          <p:cNvSpPr txBox="1"/>
          <p:nvPr/>
        </p:nvSpPr>
        <p:spPr>
          <a:xfrm>
            <a:off x="235165" y="5431695"/>
            <a:ext cx="3198244" cy="1477328"/>
          </a:xfrm>
          <a:prstGeom prst="rect">
            <a:avLst/>
          </a:prstGeom>
          <a:noFill/>
        </p:spPr>
        <p:txBody>
          <a:bodyPr wrap="square" rtlCol="0">
            <a:spAutoFit/>
          </a:bodyPr>
          <a:lstStyle/>
          <a:p>
            <a:r>
              <a:rPr lang="en-US" dirty="0" smtClean="0"/>
              <a:t>Coastal Lines 81,000 </a:t>
            </a:r>
            <a:r>
              <a:rPr lang="en-US" dirty="0" err="1" smtClean="0"/>
              <a:t>kms</a:t>
            </a:r>
            <a:endParaRPr lang="en-US" dirty="0" smtClean="0"/>
          </a:p>
          <a:p>
            <a:r>
              <a:rPr lang="en-US" dirty="0" smtClean="0"/>
              <a:t>(2008) : population under the poverty lines 34,96 millions and 63,47%  inhabitant of coastal and rural</a:t>
            </a:r>
            <a:endParaRPr lang="en-US" dirty="0"/>
          </a:p>
        </p:txBody>
      </p:sp>
    </p:spTree>
    <p:extLst>
      <p:ext uri="{BB962C8B-B14F-4D97-AF65-F5344CB8AC3E}">
        <p14:creationId xmlns:p14="http://schemas.microsoft.com/office/powerpoint/2010/main" val="498801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1143000"/>
          </a:xfrm>
        </p:spPr>
        <p:txBody>
          <a:bodyPr>
            <a:normAutofit fontScale="90000"/>
          </a:bodyPr>
          <a:lstStyle/>
          <a:p>
            <a:r>
              <a:rPr lang="en-US" dirty="0" smtClean="0"/>
              <a:t>Village of Les : When Conservation and Arts Meet</a:t>
            </a:r>
            <a:endParaRPr lang="en-US" dirty="0"/>
          </a:p>
        </p:txBody>
      </p:sp>
      <p:sp>
        <p:nvSpPr>
          <p:cNvPr id="4" name="Content Placeholder 3"/>
          <p:cNvSpPr>
            <a:spLocks noGrp="1"/>
          </p:cNvSpPr>
          <p:nvPr>
            <p:ph sz="half" idx="4294967295"/>
          </p:nvPr>
        </p:nvSpPr>
        <p:spPr>
          <a:xfrm>
            <a:off x="0" y="2174875"/>
            <a:ext cx="4040188" cy="3951288"/>
          </a:xfrm>
        </p:spPr>
        <p:txBody>
          <a:bodyPr>
            <a:normAutofit fontScale="92500"/>
          </a:bodyPr>
          <a:lstStyle/>
          <a:p>
            <a:r>
              <a:rPr lang="en-US" dirty="0" smtClean="0"/>
              <a:t>Located in sub-district of Tejakula, District of Buleleng</a:t>
            </a:r>
          </a:p>
          <a:p>
            <a:r>
              <a:rPr lang="en-US" dirty="0" smtClean="0"/>
              <a:t>Coral Reef degradation due to poisoning </a:t>
            </a:r>
          </a:p>
          <a:p>
            <a:r>
              <a:rPr lang="en-US" dirty="0" smtClean="0"/>
              <a:t>Balinese with strong customary influence</a:t>
            </a:r>
          </a:p>
          <a:p>
            <a:r>
              <a:rPr lang="en-US" dirty="0" smtClean="0"/>
              <a:t>Initiative from NGO and local to have program conservation of coral reef with artificial reef </a:t>
            </a:r>
          </a:p>
          <a:p>
            <a:endParaRPr lang="en-US" dirty="0" smtClean="0"/>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4293315" y="1535113"/>
            <a:ext cx="4850686" cy="4591050"/>
          </a:xfrm>
          <a:prstGeom prst="rect">
            <a:avLst/>
          </a:prstGeom>
          <a:noFill/>
          <a:ln>
            <a:noFill/>
          </a:ln>
        </p:spPr>
      </p:pic>
    </p:spTree>
    <p:extLst>
      <p:ext uri="{BB962C8B-B14F-4D97-AF65-F5344CB8AC3E}">
        <p14:creationId xmlns:p14="http://schemas.microsoft.com/office/powerpoint/2010/main" val="264816689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4787900" cy="1143000"/>
          </a:xfrm>
        </p:spPr>
        <p:txBody>
          <a:bodyPr>
            <a:normAutofit/>
          </a:bodyPr>
          <a:lstStyle/>
          <a:p>
            <a:r>
              <a:rPr lang="en-US" sz="2800" dirty="0" smtClean="0"/>
              <a:t>Pemuteran : Community Based Tourism</a:t>
            </a:r>
            <a:endParaRPr lang="en-US" sz="2800" dirty="0"/>
          </a:p>
        </p:txBody>
      </p:sp>
      <p:sp>
        <p:nvSpPr>
          <p:cNvPr id="4" name="Content Placeholder 3"/>
          <p:cNvSpPr>
            <a:spLocks noGrp="1"/>
          </p:cNvSpPr>
          <p:nvPr>
            <p:ph sz="half" idx="4294967295"/>
          </p:nvPr>
        </p:nvSpPr>
        <p:spPr>
          <a:xfrm>
            <a:off x="0" y="2174875"/>
            <a:ext cx="4040188" cy="3951288"/>
          </a:xfrm>
        </p:spPr>
        <p:txBody>
          <a:bodyPr>
            <a:normAutofit/>
          </a:bodyPr>
          <a:lstStyle/>
          <a:p>
            <a:r>
              <a:rPr lang="en-US" dirty="0" smtClean="0"/>
              <a:t>Community Based Tourism with creative industry </a:t>
            </a:r>
          </a:p>
          <a:p>
            <a:r>
              <a:rPr lang="en-US" dirty="0" smtClean="0"/>
              <a:t>Artificial Reef (</a:t>
            </a:r>
            <a:r>
              <a:rPr lang="en-US" i="1" dirty="0" smtClean="0"/>
              <a:t>biorock</a:t>
            </a:r>
            <a:r>
              <a:rPr lang="en-US" dirty="0" smtClean="0"/>
              <a:t>)</a:t>
            </a:r>
          </a:p>
          <a:p>
            <a:r>
              <a:rPr lang="en-US" dirty="0" smtClean="0"/>
              <a:t>Cooperation between Customary Village and Government</a:t>
            </a: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4445635" y="3730519"/>
            <a:ext cx="4698365" cy="3127481"/>
          </a:xfrm>
          <a:prstGeom prst="rect">
            <a:avLst/>
          </a:prstGeom>
          <a:noFill/>
          <a:ln>
            <a:noFill/>
          </a:ln>
        </p:spPr>
      </p:pic>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4445635" y="1127019"/>
            <a:ext cx="4698365" cy="2603500"/>
          </a:xfrm>
          <a:prstGeom prst="rect">
            <a:avLst/>
          </a:prstGeom>
          <a:noFill/>
          <a:ln>
            <a:noFill/>
          </a:ln>
        </p:spPr>
      </p:pic>
    </p:spTree>
    <p:extLst>
      <p:ext uri="{BB962C8B-B14F-4D97-AF65-F5344CB8AC3E}">
        <p14:creationId xmlns:p14="http://schemas.microsoft.com/office/powerpoint/2010/main" val="56409490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normAutofit fontScale="90000"/>
          </a:bodyPr>
          <a:lstStyle/>
          <a:p>
            <a:r>
              <a:rPr lang="en-US" dirty="0" smtClean="0"/>
              <a:t>Sumber Kima : Conservation through Community Based </a:t>
            </a:r>
            <a:endParaRPr lang="en-US" dirty="0"/>
          </a:p>
        </p:txBody>
      </p:sp>
      <p:sp>
        <p:nvSpPr>
          <p:cNvPr id="4" name="Content Placeholder 3"/>
          <p:cNvSpPr>
            <a:spLocks noGrp="1"/>
          </p:cNvSpPr>
          <p:nvPr>
            <p:ph sz="half" idx="4294967295"/>
          </p:nvPr>
        </p:nvSpPr>
        <p:spPr>
          <a:xfrm>
            <a:off x="0" y="2174875"/>
            <a:ext cx="4040188" cy="3951288"/>
          </a:xfrm>
        </p:spPr>
        <p:txBody>
          <a:bodyPr>
            <a:normAutofit/>
          </a:bodyPr>
          <a:lstStyle/>
          <a:p>
            <a:r>
              <a:rPr lang="en-US" dirty="0" smtClean="0"/>
              <a:t>Migrants from Madures and Buginese</a:t>
            </a:r>
          </a:p>
          <a:p>
            <a:r>
              <a:rPr lang="en-US" dirty="0" smtClean="0"/>
              <a:t>Problems of Coral Bleaching</a:t>
            </a:r>
          </a:p>
          <a:p>
            <a:r>
              <a:rPr lang="en-US" dirty="0" smtClean="0"/>
              <a:t>Collaborative works facilitated by WWF</a:t>
            </a:r>
            <a:endParaRPr lang="en-US" dirty="0"/>
          </a:p>
        </p:txBody>
      </p:sp>
      <p:pic>
        <p:nvPicPr>
          <p:cNvPr id="7" name="Content Placeholder 6"/>
          <p:cNvPicPr>
            <a:picLocks noGrp="1"/>
          </p:cNvPicPr>
          <p:nvPr>
            <p:ph sz="quarter" idx="4294967295"/>
          </p:nvPr>
        </p:nvPicPr>
        <p:blipFill>
          <a:blip r:embed="rId2">
            <a:extLst>
              <a:ext uri="{28A0092B-C50C-407E-A947-70E740481C1C}">
                <a14:useLocalDpi xmlns:a14="http://schemas.microsoft.com/office/drawing/2010/main" val="0"/>
              </a:ext>
            </a:extLst>
          </a:blip>
          <a:srcRect l="11641" r="11641"/>
          <a:stretch>
            <a:fillRect/>
          </a:stretch>
        </p:blipFill>
        <p:spPr bwMode="auto">
          <a:xfrm>
            <a:off x="4645025" y="1535113"/>
            <a:ext cx="4498975" cy="3951287"/>
          </a:xfrm>
          <a:prstGeom prst="rect">
            <a:avLst/>
          </a:prstGeom>
          <a:noFill/>
          <a:ln>
            <a:noFill/>
          </a:ln>
        </p:spPr>
      </p:pic>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4645026" y="4528282"/>
            <a:ext cx="4498974" cy="2329718"/>
          </a:xfrm>
          <a:prstGeom prst="rect">
            <a:avLst/>
          </a:prstGeom>
          <a:noFill/>
          <a:ln>
            <a:noFill/>
          </a:ln>
        </p:spPr>
      </p:pic>
    </p:spTree>
    <p:extLst>
      <p:ext uri="{BB962C8B-B14F-4D97-AF65-F5344CB8AC3E}">
        <p14:creationId xmlns:p14="http://schemas.microsoft.com/office/powerpoint/2010/main" val="136591911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43" y="274638"/>
            <a:ext cx="8904915" cy="1143000"/>
          </a:xfrm>
        </p:spPr>
        <p:txBody>
          <a:bodyPr rtlCol="0">
            <a:normAutofit fontScale="90000"/>
          </a:bodyPr>
          <a:lstStyle/>
          <a:p>
            <a:pPr eaLnBrk="1" fontAlgn="auto" hangingPunct="1">
              <a:spcAft>
                <a:spcPts val="0"/>
              </a:spcAft>
              <a:defRPr/>
            </a:pPr>
            <a:r>
              <a:rPr lang="en-US" dirty="0" smtClean="0">
                <a:ea typeface="+mj-ea"/>
                <a:cs typeface="+mj-cs"/>
              </a:rPr>
              <a:t>Learning from Bali : Coping Mechanism or Adaptive Strategy ? </a:t>
            </a:r>
            <a:endParaRPr lang="en-US" dirty="0">
              <a:ea typeface="+mj-ea"/>
              <a:cs typeface="+mj-cs"/>
            </a:endParaRPr>
          </a:p>
        </p:txBody>
      </p:sp>
      <p:sp>
        <p:nvSpPr>
          <p:cNvPr id="3" name="Content Placeholder 2"/>
          <p:cNvSpPr>
            <a:spLocks noGrp="1"/>
          </p:cNvSpPr>
          <p:nvPr>
            <p:ph idx="1"/>
          </p:nvPr>
        </p:nvSpPr>
        <p:spPr/>
        <p:txBody>
          <a:bodyPr rtlCol="0">
            <a:normAutofit fontScale="92500" lnSpcReduction="10000"/>
          </a:bodyPr>
          <a:lstStyle/>
          <a:p>
            <a:pPr eaLnBrk="1" fontAlgn="auto" hangingPunct="1">
              <a:spcAft>
                <a:spcPts val="0"/>
              </a:spcAft>
              <a:buFont typeface="Arial"/>
              <a:buChar char="•"/>
              <a:defRPr/>
            </a:pPr>
            <a:r>
              <a:rPr lang="en-US" dirty="0" smtClean="0"/>
              <a:t>Adjust time go fishing</a:t>
            </a:r>
            <a:endParaRPr lang="en-US" dirty="0" smtClean="0">
              <a:ea typeface="+mn-ea"/>
              <a:cs typeface="+mn-cs"/>
            </a:endParaRPr>
          </a:p>
          <a:p>
            <a:pPr eaLnBrk="1" fontAlgn="auto" hangingPunct="1">
              <a:spcAft>
                <a:spcPts val="0"/>
              </a:spcAft>
              <a:buFont typeface="Arial"/>
              <a:buChar char="•"/>
              <a:defRPr/>
            </a:pPr>
            <a:r>
              <a:rPr lang="en-US" dirty="0" smtClean="0"/>
              <a:t>Looking for new fish catchment area</a:t>
            </a:r>
            <a:endParaRPr lang="en-US" dirty="0" smtClean="0">
              <a:ea typeface="+mn-ea"/>
              <a:cs typeface="+mn-cs"/>
            </a:endParaRPr>
          </a:p>
          <a:p>
            <a:pPr eaLnBrk="1" fontAlgn="auto" hangingPunct="1">
              <a:spcAft>
                <a:spcPts val="0"/>
              </a:spcAft>
              <a:buFont typeface="Arial"/>
              <a:buChar char="•"/>
              <a:defRPr/>
            </a:pPr>
            <a:r>
              <a:rPr lang="en-US" dirty="0" smtClean="0"/>
              <a:t>Adjust fish species</a:t>
            </a:r>
            <a:endParaRPr lang="en-US" dirty="0" smtClean="0">
              <a:ea typeface="+mn-ea"/>
              <a:cs typeface="+mn-cs"/>
            </a:endParaRPr>
          </a:p>
          <a:p>
            <a:pPr eaLnBrk="1" fontAlgn="auto" hangingPunct="1">
              <a:spcAft>
                <a:spcPts val="0"/>
              </a:spcAft>
              <a:buFont typeface="Arial"/>
              <a:buChar char="•"/>
              <a:defRPr/>
            </a:pPr>
            <a:r>
              <a:rPr lang="en-US" dirty="0" smtClean="0"/>
              <a:t>Non Fishing Activities :</a:t>
            </a:r>
            <a:endParaRPr lang="en-US" dirty="0" smtClean="0">
              <a:ea typeface="+mn-ea"/>
              <a:cs typeface="+mn-cs"/>
            </a:endParaRPr>
          </a:p>
          <a:p>
            <a:pPr lvl="1" eaLnBrk="1" fontAlgn="auto" hangingPunct="1">
              <a:spcAft>
                <a:spcPts val="0"/>
              </a:spcAft>
              <a:buFont typeface="Arial"/>
              <a:buChar char="–"/>
              <a:defRPr/>
            </a:pPr>
            <a:r>
              <a:rPr lang="en-US" dirty="0" smtClean="0">
                <a:sym typeface="Wingdings"/>
              </a:rPr>
              <a:t>Tourism services  “Nelayan Tourist”</a:t>
            </a:r>
            <a:endParaRPr lang="en-US" dirty="0" smtClean="0">
              <a:solidFill>
                <a:srgbClr val="FF0000"/>
              </a:solidFill>
              <a:sym typeface="Wingdings"/>
            </a:endParaRPr>
          </a:p>
          <a:p>
            <a:pPr lvl="1" eaLnBrk="1" fontAlgn="auto" hangingPunct="1">
              <a:spcAft>
                <a:spcPts val="0"/>
              </a:spcAft>
              <a:buFont typeface="Arial"/>
              <a:buChar char="–"/>
              <a:defRPr/>
            </a:pPr>
            <a:r>
              <a:rPr lang="en-US" dirty="0" smtClean="0">
                <a:sym typeface="Wingdings"/>
              </a:rPr>
              <a:t>Construction Worker</a:t>
            </a:r>
            <a:endParaRPr lang="en-US" dirty="0" smtClean="0">
              <a:ea typeface="+mn-ea"/>
              <a:sym typeface="Wingdings"/>
            </a:endParaRPr>
          </a:p>
          <a:p>
            <a:pPr lvl="1" eaLnBrk="1" fontAlgn="auto" hangingPunct="1">
              <a:spcAft>
                <a:spcPts val="0"/>
              </a:spcAft>
              <a:buFont typeface="Arial"/>
              <a:buChar char="–"/>
              <a:defRPr/>
            </a:pPr>
            <a:r>
              <a:rPr lang="en-US" dirty="0" smtClean="0">
                <a:ea typeface="+mn-ea"/>
                <a:sym typeface="Wingdings"/>
              </a:rPr>
              <a:t>Division of Labour Among Family Member.</a:t>
            </a:r>
          </a:p>
          <a:p>
            <a:pPr lvl="1" eaLnBrk="1" fontAlgn="auto" hangingPunct="1">
              <a:spcAft>
                <a:spcPts val="0"/>
              </a:spcAft>
              <a:buFont typeface="Arial"/>
              <a:buChar char="–"/>
              <a:defRPr/>
            </a:pPr>
            <a:r>
              <a:rPr lang="en-US" dirty="0" smtClean="0">
                <a:sym typeface="Wingdings"/>
              </a:rPr>
              <a:t>Debts </a:t>
            </a:r>
          </a:p>
          <a:p>
            <a:pPr lvl="1" eaLnBrk="1" fontAlgn="auto" hangingPunct="1">
              <a:spcAft>
                <a:spcPts val="0"/>
              </a:spcAft>
              <a:buFont typeface="Arial"/>
              <a:buChar char="–"/>
              <a:defRPr/>
            </a:pPr>
            <a:r>
              <a:rPr lang="en-US" dirty="0" smtClean="0">
                <a:sym typeface="Wingdings"/>
              </a:rPr>
              <a:t>Temporary go to homeland</a:t>
            </a:r>
            <a:endParaRPr lang="en-US" dirty="0">
              <a:ea typeface="+mn-ea"/>
            </a:endParaRPr>
          </a:p>
        </p:txBody>
      </p:sp>
      <p:pic>
        <p:nvPicPr>
          <p:cNvPr id="2457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1397" y="4365625"/>
            <a:ext cx="2273261"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523879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to be Learned</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Rural Coastal areas in Indonesia varies based on livelihood, geographical areas, type of communities, population structure, culture heterogeneity and outsider intervention. These are creating different risk perception, level of vulnerability and coping mechanism.</a:t>
            </a:r>
          </a:p>
          <a:p>
            <a:r>
              <a:rPr lang="en-US" dirty="0" smtClean="0"/>
              <a:t>Important to understand “localities”. In one village, there are different peoples with different need. It is important to see problem in the micro-level and put attention to whom most vulnerable in the community.</a:t>
            </a:r>
          </a:p>
          <a:p>
            <a:r>
              <a:rPr lang="en-US" dirty="0" smtClean="0"/>
              <a:t>Community has capacity to coping threat from outside; the role of outsider is facilitate enhance community it reach their goals.</a:t>
            </a:r>
          </a:p>
          <a:p>
            <a:r>
              <a:rPr lang="en-US" dirty="0" smtClean="0"/>
              <a:t>There is no single factor threat rural coastal communities, attention to impact of climate change should equally consider environmental degradation through mismanagement of natural resources.</a:t>
            </a:r>
            <a:endParaRPr lang="en-US" dirty="0"/>
          </a:p>
        </p:txBody>
      </p:sp>
    </p:spTree>
    <p:extLst>
      <p:ext uri="{BB962C8B-B14F-4D97-AF65-F5344CB8AC3E}">
        <p14:creationId xmlns:p14="http://schemas.microsoft.com/office/powerpoint/2010/main" val="400122249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Further (Possibility) Research Agenda</a:t>
            </a:r>
            <a:endParaRPr lang="en-US" dirty="0"/>
          </a:p>
        </p:txBody>
      </p:sp>
      <p:sp>
        <p:nvSpPr>
          <p:cNvPr id="3" name="Content Placeholder 2"/>
          <p:cNvSpPr>
            <a:spLocks noGrp="1"/>
          </p:cNvSpPr>
          <p:nvPr>
            <p:ph idx="1"/>
          </p:nvPr>
        </p:nvSpPr>
        <p:spPr/>
        <p:txBody>
          <a:bodyPr>
            <a:normAutofit fontScale="85000" lnSpcReduction="20000"/>
          </a:bodyPr>
          <a:lstStyle/>
          <a:p>
            <a:endParaRPr lang="en-US" dirty="0" smtClean="0"/>
          </a:p>
          <a:p>
            <a:r>
              <a:rPr lang="en-US" dirty="0" smtClean="0"/>
              <a:t>Population Dense area of rural-coastal (including border areas) still important to be studies, but put more attention on qualitative measurement, including resilience of local organization and capacity of local knowledge to solve the problems</a:t>
            </a:r>
          </a:p>
          <a:p>
            <a:r>
              <a:rPr lang="en-US" dirty="0" smtClean="0"/>
              <a:t>Rural-coastal areas in small island and remote coastal areas is also important to be studied, since they seem to be “unforgotten peoples” in regards of policy and disaster management</a:t>
            </a:r>
          </a:p>
          <a:p>
            <a:r>
              <a:rPr lang="en-US" dirty="0" smtClean="0"/>
              <a:t>Local Knowledge is important to be studied, but it should be on the framing of dynamic of society, culture and policy. Local knowledge is local practices and hybrid knowledge, using in daily life and changing over the time</a:t>
            </a:r>
            <a:endParaRPr lang="en-US" dirty="0"/>
          </a:p>
        </p:txBody>
      </p:sp>
    </p:spTree>
    <p:extLst>
      <p:ext uri="{BB962C8B-B14F-4D97-AF65-F5344CB8AC3E}">
        <p14:creationId xmlns:p14="http://schemas.microsoft.com/office/powerpoint/2010/main" val="210434376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52063"/>
            <a:ext cx="8229600" cy="1143000"/>
          </a:xfrm>
        </p:spPr>
        <p:txBody>
          <a:bodyPr/>
          <a:lstStyle/>
          <a:p>
            <a:r>
              <a:rPr lang="en-US" dirty="0" smtClean="0"/>
              <a:t>Thank You</a:t>
            </a:r>
            <a:endParaRPr lang="en-US" dirty="0"/>
          </a:p>
        </p:txBody>
      </p:sp>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3433409" y="705596"/>
            <a:ext cx="5253391" cy="707886"/>
          </a:xfrm>
          <a:prstGeom prst="rect">
            <a:avLst/>
          </a:prstGeom>
          <a:noFill/>
        </p:spPr>
        <p:txBody>
          <a:bodyPr wrap="square" rtlCol="0">
            <a:spAutoFit/>
          </a:bodyPr>
          <a:lstStyle/>
          <a:p>
            <a:r>
              <a:rPr lang="en-US" sz="4000" dirty="0" smtClean="0">
                <a:solidFill>
                  <a:srgbClr val="FF0000"/>
                </a:solidFill>
              </a:rPr>
              <a:t>Thank You</a:t>
            </a:r>
            <a:endParaRPr lang="en-US" sz="4000" dirty="0">
              <a:solidFill>
                <a:srgbClr val="FF0000"/>
              </a:solidFill>
            </a:endParaRPr>
          </a:p>
        </p:txBody>
      </p:sp>
    </p:spTree>
    <p:extLst>
      <p:ext uri="{BB962C8B-B14F-4D97-AF65-F5344CB8AC3E}">
        <p14:creationId xmlns:p14="http://schemas.microsoft.com/office/powerpoint/2010/main" val="110686275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84" y="0"/>
            <a:ext cx="6489183" cy="1143000"/>
          </a:xfrm>
        </p:spPr>
        <p:txBody>
          <a:bodyPr/>
          <a:lstStyle/>
          <a:p>
            <a:r>
              <a:rPr lang="en-US" dirty="0" smtClean="0"/>
              <a:t>Rural Coastal Areas</a:t>
            </a:r>
            <a:endParaRPr lang="en-US" dirty="0"/>
          </a:p>
        </p:txBody>
      </p:sp>
      <p:sp>
        <p:nvSpPr>
          <p:cNvPr id="3" name="Content Placeholder 2"/>
          <p:cNvSpPr>
            <a:spLocks noGrp="1"/>
          </p:cNvSpPr>
          <p:nvPr>
            <p:ph idx="1"/>
          </p:nvPr>
        </p:nvSpPr>
        <p:spPr>
          <a:xfrm>
            <a:off x="457200" y="1600200"/>
            <a:ext cx="5699722" cy="5257800"/>
          </a:xfrm>
        </p:spPr>
        <p:txBody>
          <a:bodyPr>
            <a:normAutofit/>
          </a:bodyPr>
          <a:lstStyle/>
          <a:p>
            <a:pPr marL="0" indent="0">
              <a:buNone/>
            </a:pPr>
            <a:endParaRPr lang="en-US" dirty="0" smtClean="0"/>
          </a:p>
          <a:p>
            <a:r>
              <a:rPr lang="en-US" dirty="0" smtClean="0"/>
              <a:t>Fishing Communities</a:t>
            </a:r>
          </a:p>
          <a:p>
            <a:r>
              <a:rPr lang="en-US" dirty="0" smtClean="0"/>
              <a:t>Mixed Fishing Communities, Fish ponds and Food Crops</a:t>
            </a:r>
          </a:p>
          <a:p>
            <a:r>
              <a:rPr lang="en-US" dirty="0" smtClean="0"/>
              <a:t>Urban Coastal Areas</a:t>
            </a:r>
          </a:p>
          <a:p>
            <a:r>
              <a:rPr lang="en-US" dirty="0" smtClean="0"/>
              <a:t>Border Urban-Coastal Areas</a:t>
            </a:r>
          </a:p>
          <a:p>
            <a:r>
              <a:rPr lang="en-US" dirty="0" smtClean="0"/>
              <a:t>Coastal Areas in Small Island (+remote small Island), examples of </a:t>
            </a:r>
            <a:r>
              <a:rPr lang="en-US" dirty="0" err="1" smtClean="0"/>
              <a:t>Bajau</a:t>
            </a:r>
            <a:r>
              <a:rPr lang="en-US" dirty="0" smtClean="0"/>
              <a:t>/</a:t>
            </a:r>
            <a:r>
              <a:rPr lang="en-US" dirty="0" err="1" smtClean="0"/>
              <a:t>Bajo</a:t>
            </a:r>
            <a:r>
              <a:rPr lang="en-US" dirty="0" smtClean="0"/>
              <a:t>/</a:t>
            </a:r>
            <a:r>
              <a:rPr lang="en-US" dirty="0" err="1" smtClean="0"/>
              <a:t>Sama</a:t>
            </a:r>
            <a:r>
              <a:rPr lang="en-US" dirty="0" smtClean="0"/>
              <a:t>/Orang </a:t>
            </a:r>
            <a:r>
              <a:rPr lang="en-US" dirty="0" err="1" smtClean="0"/>
              <a:t>Laut</a:t>
            </a:r>
            <a:endParaRPr lang="en-US" dirty="0"/>
          </a:p>
        </p:txBody>
      </p:sp>
      <p:pic>
        <p:nvPicPr>
          <p:cNvPr id="4" name="Picture 3"/>
          <p:cNvPicPr>
            <a:picLocks noChangeAspect="1"/>
          </p:cNvPicPr>
          <p:nvPr/>
        </p:nvPicPr>
        <p:blipFill>
          <a:blip r:embed="rId2"/>
          <a:stretch>
            <a:fillRect/>
          </a:stretch>
        </p:blipFill>
        <p:spPr>
          <a:xfrm>
            <a:off x="6156922" y="2994860"/>
            <a:ext cx="2987078" cy="3863139"/>
          </a:xfrm>
          <a:prstGeom prst="rect">
            <a:avLst/>
          </a:prstGeom>
        </p:spPr>
      </p:pic>
      <p:pic>
        <p:nvPicPr>
          <p:cNvPr id="5" name="Picture 4"/>
          <p:cNvPicPr>
            <a:picLocks noChangeAspect="1"/>
          </p:cNvPicPr>
          <p:nvPr/>
        </p:nvPicPr>
        <p:blipFill>
          <a:blip r:embed="rId3"/>
          <a:stretch>
            <a:fillRect/>
          </a:stretch>
        </p:blipFill>
        <p:spPr>
          <a:xfrm>
            <a:off x="6156922" y="16529"/>
            <a:ext cx="2987078" cy="2946973"/>
          </a:xfrm>
          <a:prstGeom prst="rect">
            <a:avLst/>
          </a:prstGeom>
        </p:spPr>
      </p:pic>
    </p:spTree>
    <p:extLst>
      <p:ext uri="{BB962C8B-B14F-4D97-AF65-F5344CB8AC3E}">
        <p14:creationId xmlns:p14="http://schemas.microsoft.com/office/powerpoint/2010/main" val="3277690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a:t>
            </a:r>
            <a:endParaRPr lang="en-US" dirty="0"/>
          </a:p>
        </p:txBody>
      </p:sp>
      <p:sp>
        <p:nvSpPr>
          <p:cNvPr id="3" name="Content Placeholder 2"/>
          <p:cNvSpPr>
            <a:spLocks noGrp="1"/>
          </p:cNvSpPr>
          <p:nvPr>
            <p:ph idx="1"/>
          </p:nvPr>
        </p:nvSpPr>
        <p:spPr/>
        <p:txBody>
          <a:bodyPr>
            <a:normAutofit/>
          </a:bodyPr>
          <a:lstStyle/>
          <a:p>
            <a:endParaRPr lang="en-US" dirty="0" smtClean="0"/>
          </a:p>
          <a:p>
            <a:r>
              <a:rPr lang="en-US" dirty="0" smtClean="0"/>
              <a:t>7,8 millions peoples in rural coastal areas are poor (CBS, 2010)</a:t>
            </a:r>
          </a:p>
          <a:p>
            <a:r>
              <a:rPr lang="en-US" dirty="0" smtClean="0"/>
              <a:t>High rate environmental degradation in coastal areas</a:t>
            </a:r>
          </a:p>
          <a:p>
            <a:r>
              <a:rPr lang="en-US" dirty="0" smtClean="0"/>
              <a:t>Low of self sufficient and degraded of local culture </a:t>
            </a:r>
          </a:p>
          <a:p>
            <a:r>
              <a:rPr lang="en-US" dirty="0" smtClean="0"/>
              <a:t>Low village infrastructure and environmental health problems </a:t>
            </a:r>
            <a:r>
              <a:rPr lang="en-US" dirty="0" smtClean="0">
                <a:sym typeface="Wingdings"/>
              </a:rPr>
              <a:t> They are vulnerable people by access and socio-economic condition</a:t>
            </a:r>
            <a:endParaRPr lang="en-US" dirty="0"/>
          </a:p>
        </p:txBody>
      </p:sp>
    </p:spTree>
    <p:extLst>
      <p:ext uri="{BB962C8B-B14F-4D97-AF65-F5344CB8AC3E}">
        <p14:creationId xmlns:p14="http://schemas.microsoft.com/office/powerpoint/2010/main" val="3761845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030337" cy="1143000"/>
          </a:xfrm>
        </p:spPr>
        <p:txBody>
          <a:bodyPr>
            <a:normAutofit fontScale="90000"/>
          </a:bodyPr>
          <a:lstStyle/>
          <a:p>
            <a:r>
              <a:rPr lang="en-US" dirty="0" smtClean="0"/>
              <a:t>Natural Resources Degradation, Climate Change and Disaster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78372564"/>
              </p:ext>
            </p:extLst>
          </p:nvPr>
        </p:nvGraphicFramePr>
        <p:xfrm>
          <a:off x="914400" y="1735138"/>
          <a:ext cx="7313613" cy="4056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9582" y="4719653"/>
            <a:ext cx="2744418" cy="187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8125" y="1600200"/>
            <a:ext cx="2543175"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7829" y="4114800"/>
            <a:ext cx="2640012"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6679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Forced Migration</a:t>
            </a:r>
            <a:endParaRPr lang="en-US" dirty="0"/>
          </a:p>
        </p:txBody>
      </p:sp>
      <p:sp>
        <p:nvSpPr>
          <p:cNvPr id="3" name="Content Placeholder 2"/>
          <p:cNvSpPr>
            <a:spLocks noGrp="1"/>
          </p:cNvSpPr>
          <p:nvPr>
            <p:ph idx="1"/>
          </p:nvPr>
        </p:nvSpPr>
        <p:spPr/>
        <p:txBody>
          <a:bodyPr>
            <a:normAutofit/>
          </a:bodyPr>
          <a:lstStyle/>
          <a:p>
            <a:r>
              <a:rPr lang="en-US" dirty="0" smtClean="0"/>
              <a:t>“Environmental Refugee” : No Pull Factor, but Push Factor, People should leave their homeland to safer area </a:t>
            </a:r>
            <a:r>
              <a:rPr lang="en-US" dirty="0" smtClean="0">
                <a:sym typeface="Wingdings"/>
              </a:rPr>
              <a:t> flood, landslide, tsunami</a:t>
            </a:r>
          </a:p>
          <a:p>
            <a:r>
              <a:rPr lang="en-US" dirty="0" smtClean="0">
                <a:sym typeface="Wingdings"/>
              </a:rPr>
              <a:t>Seasonal Migration  Coping mechanism from uncertainty of livelihood (Perception of pull and push factors)</a:t>
            </a:r>
          </a:p>
          <a:p>
            <a:r>
              <a:rPr lang="en-US" dirty="0" smtClean="0">
                <a:sym typeface="Wingdings"/>
              </a:rPr>
              <a:t>DIDR  Development Induce, Displacement and Resettlement (Examples of Reclamation areas, waterfront city </a:t>
            </a:r>
            <a:r>
              <a:rPr lang="en-US" dirty="0" err="1" smtClean="0">
                <a:sym typeface="Wingdings"/>
              </a:rPr>
              <a:t>etc</a:t>
            </a:r>
            <a:r>
              <a:rPr lang="en-US" dirty="0" smtClean="0">
                <a:sym typeface="Wingdings"/>
              </a:rPr>
              <a:t>)</a:t>
            </a:r>
            <a:endParaRPr lang="en-US" dirty="0"/>
          </a:p>
        </p:txBody>
      </p:sp>
    </p:spTree>
    <p:extLst>
      <p:ext uri="{BB962C8B-B14F-4D97-AF65-F5344CB8AC3E}">
        <p14:creationId xmlns:p14="http://schemas.microsoft.com/office/powerpoint/2010/main" val="2819260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and Risk Perception</a:t>
            </a:r>
            <a:endParaRPr lang="en-US" dirty="0"/>
          </a:p>
        </p:txBody>
      </p:sp>
      <p:sp>
        <p:nvSpPr>
          <p:cNvPr id="3" name="Content Placeholder 2"/>
          <p:cNvSpPr>
            <a:spLocks noGrp="1"/>
          </p:cNvSpPr>
          <p:nvPr>
            <p:ph idx="1"/>
          </p:nvPr>
        </p:nvSpPr>
        <p:spPr>
          <a:xfrm>
            <a:off x="457200" y="1600200"/>
            <a:ext cx="8229600" cy="5063761"/>
          </a:xfrm>
        </p:spPr>
        <p:txBody>
          <a:bodyPr>
            <a:normAutofit fontScale="92500"/>
          </a:bodyPr>
          <a:lstStyle/>
          <a:p>
            <a:r>
              <a:rPr lang="en-US" dirty="0" smtClean="0"/>
              <a:t>Risk </a:t>
            </a:r>
            <a:r>
              <a:rPr lang="en-US" dirty="0"/>
              <a:t>is defined by the probability of an unwanted event occurring and by the magnitude of its consequences, and risk perception refers to the views or attitudes that people have of risks. </a:t>
            </a:r>
            <a:endParaRPr lang="en-US" dirty="0" smtClean="0"/>
          </a:p>
          <a:p>
            <a:r>
              <a:rPr lang="en-US" dirty="0"/>
              <a:t>Risk perception is usually studied, as reviewed in detail by Renn and Rohrmann (2000</a:t>
            </a:r>
            <a:r>
              <a:rPr lang="en-US" dirty="0" smtClean="0"/>
              <a:t>) (</a:t>
            </a:r>
            <a:r>
              <a:rPr lang="en-US" dirty="0"/>
              <a:t>1) to establish risk as a subjective concept, not an objective entity, (2) to include technical/physical and social/psychological aspects in risk criteria, (3) to accept options of “the </a:t>
            </a:r>
            <a:r>
              <a:rPr lang="en-US" dirty="0" smtClean="0"/>
              <a:t>public</a:t>
            </a:r>
            <a:r>
              <a:rPr lang="en-US" dirty="0"/>
              <a:t>” (i.e., lay people, not experts) as the matter of interest, and (4) to analyze the cognitive </a:t>
            </a:r>
            <a:r>
              <a:rPr lang="en-US" dirty="0" smtClean="0"/>
              <a:t>structure </a:t>
            </a:r>
            <a:r>
              <a:rPr lang="en-US" dirty="0"/>
              <a:t>of risk judgments, usually using multivariate statistical procedures. </a:t>
            </a:r>
            <a:endParaRPr lang="en-US" dirty="0" smtClean="0"/>
          </a:p>
          <a:p>
            <a:r>
              <a:rPr lang="en-US" i="1" dirty="0"/>
              <a:t>C</a:t>
            </a:r>
            <a:r>
              <a:rPr lang="en-US" i="1" dirty="0" smtClean="0"/>
              <a:t>ultural </a:t>
            </a:r>
            <a:r>
              <a:rPr lang="en-US" i="1" dirty="0"/>
              <a:t>approach</a:t>
            </a:r>
            <a:r>
              <a:rPr lang="en-US" dirty="0"/>
              <a:t>, risk is a social and </a:t>
            </a:r>
            <a:r>
              <a:rPr lang="en-US" dirty="0" smtClean="0"/>
              <a:t>cultural </a:t>
            </a:r>
            <a:r>
              <a:rPr lang="en-US" dirty="0"/>
              <a:t>construction, not an </a:t>
            </a:r>
            <a:r>
              <a:rPr lang="en-US" i="1" dirty="0"/>
              <a:t>objective </a:t>
            </a:r>
            <a:r>
              <a:rPr lang="en-US" dirty="0"/>
              <a:t>entity to be measured independently of the context in which hazards occur</a:t>
            </a:r>
            <a:r>
              <a:rPr lang="en-US" dirty="0" smtClean="0"/>
              <a:t>”</a:t>
            </a:r>
          </a:p>
          <a:p>
            <a:endParaRPr lang="en-US" dirty="0"/>
          </a:p>
        </p:txBody>
      </p:sp>
    </p:spTree>
    <p:extLst>
      <p:ext uri="{BB962C8B-B14F-4D97-AF65-F5344CB8AC3E}">
        <p14:creationId xmlns:p14="http://schemas.microsoft.com/office/powerpoint/2010/main" val="1198747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Knowledge</a:t>
            </a:r>
            <a:endParaRPr lang="en-US" dirty="0"/>
          </a:p>
        </p:txBody>
      </p:sp>
      <p:sp>
        <p:nvSpPr>
          <p:cNvPr id="3" name="Content Placeholder 2"/>
          <p:cNvSpPr>
            <a:spLocks noGrp="1"/>
          </p:cNvSpPr>
          <p:nvPr>
            <p:ph idx="1"/>
          </p:nvPr>
        </p:nvSpPr>
        <p:spPr/>
        <p:txBody>
          <a:bodyPr>
            <a:normAutofit fontScale="92500"/>
          </a:bodyPr>
          <a:lstStyle/>
          <a:p>
            <a:r>
              <a:rPr lang="en-US" dirty="0"/>
              <a:t>Local knowledge is variously referred to as folk knowledge, traditional knowledge, indigenous knowledge, traditional environmental knowledge, indigenous traditional knowledge, indigenous agricultural knowledge, farmers’ knowledge, rural people’s knowledge, peasants’ knowledge, ethno-science, etc. </a:t>
            </a:r>
            <a:endParaRPr lang="en-US" dirty="0" smtClean="0"/>
          </a:p>
          <a:p>
            <a:r>
              <a:rPr lang="en-US" dirty="0"/>
              <a:t>B</a:t>
            </a:r>
            <a:r>
              <a:rPr lang="en-US" dirty="0" smtClean="0"/>
              <a:t>ased </a:t>
            </a:r>
            <a:r>
              <a:rPr lang="en-US" dirty="0"/>
              <a:t>on experience, often tested over centuries of use, and entails many insights, perceptions and intuitions relating to local culture and the environment. It is both dynamic and complex, and is not confined to knowledge about uses and products but also about processes. </a:t>
            </a:r>
            <a:endParaRPr lang="en-US" dirty="0" smtClean="0"/>
          </a:p>
          <a:p>
            <a:endParaRPr lang="en-US" dirty="0"/>
          </a:p>
        </p:txBody>
      </p:sp>
    </p:spTree>
    <p:extLst>
      <p:ext uri="{BB962C8B-B14F-4D97-AF65-F5344CB8AC3E}">
        <p14:creationId xmlns:p14="http://schemas.microsoft.com/office/powerpoint/2010/main" val="1152195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83423"/>
            <a:ext cx="8229600" cy="1143000"/>
          </a:xfrm>
        </p:spPr>
        <p:txBody>
          <a:bodyPr>
            <a:normAutofit fontScale="90000"/>
          </a:bodyPr>
          <a:lstStyle/>
          <a:p>
            <a:r>
              <a:rPr lang="en-US" dirty="0" smtClean="0"/>
              <a:t>Cases : </a:t>
            </a:r>
            <a:br>
              <a:rPr lang="en-US" dirty="0" smtClean="0"/>
            </a:br>
            <a:r>
              <a:rPr lang="en-US" dirty="0" smtClean="0"/>
              <a:t>District of Demak, Central Java</a:t>
            </a:r>
            <a:br>
              <a:rPr lang="en-US" dirty="0" smtClean="0"/>
            </a:br>
            <a:r>
              <a:rPr lang="en-US" dirty="0" smtClean="0"/>
              <a:t>and</a:t>
            </a:r>
            <a:br>
              <a:rPr lang="en-US" dirty="0" smtClean="0"/>
            </a:br>
            <a:r>
              <a:rPr lang="en-US" dirty="0" smtClean="0"/>
              <a:t>Island of Bali</a:t>
            </a:r>
            <a:endParaRPr lang="en-US" dirty="0"/>
          </a:p>
        </p:txBody>
      </p:sp>
    </p:spTree>
    <p:extLst>
      <p:ext uri="{BB962C8B-B14F-4D97-AF65-F5344CB8AC3E}">
        <p14:creationId xmlns:p14="http://schemas.microsoft.com/office/powerpoint/2010/main" val="3606593659"/>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527</TotalTime>
  <Words>1617</Words>
  <Application>Microsoft Macintosh PowerPoint</Application>
  <PresentationFormat>On-screen Show (4:3)</PresentationFormat>
  <Paragraphs>132</Paragraphs>
  <Slides>26</Slides>
  <Notes>1</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Inkwell</vt:lpstr>
      <vt:lpstr>Selected Case Study and Main Findings on Vulnerability And Risk Assessment in Rural Coastal of Indonesia</vt:lpstr>
      <vt:lpstr>Coastal Areas in Indonesia </vt:lpstr>
      <vt:lpstr>Rural Coastal Areas</vt:lpstr>
      <vt:lpstr>Problems</vt:lpstr>
      <vt:lpstr>Natural Resources Degradation, Climate Change and Disaster</vt:lpstr>
      <vt:lpstr>Forced Migration</vt:lpstr>
      <vt:lpstr>Risk and Risk Perception</vt:lpstr>
      <vt:lpstr>Local Knowledge</vt:lpstr>
      <vt:lpstr>Cases :  District of Demak, Central Java and Island of Bali</vt:lpstr>
      <vt:lpstr>District of Demak</vt:lpstr>
      <vt:lpstr>Tidal Flood (Banjir Rob) : Scientific Debate, Who care Community ?</vt:lpstr>
      <vt:lpstr>How to Survive ?</vt:lpstr>
      <vt:lpstr>Moro Demak : Uncertain Season</vt:lpstr>
      <vt:lpstr>Risk and Vulnerability</vt:lpstr>
      <vt:lpstr>PowerPoint Presentation</vt:lpstr>
      <vt:lpstr>Rural Coastal Communities in Bali : Pengambengan</vt:lpstr>
      <vt:lpstr>Kedonganan : Fishing and Tourism</vt:lpstr>
      <vt:lpstr>The Serangan Island : After the Reclamation </vt:lpstr>
      <vt:lpstr>Kusamba : Home Industry based on Fish Product</vt:lpstr>
      <vt:lpstr>Village of Les : When Conservation and Arts Meet</vt:lpstr>
      <vt:lpstr>Pemuteran : Community Based Tourism</vt:lpstr>
      <vt:lpstr>Sumber Kima : Conservation through Community Based </vt:lpstr>
      <vt:lpstr>Learning from Bali : Coping Mechanism or Adaptive Strategy ? </vt:lpstr>
      <vt:lpstr>Lesson to be Learned</vt:lpstr>
      <vt:lpstr>Further (Possibility) Research Agenda</vt:lpstr>
      <vt:lpstr>Thank You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Selected Case Study and Main Findings on Vulnerability And Risk Assesment in Rural Coastal Context</dc:title>
  <dc:creator>herry yogaswara</dc:creator>
  <cp:lastModifiedBy>herry yogaswara</cp:lastModifiedBy>
  <cp:revision>36</cp:revision>
  <dcterms:created xsi:type="dcterms:W3CDTF">2014-02-19T10:10:43Z</dcterms:created>
  <dcterms:modified xsi:type="dcterms:W3CDTF">2014-02-19T19:53:24Z</dcterms:modified>
</cp:coreProperties>
</file>