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482" r:id="rId2"/>
    <p:sldId id="483" r:id="rId3"/>
    <p:sldId id="484" r:id="rId4"/>
    <p:sldId id="485" r:id="rId5"/>
    <p:sldId id="486" r:id="rId6"/>
    <p:sldId id="487" r:id="rId7"/>
    <p:sldId id="488" r:id="rId8"/>
    <p:sldId id="489" r:id="rId9"/>
    <p:sldId id="490" r:id="rId10"/>
    <p:sldId id="491" r:id="rId11"/>
    <p:sldId id="492" r:id="rId12"/>
    <p:sldId id="493" r:id="rId13"/>
    <p:sldId id="494" r:id="rId14"/>
    <p:sldId id="495" r:id="rId15"/>
    <p:sldId id="496" r:id="rId16"/>
    <p:sldId id="497" r:id="rId17"/>
    <p:sldId id="498" r:id="rId18"/>
    <p:sldId id="499" r:id="rId19"/>
    <p:sldId id="500" r:id="rId20"/>
    <p:sldId id="501" r:id="rId21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evilla Diez" initials="RD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A900"/>
    <a:srgbClr val="006600"/>
    <a:srgbClr val="FFFF99"/>
    <a:srgbClr val="000066"/>
    <a:srgbClr val="FFFF66"/>
    <a:srgbClr val="66CCFF"/>
    <a:srgbClr val="33CCFF"/>
    <a:srgbClr val="0F0985"/>
    <a:srgbClr val="FFFFCC"/>
    <a:srgbClr val="FF505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Keine Formatvorlage, kein Gitternetz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Designformatvorlage 1 - Akz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Designformatvorlage 1 - Akz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940675A-B579-460E-94D1-54222C63F5DA}" styleName="Keine Formatvorlage, Tabellengitternetz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96" autoAdjust="0"/>
    <p:restoredTop sz="76357" autoAdjust="0"/>
  </p:normalViewPr>
  <p:slideViewPr>
    <p:cSldViewPr>
      <p:cViewPr>
        <p:scale>
          <a:sx n="60" d="100"/>
          <a:sy n="60" d="100"/>
        </p:scale>
        <p:origin x="-100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2022" y="-90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image" Target="../media/image7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image" Target="../media/image24.emf"/><Relationship Id="rId4" Type="http://schemas.openxmlformats.org/officeDocument/2006/relationships/image" Target="../media/image2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DD163-B6F9-44AE-A422-D8A282AFA720}" type="datetimeFigureOut">
              <a:rPr lang="de-DE" smtClean="0"/>
              <a:pPr/>
              <a:t>19.02.2014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ABDF1-1D20-4DB1-9547-A20EF6C5E1A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945659" cy="496332"/>
          </a:xfrm>
          <a:prstGeom prst="rect">
            <a:avLst/>
          </a:prstGeom>
        </p:spPr>
        <p:txBody>
          <a:bodyPr vert="horz" lIns="91135" tIns="45566" rIns="91135" bIns="45566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6" y="1"/>
            <a:ext cx="2945659" cy="496332"/>
          </a:xfrm>
          <a:prstGeom prst="rect">
            <a:avLst/>
          </a:prstGeom>
        </p:spPr>
        <p:txBody>
          <a:bodyPr vert="horz" lIns="91135" tIns="45566" rIns="91135" bIns="45566" rtlCol="0"/>
          <a:lstStyle>
            <a:lvl1pPr algn="r">
              <a:defRPr sz="1200"/>
            </a:lvl1pPr>
          </a:lstStyle>
          <a:p>
            <a:pPr>
              <a:defRPr/>
            </a:pPr>
            <a:fld id="{06DC5B56-CBB4-41FD-A5B9-CF073647A176}" type="datetimeFigureOut">
              <a:rPr lang="de-DE"/>
              <a:pPr>
                <a:defRPr/>
              </a:pPr>
              <a:t>19.02.2014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2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35" tIns="45566" rIns="91135" bIns="45566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1135" tIns="45566" rIns="91135" bIns="45566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3" y="9428584"/>
            <a:ext cx="2945659" cy="496332"/>
          </a:xfrm>
          <a:prstGeom prst="rect">
            <a:avLst/>
          </a:prstGeom>
        </p:spPr>
        <p:txBody>
          <a:bodyPr vert="horz" lIns="91135" tIns="45566" rIns="91135" bIns="45566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6" y="9428584"/>
            <a:ext cx="2945659" cy="496332"/>
          </a:xfrm>
          <a:prstGeom prst="rect">
            <a:avLst/>
          </a:prstGeom>
        </p:spPr>
        <p:txBody>
          <a:bodyPr vert="horz" lIns="91135" tIns="45566" rIns="91135" bIns="45566" rtlCol="0" anchor="b"/>
          <a:lstStyle>
            <a:lvl1pPr algn="r">
              <a:defRPr sz="1200"/>
            </a:lvl1pPr>
          </a:lstStyle>
          <a:p>
            <a:pPr>
              <a:defRPr/>
            </a:pPr>
            <a:fld id="{94544D49-F930-4006-BCFF-86856A9E5C2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3020570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24580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1388">
              <a:defRPr/>
            </a:pPr>
            <a:fld id="{BB8ECA9E-D6DF-4FAC-B44A-30FA5EC07BB2}" type="slidenum">
              <a:rPr lang="de-DE" smtClean="0"/>
              <a:pPr defTabSz="941388">
                <a:defRPr/>
              </a:pPr>
              <a:t>1</a:t>
            </a:fld>
            <a:endParaRPr 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  <a:defRPr/>
            </a:pPr>
            <a:r>
              <a:rPr lang="de-DE" kern="0" dirty="0" smtClean="0">
                <a:latin typeface="Agfa Rotis Sans Serif" pitchFamily="2" charset="0"/>
              </a:rPr>
              <a:t> Durchführung quantitativer Haushalts und Unternehmensbefragungen zur Abbildung der Vulnerabilität auf Mikroebene</a:t>
            </a:r>
          </a:p>
          <a:p>
            <a:pPr>
              <a:buFontTx/>
              <a:buChar char="-"/>
              <a:defRPr/>
            </a:pPr>
            <a:r>
              <a:rPr lang="de-DE" kern="0" dirty="0" smtClean="0">
                <a:latin typeface="Agfa Rotis Sans Serif" pitchFamily="2" charset="0"/>
              </a:rPr>
              <a:t> Persönliche Befragung</a:t>
            </a:r>
          </a:p>
          <a:p>
            <a:pPr>
              <a:buFontTx/>
              <a:buChar char="-"/>
              <a:defRPr/>
            </a:pPr>
            <a:r>
              <a:rPr lang="de-DE" kern="0" dirty="0" smtClean="0">
                <a:latin typeface="Agfa Rotis Sans Serif" pitchFamily="2" charset="0"/>
              </a:rPr>
              <a:t> Fokus auf die Phase in der die </a:t>
            </a:r>
            <a:r>
              <a:rPr lang="de-DE" kern="0" dirty="0" err="1" smtClean="0">
                <a:latin typeface="Agfa Rotis Sans Serif" pitchFamily="2" charset="0"/>
              </a:rPr>
              <a:t>Resilienzstrategien</a:t>
            </a:r>
            <a:r>
              <a:rPr lang="de-DE" kern="0" dirty="0" smtClean="0">
                <a:latin typeface="Agfa Rotis Sans Serif" pitchFamily="2" charset="0"/>
              </a:rPr>
              <a:t> abliefern und Versuch deren zugrundeliegenden Einflussfaktoren abzuleiten</a:t>
            </a:r>
          </a:p>
          <a:p>
            <a:pPr>
              <a:buFontTx/>
              <a:buChar char="-"/>
              <a:defRPr/>
            </a:pPr>
            <a:r>
              <a:rPr lang="de-DE" kern="0" dirty="0" smtClean="0">
                <a:latin typeface="Agfa Rotis Sans Serif" pitchFamily="2" charset="0"/>
              </a:rPr>
              <a:t> Verknüpfung dieser Daten mit Fernerkundungsdaten um später Lageparameter und physische Einflussfaktoren (Baustruktur) zu integrieren</a:t>
            </a:r>
          </a:p>
          <a:p>
            <a:pPr>
              <a:buFontTx/>
              <a:buChar char="-"/>
              <a:defRPr/>
            </a:pPr>
            <a:endParaRPr lang="de-DE" kern="0" dirty="0" smtClean="0">
              <a:latin typeface="Agfa Rotis Sans Serif" pitchFamily="2" charset="0"/>
            </a:endParaRPr>
          </a:p>
          <a:p>
            <a:pPr>
              <a:buFontTx/>
              <a:buChar char="-"/>
              <a:defRPr/>
            </a:pPr>
            <a:r>
              <a:rPr lang="de-DE" kern="0" dirty="0" smtClean="0">
                <a:latin typeface="Agfa Rotis Sans Serif" pitchFamily="2" charset="0"/>
              </a:rPr>
              <a:t> Durchführung einer geschichteten Zufallsstichprobe basierend vorher in Nutzungskartierung erfassten Merkmalen (Unternehmenssektoren und Gebäudemerkmale bei Haushalten)</a:t>
            </a:r>
          </a:p>
          <a:p>
            <a:pPr>
              <a:buFontTx/>
              <a:buChar char="-"/>
              <a:defRPr/>
            </a:pPr>
            <a:r>
              <a:rPr lang="de-DE" kern="0" dirty="0" smtClean="0">
                <a:latin typeface="Agfa Rotis Sans Serif" pitchFamily="2" charset="0"/>
              </a:rPr>
              <a:t> Befragung von 4% der Haushalte aus den Untersuchungsgebieten und 15% der Unternehmen</a:t>
            </a:r>
          </a:p>
          <a:p>
            <a:pPr>
              <a:buFontTx/>
              <a:buChar char="-"/>
              <a:defRPr/>
            </a:pPr>
            <a:r>
              <a:rPr lang="de-DE" kern="0" dirty="0" smtClean="0">
                <a:latin typeface="Agfa Rotis Sans Serif" pitchFamily="2" charset="0"/>
              </a:rPr>
              <a:t>Durch lokal akzeptierte Partner wurde eine hohe Akzeptanzquote erreicht – 75% der angesprochene Unternehmen und Haushalte haben Interview gegeben</a:t>
            </a:r>
          </a:p>
          <a:p>
            <a:pPr>
              <a:buFontTx/>
              <a:buChar char="-"/>
              <a:defRPr/>
            </a:pPr>
            <a:r>
              <a:rPr lang="de-DE" kern="0" dirty="0" smtClean="0">
                <a:latin typeface="Agfa Rotis Sans Serif" pitchFamily="2" charset="0"/>
              </a:rPr>
              <a:t> Problem der Überforschung durch hohes Medieninteresse und darauffolgende Forschungswelle</a:t>
            </a:r>
          </a:p>
          <a:p>
            <a:pPr>
              <a:defRPr/>
            </a:pPr>
            <a:endParaRPr lang="de-DE" kern="0" dirty="0" smtClean="0">
              <a:latin typeface="Agfa Rotis Sans Serif" pitchFamily="2" charset="0"/>
            </a:endParaRPr>
          </a:p>
          <a:p>
            <a:pPr>
              <a:defRPr/>
            </a:pPr>
            <a:r>
              <a:rPr lang="de-DE" kern="0" dirty="0" smtClean="0">
                <a:latin typeface="Agfa Rotis Sans Serif" pitchFamily="2" charset="0"/>
              </a:rPr>
              <a:t>Januar bis März 2009 </a:t>
            </a:r>
            <a:r>
              <a:rPr lang="de-DE" kern="0" dirty="0" smtClean="0">
                <a:latin typeface="Agfa Rotis Sans Serif" pitchFamily="2" charset="0"/>
                <a:sym typeface="Wingdings" pitchFamily="2" charset="2"/>
              </a:rPr>
              <a:t> Ausklang der Tourismussaison</a:t>
            </a:r>
            <a:endParaRPr lang="de-DE" dirty="0" smtClean="0">
              <a:latin typeface="Agfa Rotis Sans Serif" pitchFamily="2" charset="0"/>
            </a:endParaRPr>
          </a:p>
          <a:p>
            <a:pPr>
              <a:defRPr/>
            </a:pPr>
            <a:endParaRPr lang="de-DE" dirty="0"/>
          </a:p>
        </p:txBody>
      </p:sp>
      <p:sp>
        <p:nvSpPr>
          <p:cNvPr id="33796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1388">
              <a:defRPr/>
            </a:pPr>
            <a:fld id="{4CB8D052-414F-4C1B-8DA7-D80027206A8E}" type="slidenum">
              <a:rPr lang="de-DE" smtClean="0"/>
              <a:pPr defTabSz="941388">
                <a:defRPr/>
              </a:pPr>
              <a:t>12</a:t>
            </a:fld>
            <a:endParaRPr lang="de-D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Anschluss an quantitativ </a:t>
            </a:r>
          </a:p>
          <a:p>
            <a:pPr>
              <a:defRPr/>
            </a:pPr>
            <a:r>
              <a:rPr lang="de-DE" dirty="0" smtClean="0"/>
              <a:t>– Erfassung der Adaptionsstrategien</a:t>
            </a:r>
          </a:p>
          <a:p>
            <a:pPr marL="171450" indent="-171450">
              <a:buFontTx/>
              <a:buChar char="-"/>
              <a:defRPr/>
            </a:pPr>
            <a:r>
              <a:rPr lang="de-DE" dirty="0" smtClean="0"/>
              <a:t>Erfassung von Meinungsbilder zur Effektivität und Akzeptanz der Adaptionsstrategien in der lokalen Bevölkerung und Geschäftswelt</a:t>
            </a:r>
          </a:p>
          <a:p>
            <a:pPr marL="171450" indent="-171450">
              <a:buFontTx/>
              <a:buChar char="-"/>
              <a:defRPr/>
            </a:pPr>
            <a:r>
              <a:rPr lang="de-DE" dirty="0" smtClean="0"/>
              <a:t>Interaktion zwischen den Gruppenteilnehmern kann zu tieferen Einblicken als in Einzelinterviews durch Gruppendynamik führen</a:t>
            </a:r>
          </a:p>
          <a:p>
            <a:pPr marL="171450" indent="-171450">
              <a:buFontTx/>
              <a:buChar char="-"/>
              <a:defRPr/>
            </a:pPr>
            <a:r>
              <a:rPr lang="de-DE" dirty="0" smtClean="0"/>
              <a:t>Eingeleitet durch erste Ergebnisse aus den quantitativen Befragungen zur Verifizierung und Triangulation</a:t>
            </a:r>
          </a:p>
          <a:p>
            <a:pPr marL="171450" indent="-171450">
              <a:buFontTx/>
              <a:buChar char="-"/>
              <a:defRPr/>
            </a:pPr>
            <a:r>
              <a:rPr lang="de-DE" dirty="0" smtClean="0"/>
              <a:t>Teilnehmer stammten aus der Stichprobe der quantitativen Befragungen und den beiden Hauptbranchen – Tourismus und </a:t>
            </a:r>
            <a:r>
              <a:rPr lang="de-DE" dirty="0" err="1" smtClean="0"/>
              <a:t>Tourismnahe</a:t>
            </a:r>
            <a:r>
              <a:rPr lang="de-DE" dirty="0" smtClean="0"/>
              <a:t> Dienstleistungen sowie Landwirtschaft und Fischerei</a:t>
            </a:r>
          </a:p>
        </p:txBody>
      </p:sp>
      <p:sp>
        <p:nvSpPr>
          <p:cNvPr id="34820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1388">
              <a:defRPr/>
            </a:pPr>
            <a:fld id="{76900D05-F521-4410-AE75-91FA0F555AC3}" type="slidenum">
              <a:rPr lang="de-DE" smtClean="0"/>
              <a:pPr defTabSz="941388">
                <a:defRPr/>
              </a:pPr>
              <a:t>13</a:t>
            </a:fld>
            <a:endParaRPr lang="de-DE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Tx/>
              <a:buAutoNum type="arabicPeriod"/>
              <a:defRPr/>
            </a:pPr>
            <a:r>
              <a:rPr lang="de-DE" dirty="0" smtClean="0"/>
              <a:t>Schritt der empirisch basierten Modellierung</a:t>
            </a:r>
          </a:p>
          <a:p>
            <a:pPr marL="228600" indent="-228600">
              <a:buFontTx/>
              <a:buAutoNum type="arabicPeriod"/>
              <a:defRPr/>
            </a:pPr>
            <a:r>
              <a:rPr lang="de-DE" dirty="0" smtClean="0"/>
              <a:t>Grundlage: Befragungsdaten + Fernerkundungsdaten – integriert in das Strukturgleichungsmodell</a:t>
            </a:r>
          </a:p>
          <a:p>
            <a:pPr marL="228600" indent="-228600">
              <a:buFontTx/>
              <a:buAutoNum type="arabicPeriod"/>
              <a:defRPr/>
            </a:pPr>
            <a:r>
              <a:rPr lang="de-DE" dirty="0" smtClean="0"/>
              <a:t>Ableitung des gefährdeten Haushaltsvermögens und der potentiellen Schadenshöhe</a:t>
            </a:r>
          </a:p>
          <a:p>
            <a:pPr marL="228600" indent="-228600">
              <a:buFontTx/>
              <a:buAutoNum type="arabicPeriod"/>
              <a:defRPr/>
            </a:pPr>
            <a:endParaRPr lang="de-DE" dirty="0" smtClean="0"/>
          </a:p>
          <a:p>
            <a:pPr marL="228600" indent="-228600">
              <a:buFontTx/>
              <a:buAutoNum type="arabicPeriod"/>
              <a:defRPr/>
            </a:pPr>
            <a:r>
              <a:rPr lang="de-DE" dirty="0" smtClean="0"/>
              <a:t>Ban Nam Khem – vollständige Zerstörung – Wiederherstellungsdauer trotzdem signifikant länger und überproportional</a:t>
            </a:r>
          </a:p>
          <a:p>
            <a:pPr marL="228600" indent="-228600">
              <a:buFontTx/>
              <a:buAutoNum type="arabicPeriod"/>
              <a:defRPr/>
            </a:pPr>
            <a:r>
              <a:rPr lang="de-DE" dirty="0" smtClean="0"/>
              <a:t>Khao Lak – weniger Hauseigentümer nach der Katastrophe daher höhere Schadenssumme</a:t>
            </a:r>
          </a:p>
          <a:p>
            <a:pPr marL="228600" indent="-228600">
              <a:buFontTx/>
              <a:buAutoNum type="arabicPeriod"/>
              <a:defRPr/>
            </a:pPr>
            <a:endParaRPr lang="de-DE" dirty="0" smtClean="0"/>
          </a:p>
          <a:p>
            <a:pPr>
              <a:defRPr/>
            </a:pPr>
            <a:r>
              <a:rPr lang="de-DE" dirty="0" smtClean="0"/>
              <a:t>Schadenskarten:</a:t>
            </a:r>
          </a:p>
          <a:p>
            <a:pPr marL="171450" indent="-171450">
              <a:buFontTx/>
              <a:buChar char="-"/>
              <a:defRPr/>
            </a:pPr>
            <a:r>
              <a:rPr lang="de-DE" dirty="0" smtClean="0"/>
              <a:t>Ban Nam Khem – gleichmäßige Verteilung der Schäden übers gesamte Gemeindegebiet</a:t>
            </a:r>
          </a:p>
          <a:p>
            <a:pPr marL="171450" indent="-171450">
              <a:buFontTx/>
              <a:buChar char="-"/>
              <a:defRPr/>
            </a:pPr>
            <a:r>
              <a:rPr lang="de-DE" dirty="0" smtClean="0"/>
              <a:t>Patong Beach – lokal begrenzt vorwiegend Schäden am </a:t>
            </a:r>
            <a:r>
              <a:rPr lang="de-DE" dirty="0" err="1" smtClean="0"/>
              <a:t>Interiour</a:t>
            </a:r>
            <a:r>
              <a:rPr lang="de-DE" dirty="0" smtClean="0"/>
              <a:t> durch Wassereinwirkungen – kaum Gebäudeschäden</a:t>
            </a:r>
          </a:p>
          <a:p>
            <a:pPr marL="171450" indent="-171450">
              <a:buFontTx/>
              <a:buChar char="-"/>
              <a:defRPr/>
            </a:pPr>
            <a:r>
              <a:rPr lang="de-DE" dirty="0" smtClean="0"/>
              <a:t>Khao Lak – fast komplette Zerstörung des Küstenstreifens bis in 1-1,5 km ins Hinterland</a:t>
            </a:r>
          </a:p>
          <a:p>
            <a:pPr marL="628650" lvl="1" indent="-171450">
              <a:buFontTx/>
              <a:buChar char="-"/>
              <a:defRPr/>
            </a:pPr>
            <a:r>
              <a:rPr lang="de-DE" dirty="0" smtClean="0"/>
              <a:t>Hotspots in den Tourismusanlagen und den Fischereisiedlungen am Meer – verweis auf südlichen Bereich und </a:t>
            </a:r>
            <a:r>
              <a:rPr lang="de-DE" dirty="0" err="1" smtClean="0"/>
              <a:t>Pakarang</a:t>
            </a:r>
            <a:endParaRPr lang="de-DE" dirty="0" smtClean="0"/>
          </a:p>
          <a:p>
            <a:pPr marL="228600" indent="-228600">
              <a:buFontTx/>
              <a:buAutoNum type="arabicPeriod"/>
              <a:defRPr/>
            </a:pPr>
            <a:endParaRPr lang="de-DE" dirty="0" smtClean="0"/>
          </a:p>
          <a:p>
            <a:pPr>
              <a:defRPr/>
            </a:pPr>
            <a:endParaRPr lang="de-DE" dirty="0"/>
          </a:p>
        </p:txBody>
      </p:sp>
      <p:sp>
        <p:nvSpPr>
          <p:cNvPr id="3584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1388">
              <a:defRPr/>
            </a:pPr>
            <a:fld id="{1C82F226-11D5-47EB-95E2-2AE927E50A37}" type="slidenum">
              <a:rPr lang="de-DE" smtClean="0"/>
              <a:pPr defTabSz="941388">
                <a:defRPr/>
              </a:pPr>
              <a:t>14</a:t>
            </a:fld>
            <a:endParaRPr lang="de-D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Schadenskarten:</a:t>
            </a:r>
          </a:p>
          <a:p>
            <a:pPr marL="171450" indent="-171450">
              <a:buFontTx/>
              <a:buChar char="-"/>
              <a:defRPr/>
            </a:pPr>
            <a:r>
              <a:rPr lang="de-DE" dirty="0" smtClean="0"/>
              <a:t>Ban Nam </a:t>
            </a:r>
            <a:r>
              <a:rPr lang="de-DE" dirty="0" err="1" smtClean="0"/>
              <a:t>Khem</a:t>
            </a:r>
            <a:r>
              <a:rPr lang="de-DE" dirty="0" smtClean="0"/>
              <a:t> – gleichmäßige Verteilung der Schäden übers gesamte Gemeindegebiet</a:t>
            </a:r>
          </a:p>
          <a:p>
            <a:pPr marL="171450" indent="-171450">
              <a:buFontTx/>
              <a:buChar char="-"/>
              <a:defRPr/>
            </a:pPr>
            <a:r>
              <a:rPr lang="de-DE" dirty="0" err="1" smtClean="0"/>
              <a:t>Patong</a:t>
            </a:r>
            <a:r>
              <a:rPr lang="de-DE" dirty="0" smtClean="0"/>
              <a:t> Beach – lokal begrenzt vorwiegend Schäden am </a:t>
            </a:r>
            <a:r>
              <a:rPr lang="de-DE" dirty="0" err="1" smtClean="0"/>
              <a:t>Interiour</a:t>
            </a:r>
            <a:r>
              <a:rPr lang="de-DE" dirty="0" smtClean="0"/>
              <a:t> durch Wassereinwirkungen – kaum Gebäudeschäden</a:t>
            </a:r>
          </a:p>
          <a:p>
            <a:pPr marL="171450" indent="-171450">
              <a:buFontTx/>
              <a:buChar char="-"/>
              <a:defRPr/>
            </a:pPr>
            <a:r>
              <a:rPr lang="de-DE" dirty="0" err="1" smtClean="0"/>
              <a:t>Khao</a:t>
            </a:r>
            <a:r>
              <a:rPr lang="de-DE" dirty="0" smtClean="0"/>
              <a:t> </a:t>
            </a:r>
            <a:r>
              <a:rPr lang="de-DE" dirty="0" err="1" smtClean="0"/>
              <a:t>Lak</a:t>
            </a:r>
            <a:r>
              <a:rPr lang="de-DE" dirty="0" smtClean="0"/>
              <a:t> – fast komplette Zerstörung des Küstenstreifens bis in 1-1,5 km ins Hinterland</a:t>
            </a:r>
          </a:p>
          <a:p>
            <a:pPr marL="628650" lvl="1" indent="-171450">
              <a:buFontTx/>
              <a:buChar char="-"/>
              <a:defRPr/>
            </a:pPr>
            <a:r>
              <a:rPr lang="de-DE" dirty="0" err="1" smtClean="0"/>
              <a:t>Hotspots</a:t>
            </a:r>
            <a:r>
              <a:rPr lang="de-DE" dirty="0" smtClean="0"/>
              <a:t> in den Tourismusanlagen und den Fischereisiedlungen am Meer – verweis auf südlichen Bereich und </a:t>
            </a:r>
            <a:r>
              <a:rPr lang="de-DE" dirty="0" err="1" smtClean="0"/>
              <a:t>Pakarang</a:t>
            </a:r>
            <a:endParaRPr lang="de-DE" dirty="0" smtClean="0"/>
          </a:p>
          <a:p>
            <a:pPr marL="228600" indent="-228600">
              <a:buFontTx/>
              <a:buAutoNum type="arabicPeriod"/>
              <a:defRPr/>
            </a:pPr>
            <a:endParaRPr lang="de-DE" dirty="0" smtClean="0"/>
          </a:p>
          <a:p>
            <a:pPr>
              <a:defRPr/>
            </a:pPr>
            <a:endParaRPr lang="de-DE" dirty="0" smtClean="0"/>
          </a:p>
          <a:p>
            <a:pPr>
              <a:defRPr/>
            </a:pPr>
            <a:endParaRPr lang="de-DE" dirty="0"/>
          </a:p>
        </p:txBody>
      </p:sp>
      <p:sp>
        <p:nvSpPr>
          <p:cNvPr id="36868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1388">
              <a:defRPr/>
            </a:pPr>
            <a:fld id="{8CFAC492-AB53-486B-905B-A128E50D1281}" type="slidenum">
              <a:rPr lang="de-DE" smtClean="0"/>
              <a:pPr defTabSz="941388">
                <a:defRPr/>
              </a:pPr>
              <a:t>15</a:t>
            </a:fld>
            <a:endParaRPr lang="de-DE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Aufstellung des Modells – theoriegeleitet an Hand der vorher definierten Faktoren</a:t>
            </a:r>
          </a:p>
          <a:p>
            <a:pPr>
              <a:defRPr/>
            </a:pPr>
            <a:r>
              <a:rPr lang="de-DE" dirty="0" smtClean="0"/>
              <a:t>Dreistufiges </a:t>
            </a:r>
            <a:r>
              <a:rPr lang="de-DE" dirty="0" err="1" smtClean="0"/>
              <a:t>Strukurgleichungsmodell</a:t>
            </a:r>
            <a:endParaRPr lang="de-DE" dirty="0" smtClean="0"/>
          </a:p>
          <a:p>
            <a:pPr marL="228600" indent="-228600">
              <a:buFontTx/>
              <a:buAutoNum type="arabicPeriod"/>
              <a:defRPr/>
            </a:pPr>
            <a:r>
              <a:rPr lang="de-DE" dirty="0" smtClean="0"/>
              <a:t>Physischer Schaden – bereits vorgestellt</a:t>
            </a:r>
          </a:p>
          <a:p>
            <a:pPr marL="685800" lvl="1" indent="-228600">
              <a:buFontTx/>
              <a:buAutoNum type="arabicPeriod"/>
              <a:defRPr/>
            </a:pPr>
            <a:r>
              <a:rPr lang="de-DE" dirty="0" smtClean="0"/>
              <a:t>Kein direkte Zusammenhang mit der Erholung zu erkennen </a:t>
            </a:r>
          </a:p>
          <a:p>
            <a:pPr marL="685800" lvl="1" indent="-228600">
              <a:buFontTx/>
              <a:buAutoNum type="arabicPeriod"/>
              <a:defRPr/>
            </a:pPr>
            <a:r>
              <a:rPr lang="de-DE" dirty="0" err="1" smtClean="0"/>
              <a:t>Mediiert</a:t>
            </a:r>
            <a:r>
              <a:rPr lang="de-DE" dirty="0" smtClean="0"/>
              <a:t> durch die internen und externen Kapazitäten des Haushaltes – Externe Hilfe und Eigene Ressourcen</a:t>
            </a:r>
          </a:p>
          <a:p>
            <a:pPr marL="685800" lvl="1" indent="-228600">
              <a:buFontTx/>
              <a:buAutoNum type="arabicPeriod"/>
              <a:defRPr/>
            </a:pPr>
            <a:r>
              <a:rPr lang="de-DE" dirty="0" smtClean="0"/>
              <a:t>Interne </a:t>
            </a:r>
            <a:r>
              <a:rPr lang="de-DE" dirty="0" err="1" smtClean="0"/>
              <a:t>Resilienzfaktoren</a:t>
            </a:r>
            <a:r>
              <a:rPr lang="de-DE" dirty="0" smtClean="0"/>
              <a:t> wirken ausschließlich auf die Dauer der indirekten Effekte i.e. die Einkommensverluste und haben hier einen größtenteils mildernden Einfluss</a:t>
            </a:r>
          </a:p>
          <a:p>
            <a:pPr marL="685800" lvl="1" indent="-228600">
              <a:buFontTx/>
              <a:buAutoNum type="arabicPeriod"/>
              <a:defRPr/>
            </a:pPr>
            <a:r>
              <a:rPr lang="de-DE" dirty="0" smtClean="0"/>
              <a:t>Indirekte Wirkung über den intermediären Faktor Dauer des Einkommensausfall</a:t>
            </a:r>
          </a:p>
          <a:p>
            <a:pPr marL="685800" lvl="1" indent="-228600">
              <a:buFontTx/>
              <a:buAutoNum type="arabicPeriod"/>
              <a:defRPr/>
            </a:pPr>
            <a:endParaRPr lang="de-DE" dirty="0" smtClean="0"/>
          </a:p>
          <a:p>
            <a:pPr marL="228600" indent="-228600">
              <a:buFontTx/>
              <a:buAutoNum type="arabicPeriod"/>
              <a:defRPr/>
            </a:pPr>
            <a:r>
              <a:rPr lang="de-DE" dirty="0" smtClean="0"/>
              <a:t>Im weiteren Verlauf – Fokus auf die Erholung von direkten und indirekten Auswirkungen</a:t>
            </a:r>
          </a:p>
        </p:txBody>
      </p:sp>
      <p:sp>
        <p:nvSpPr>
          <p:cNvPr id="37892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1388">
              <a:defRPr/>
            </a:pPr>
            <a:fld id="{5C7E801D-81E4-4F9A-B4AF-8B6FF5ABE3CB}" type="slidenum">
              <a:rPr lang="de-DE" smtClean="0"/>
              <a:pPr defTabSz="941388">
                <a:defRPr/>
              </a:pPr>
              <a:t>16</a:t>
            </a:fld>
            <a:endParaRPr lang="de-D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de-DE" dirty="0" smtClean="0"/>
              <a:t>Indirekte Auswirkungen</a:t>
            </a:r>
          </a:p>
          <a:p>
            <a:pPr>
              <a:defRPr/>
            </a:pPr>
            <a:r>
              <a:rPr lang="de-DE" dirty="0" smtClean="0"/>
              <a:t>Haushaltscharakteristika mit verlängernden Auswirkungen zeigen den stärksten Erklärungsanteil</a:t>
            </a:r>
          </a:p>
          <a:p>
            <a:pPr marL="228600" indent="-228600">
              <a:buFontTx/>
              <a:buAutoNum type="arabicPeriod"/>
              <a:defRPr/>
            </a:pPr>
            <a:r>
              <a:rPr lang="de-DE" dirty="0" smtClean="0"/>
              <a:t>Einkommen aus Tourismus – durch Stigmatisierung der Region lange Dauer bis Rückkehr der Touristen</a:t>
            </a:r>
          </a:p>
          <a:p>
            <a:pPr marL="228600" indent="-228600">
              <a:buFontTx/>
              <a:buAutoNum type="arabicPeriod"/>
              <a:defRPr/>
            </a:pPr>
            <a:r>
              <a:rPr lang="de-DE" dirty="0" smtClean="0"/>
              <a:t>Einkommen aus </a:t>
            </a:r>
            <a:r>
              <a:rPr lang="de-DE" dirty="0" err="1" smtClean="0"/>
              <a:t>Agrar</a:t>
            </a:r>
            <a:r>
              <a:rPr lang="de-DE" dirty="0" smtClean="0"/>
              <a:t> &amp; Fischerei zeigt keinen signifikanten Einfluss</a:t>
            </a:r>
          </a:p>
          <a:p>
            <a:pPr marL="228600" indent="-228600">
              <a:buFontTx/>
              <a:buAutoNum type="arabicPeriod"/>
              <a:defRPr/>
            </a:pPr>
            <a:r>
              <a:rPr lang="de-DE" dirty="0" smtClean="0"/>
              <a:t>Infrastrukturelle Auswirkungen – Probleme beim Aufsuchen der Arbeitsstätte – vorwiegend Straßen</a:t>
            </a:r>
          </a:p>
          <a:p>
            <a:pPr>
              <a:defRPr/>
            </a:pPr>
            <a:r>
              <a:rPr lang="de-DE" dirty="0" smtClean="0"/>
              <a:t>Haushaltscharakteristika mit abschwächenden Einflüssen</a:t>
            </a:r>
          </a:p>
          <a:p>
            <a:pPr marL="228600" indent="-228600">
              <a:buFontTx/>
              <a:buAutoNum type="arabicPeriod"/>
              <a:defRPr/>
            </a:pPr>
            <a:r>
              <a:rPr lang="de-DE" dirty="0" smtClean="0"/>
              <a:t>Diversifizierte Einkommensstruktur innerhalb des Haushaltes – der Haushalt bezieht sein Einkommen aus mehreren Einkommensquellen – </a:t>
            </a:r>
            <a:r>
              <a:rPr lang="de-DE" dirty="0" err="1" smtClean="0"/>
              <a:t>zusammenhalt</a:t>
            </a:r>
            <a:r>
              <a:rPr lang="de-DE" dirty="0" smtClean="0"/>
              <a:t> innerhalb des Haushaltes als Transfergemeinschaft</a:t>
            </a:r>
          </a:p>
          <a:p>
            <a:pPr marL="685800" lvl="1" indent="-228600">
              <a:buFontTx/>
              <a:buAutoNum type="arabicPeriod"/>
              <a:defRPr/>
            </a:pPr>
            <a:r>
              <a:rPr lang="de-DE" dirty="0" smtClean="0"/>
              <a:t>Zumeist alternativ zu sehen – wenig Einfluss der Diversifizierung auf das Haushaltseinkommen, aber hohes Bildungsniveau geht zumeist mit Spezialisierung auf einen Sektor einher - Tourismus</a:t>
            </a:r>
          </a:p>
          <a:p>
            <a:pPr marL="228600" indent="-228600">
              <a:buFontTx/>
              <a:buAutoNum type="arabicPeriod"/>
              <a:defRPr/>
            </a:pPr>
            <a:r>
              <a:rPr lang="de-DE" dirty="0" smtClean="0"/>
              <a:t>Einkommens- und Bildungsniveau – erlaubt zumeist die Aufnahme anderer Beschäftigungen im Hinterland</a:t>
            </a:r>
          </a:p>
        </p:txBody>
      </p:sp>
      <p:sp>
        <p:nvSpPr>
          <p:cNvPr id="38916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1388">
              <a:defRPr/>
            </a:pPr>
            <a:fld id="{472F99F3-258B-4C69-9B72-33CB3CEA12CF}" type="slidenum">
              <a:rPr lang="de-DE" smtClean="0"/>
              <a:pPr defTabSz="941388">
                <a:defRPr/>
              </a:pPr>
              <a:t>17</a:t>
            </a:fld>
            <a:endParaRPr lang="de-DE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de-DE" dirty="0" smtClean="0"/>
              <a:t>Charakteristika des Haushaltes, die zu einer Verlängerung und damit Erhöhung der Vulnerabilität der Haushalte führen</a:t>
            </a:r>
          </a:p>
          <a:p>
            <a:pPr marL="228600" indent="-228600">
              <a:buFontTx/>
              <a:buAutoNum type="arabicPeriod"/>
              <a:defRPr/>
            </a:pPr>
            <a:r>
              <a:rPr lang="de-DE" dirty="0" smtClean="0"/>
              <a:t>Abhängigkeit von staatlichen und Nicht-staatlichen Hilfeleistungen</a:t>
            </a:r>
          </a:p>
          <a:p>
            <a:pPr marL="685800" lvl="1" indent="-228600">
              <a:buFontTx/>
              <a:buAutoNum type="arabicPeriod"/>
              <a:defRPr/>
            </a:pPr>
            <a:r>
              <a:rPr lang="de-DE" dirty="0" smtClean="0"/>
              <a:t>Bereits angesprochen Überkompensation, Bürokratische </a:t>
            </a:r>
            <a:r>
              <a:rPr lang="de-DE" dirty="0" err="1" smtClean="0"/>
              <a:t>Hilfleistungen</a:t>
            </a:r>
            <a:r>
              <a:rPr lang="de-DE" dirty="0" smtClean="0"/>
              <a:t> oder </a:t>
            </a:r>
            <a:r>
              <a:rPr lang="de-DE" dirty="0" err="1" smtClean="0"/>
              <a:t>unterkompensation</a:t>
            </a:r>
            <a:endParaRPr lang="de-DE" dirty="0" smtClean="0"/>
          </a:p>
          <a:p>
            <a:pPr marL="228600" indent="-228600">
              <a:buFontTx/>
              <a:buAutoNum type="arabicPeriod"/>
              <a:defRPr/>
            </a:pPr>
            <a:r>
              <a:rPr lang="de-DE" dirty="0" smtClean="0"/>
              <a:t>Infrastrukturprobleme – </a:t>
            </a:r>
            <a:r>
              <a:rPr lang="de-DE" dirty="0" err="1" smtClean="0"/>
              <a:t>einschränkungen</a:t>
            </a:r>
            <a:r>
              <a:rPr lang="de-DE" dirty="0" smtClean="0"/>
              <a:t> beim Wiederaufbau</a:t>
            </a:r>
          </a:p>
          <a:p>
            <a:pPr marL="228600" indent="-228600">
              <a:buFontTx/>
              <a:buAutoNum type="arabicPeriod"/>
              <a:defRPr/>
            </a:pPr>
            <a:r>
              <a:rPr lang="de-DE" dirty="0" smtClean="0"/>
              <a:t>Todesfälle oder Verletze in der Familie – Traumata, psychische Probleme und zusätzliche finanzielle Belastungen</a:t>
            </a:r>
          </a:p>
          <a:p>
            <a:pPr marL="228600" indent="-228600">
              <a:buFontTx/>
              <a:buAutoNum type="arabicPeriod"/>
              <a:defRPr/>
            </a:pPr>
            <a:r>
              <a:rPr lang="de-DE" dirty="0" smtClean="0"/>
              <a:t>Verdienstausfälle – dadurch indirekter Einfluss der weiteren Haushaltscharakteristika auf dieses Element messbar,</a:t>
            </a:r>
          </a:p>
          <a:p>
            <a:pPr marL="685800" lvl="1" indent="-228600">
              <a:buFontTx/>
              <a:buAutoNum type="arabicPeriod"/>
              <a:defRPr/>
            </a:pPr>
            <a:r>
              <a:rPr lang="de-DE" dirty="0" smtClean="0"/>
              <a:t>In abgeschwächter Form – signifikanter Einfluss messbar</a:t>
            </a:r>
          </a:p>
          <a:p>
            <a:pPr>
              <a:defRPr/>
            </a:pPr>
            <a:r>
              <a:rPr lang="de-DE" b="1" dirty="0" smtClean="0"/>
              <a:t>Charakteristika zur Reduzierung</a:t>
            </a:r>
          </a:p>
          <a:p>
            <a:pPr marL="171450" indent="-171450">
              <a:buFontTx/>
              <a:buChar char="-"/>
              <a:defRPr/>
            </a:pPr>
            <a:r>
              <a:rPr lang="de-DE" dirty="0" err="1" smtClean="0"/>
              <a:t>Rückgriffsmöglichkeiten</a:t>
            </a:r>
            <a:r>
              <a:rPr lang="de-DE" dirty="0" smtClean="0"/>
              <a:t> auf soziale Netzwerke oder Versicherungen</a:t>
            </a:r>
          </a:p>
          <a:p>
            <a:pPr marL="628650" lvl="1" indent="-171450">
              <a:buFontTx/>
              <a:buChar char="-"/>
              <a:defRPr/>
            </a:pPr>
            <a:r>
              <a:rPr lang="de-DE" dirty="0" smtClean="0"/>
              <a:t>Versicherungsrate sehr gering</a:t>
            </a:r>
          </a:p>
          <a:p>
            <a:pPr marL="628650" lvl="1" indent="-171450">
              <a:buFontTx/>
              <a:buChar char="-"/>
              <a:defRPr/>
            </a:pPr>
            <a:r>
              <a:rPr lang="de-DE" dirty="0" smtClean="0"/>
              <a:t>Vorwiegend Rückgriff auf eigene Ersparnisse oder soziale Netzwerke</a:t>
            </a:r>
          </a:p>
          <a:p>
            <a:pPr marL="628650" lvl="1" indent="-171450">
              <a:buFontTx/>
              <a:buChar char="-"/>
              <a:defRPr/>
            </a:pPr>
            <a:r>
              <a:rPr lang="de-DE" dirty="0" smtClean="0"/>
              <a:t>Insbesondere in Ban Nam Khem – hier erkennbar das die Altersverteilung </a:t>
            </a:r>
            <a:r>
              <a:rPr lang="de-DE" dirty="0" err="1" smtClean="0"/>
              <a:t>signifkant</a:t>
            </a:r>
            <a:r>
              <a:rPr lang="de-DE" dirty="0" smtClean="0"/>
              <a:t> hoch korreliert mit Südthailand </a:t>
            </a:r>
            <a:r>
              <a:rPr lang="de-DE" dirty="0" smtClean="0">
                <a:sym typeface="Wingdings" pitchFamily="2" charset="2"/>
              </a:rPr>
              <a:t> keine Abwanderung – stabile Gemeinschaft</a:t>
            </a:r>
            <a:endParaRPr lang="de-DE" dirty="0"/>
          </a:p>
          <a:p>
            <a:pPr>
              <a:defRPr/>
            </a:pPr>
            <a:endParaRPr lang="de-DE" dirty="0" smtClean="0"/>
          </a:p>
        </p:txBody>
      </p:sp>
      <p:sp>
        <p:nvSpPr>
          <p:cNvPr id="39940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1388">
              <a:defRPr/>
            </a:pPr>
            <a:fld id="{8E4CE7D0-9380-42D3-A14F-6121E9679E57}" type="slidenum">
              <a:rPr lang="de-DE" smtClean="0"/>
              <a:pPr defTabSz="941388">
                <a:defRPr/>
              </a:pPr>
              <a:t>18</a:t>
            </a:fld>
            <a:endParaRPr lang="de-DE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de-DE" dirty="0" smtClean="0"/>
              <a:t>Bevölkerung geringe Anstrengung, da vorwiegend von einem singulären Ereignis ausgegangen wurde:</a:t>
            </a:r>
          </a:p>
          <a:p>
            <a:pPr>
              <a:defRPr/>
            </a:pPr>
            <a:endParaRPr lang="de-DE" dirty="0" smtClean="0"/>
          </a:p>
          <a:p>
            <a:pPr>
              <a:defRPr/>
            </a:pPr>
            <a:r>
              <a:rPr lang="de-DE" dirty="0" smtClean="0"/>
              <a:t>Neben organisatorischen Risiko Management, wie Evakuierungsrouten und Fluchtpunkten auch Umsiedlung der Bevölkerung:</a:t>
            </a:r>
          </a:p>
          <a:p>
            <a:pPr>
              <a:defRPr/>
            </a:pPr>
            <a:endParaRPr lang="de-DE" dirty="0" smtClean="0"/>
          </a:p>
          <a:p>
            <a:pPr>
              <a:buFontTx/>
              <a:buChar char="-"/>
              <a:defRPr/>
            </a:pPr>
            <a:r>
              <a:rPr lang="de-DE" dirty="0" smtClean="0"/>
              <a:t> Reduzierung der aus dem Standort resultierenden Vulnerabilität – Reduzierung des Lagefaktors</a:t>
            </a:r>
          </a:p>
          <a:p>
            <a:pPr>
              <a:buFontTx/>
              <a:buChar char="-"/>
              <a:defRPr/>
            </a:pPr>
            <a:r>
              <a:rPr lang="de-DE" dirty="0" smtClean="0"/>
              <a:t> Beispiel in Khao Lak: Umsiedlung der Bevölkerung aus den Küstengebieten ins Hinterland</a:t>
            </a:r>
          </a:p>
          <a:p>
            <a:pPr lvl="1">
              <a:buFontTx/>
              <a:buChar char="-"/>
              <a:defRPr/>
            </a:pPr>
            <a:r>
              <a:rPr lang="de-DE" dirty="0" smtClean="0"/>
              <a:t>Vor dem Tsunami rund 45% der Bevölkerung in gefährdeten Gebieten</a:t>
            </a:r>
          </a:p>
          <a:p>
            <a:pPr lvl="1">
              <a:buFontTx/>
              <a:buChar char="-"/>
              <a:defRPr/>
            </a:pPr>
            <a:r>
              <a:rPr lang="de-DE" dirty="0" smtClean="0"/>
              <a:t> Nach der Umsiedlung nur noch rund 20%</a:t>
            </a:r>
          </a:p>
          <a:p>
            <a:pPr>
              <a:buFontTx/>
              <a:buChar char="-"/>
              <a:defRPr/>
            </a:pPr>
            <a:r>
              <a:rPr lang="de-DE" dirty="0" smtClean="0"/>
              <a:t> Problematik: </a:t>
            </a:r>
          </a:p>
          <a:p>
            <a:pPr lvl="1">
              <a:buFontTx/>
              <a:buChar char="-"/>
              <a:defRPr/>
            </a:pPr>
            <a:r>
              <a:rPr lang="de-DE" dirty="0" smtClean="0"/>
              <a:t> Zerstörung von Nachbarschaftsbeziehungen, die als soziale Sicherungssystem fungiert haben</a:t>
            </a:r>
          </a:p>
          <a:p>
            <a:pPr lvl="1">
              <a:buFontTx/>
              <a:buChar char="-"/>
              <a:defRPr/>
            </a:pPr>
            <a:r>
              <a:rPr lang="de-DE" dirty="0" smtClean="0"/>
              <a:t> Erfordert auch nachgelagerte Adaption z.B. von Fischern, die längere Anfahrtswege in Kauf nehmen müssen und </a:t>
            </a:r>
            <a:r>
              <a:rPr lang="de-DE" dirty="0" err="1" smtClean="0"/>
              <a:t>bsp</a:t>
            </a:r>
            <a:r>
              <a:rPr lang="de-DE" dirty="0" smtClean="0"/>
              <a:t>. Wachen für ihre Boote am Strand aufstellen müssen</a:t>
            </a:r>
          </a:p>
          <a:p>
            <a:pPr>
              <a:buFontTx/>
              <a:buChar char="-"/>
              <a:defRPr/>
            </a:pPr>
            <a:r>
              <a:rPr lang="de-DE" dirty="0" smtClean="0"/>
              <a:t> Unternehmen haben vorwiegend keine Verlagerungen durchgeführt, da </a:t>
            </a:r>
            <a:r>
              <a:rPr lang="de-DE" dirty="0" err="1" smtClean="0"/>
              <a:t>bsp</a:t>
            </a:r>
            <a:r>
              <a:rPr lang="de-DE" dirty="0" smtClean="0"/>
              <a:t>. Tourismus an den Standort gebunden ist</a:t>
            </a:r>
          </a:p>
          <a:p>
            <a:pPr>
              <a:buFontTx/>
              <a:buChar char="-"/>
              <a:defRPr/>
            </a:pPr>
            <a:r>
              <a:rPr lang="de-DE" dirty="0" smtClean="0"/>
              <a:t> Verlagerung ausschließlich von Nachbarschaftsläden</a:t>
            </a:r>
          </a:p>
          <a:p>
            <a:pPr>
              <a:defRPr/>
            </a:pPr>
            <a:endParaRPr lang="de-DE" dirty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1388">
              <a:defRPr/>
            </a:pPr>
            <a:fld id="{BC3952F2-D80C-4490-BEF4-5A148B3AEED4}" type="slidenum">
              <a:rPr lang="de-DE" smtClean="0"/>
              <a:pPr defTabSz="941388">
                <a:defRPr/>
              </a:pPr>
              <a:t>19</a:t>
            </a:fld>
            <a:endParaRPr lang="de-DE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Tx/>
              <a:buChar char="-"/>
              <a:defRPr/>
            </a:pPr>
            <a:r>
              <a:rPr lang="de-DE" dirty="0" smtClean="0"/>
              <a:t> Zusammenhänge zwischen Tsunami Einflüssen und Erholung sind nur indirekt über intermediäre </a:t>
            </a:r>
            <a:r>
              <a:rPr lang="de-DE" dirty="0" err="1" smtClean="0"/>
              <a:t>Konstrukte</a:t>
            </a:r>
            <a:r>
              <a:rPr lang="de-DE" dirty="0" smtClean="0"/>
              <a:t> messbar</a:t>
            </a:r>
          </a:p>
          <a:p>
            <a:pPr lvl="1">
              <a:buFontTx/>
              <a:buChar char="-"/>
              <a:defRPr/>
            </a:pPr>
            <a:r>
              <a:rPr lang="de-DE" dirty="0" smtClean="0"/>
              <a:t> Sensitivität der direkten und indirekten Elemente</a:t>
            </a:r>
          </a:p>
          <a:p>
            <a:pPr lvl="1">
              <a:buFontTx/>
              <a:buChar char="-"/>
              <a:defRPr/>
            </a:pPr>
            <a:r>
              <a:rPr lang="de-DE" dirty="0" smtClean="0"/>
              <a:t> interne und externe </a:t>
            </a:r>
            <a:r>
              <a:rPr lang="de-DE" dirty="0" err="1" smtClean="0"/>
              <a:t>Resilienzkapazitäten</a:t>
            </a:r>
            <a:endParaRPr lang="de-DE" dirty="0" smtClean="0"/>
          </a:p>
          <a:p>
            <a:pPr lvl="1">
              <a:buFontTx/>
              <a:buChar char="-"/>
              <a:defRPr/>
            </a:pPr>
            <a:r>
              <a:rPr lang="de-DE" dirty="0" smtClean="0"/>
              <a:t> Beispielsweise kein direkter Einfluss des Vermögensniveaus auf Erholung messbar – </a:t>
            </a:r>
            <a:r>
              <a:rPr lang="de-DE" dirty="0" err="1" smtClean="0"/>
              <a:t>mediiert</a:t>
            </a:r>
            <a:r>
              <a:rPr lang="de-DE" dirty="0" smtClean="0"/>
              <a:t> durch Schaden, Hilfsleistung, Bildung etc.</a:t>
            </a:r>
          </a:p>
          <a:p>
            <a:pPr>
              <a:buFontTx/>
              <a:buChar char="-"/>
              <a:defRPr/>
            </a:pPr>
            <a:r>
              <a:rPr lang="de-DE" dirty="0" smtClean="0"/>
              <a:t> Defizite bei internen </a:t>
            </a:r>
            <a:r>
              <a:rPr lang="de-DE" dirty="0" err="1" smtClean="0"/>
              <a:t>Resilienzkapazitäten</a:t>
            </a:r>
            <a:r>
              <a:rPr lang="de-DE" dirty="0" smtClean="0"/>
              <a:t> konnten nur unzureichend durch externe Unterstützung kompensiert werden </a:t>
            </a:r>
          </a:p>
          <a:p>
            <a:pPr lvl="1">
              <a:buFontTx/>
              <a:buChar char="-"/>
              <a:defRPr/>
            </a:pPr>
            <a:r>
              <a:rPr lang="de-DE" dirty="0" smtClean="0"/>
              <a:t> Abweisung externer Hilfe</a:t>
            </a:r>
          </a:p>
          <a:p>
            <a:pPr lvl="1">
              <a:buFontTx/>
              <a:buChar char="-"/>
              <a:defRPr/>
            </a:pPr>
            <a:r>
              <a:rPr lang="de-DE" dirty="0" smtClean="0"/>
              <a:t> Unkoordinierte Ausgleichszahlungen</a:t>
            </a:r>
          </a:p>
          <a:p>
            <a:pPr lvl="1">
              <a:buFontTx/>
              <a:buChar char="-"/>
              <a:defRPr/>
            </a:pPr>
            <a:r>
              <a:rPr lang="de-DE" dirty="0" smtClean="0"/>
              <a:t> </a:t>
            </a:r>
            <a:r>
              <a:rPr lang="de-DE" dirty="0" err="1" smtClean="0"/>
              <a:t>Bürokratiehemmnisse</a:t>
            </a:r>
            <a:endParaRPr lang="de-DE" dirty="0" smtClean="0"/>
          </a:p>
          <a:p>
            <a:pPr lvl="1">
              <a:buFontTx/>
              <a:buChar char="-"/>
              <a:defRPr/>
            </a:pPr>
            <a:r>
              <a:rPr lang="de-DE" dirty="0" smtClean="0"/>
              <a:t> </a:t>
            </a:r>
            <a:r>
              <a:rPr lang="de-DE" dirty="0" err="1" smtClean="0"/>
              <a:t>tw</a:t>
            </a:r>
            <a:r>
              <a:rPr lang="de-DE" dirty="0" smtClean="0"/>
              <a:t>. Überkompensation – </a:t>
            </a:r>
            <a:r>
              <a:rPr lang="de-DE" dirty="0" err="1" smtClean="0"/>
              <a:t>tw</a:t>
            </a:r>
            <a:r>
              <a:rPr lang="de-DE" dirty="0" smtClean="0"/>
              <a:t>, keine Kompensation</a:t>
            </a:r>
          </a:p>
          <a:p>
            <a:pPr>
              <a:buFontTx/>
              <a:buChar char="-"/>
              <a:defRPr/>
            </a:pPr>
            <a:r>
              <a:rPr lang="de-DE" dirty="0" smtClean="0"/>
              <a:t> Starke Fokussierung der Region auf wenige Leitbranchen führt zu einer </a:t>
            </a:r>
            <a:r>
              <a:rPr lang="de-DE" dirty="0" err="1" smtClean="0"/>
              <a:t>erhöhung</a:t>
            </a:r>
            <a:r>
              <a:rPr lang="de-DE" dirty="0" smtClean="0"/>
              <a:t> der Vulnerabilität</a:t>
            </a:r>
          </a:p>
          <a:p>
            <a:pPr lvl="1">
              <a:buFontTx/>
              <a:buChar char="-"/>
              <a:defRPr/>
            </a:pPr>
            <a:r>
              <a:rPr lang="de-DE" dirty="0" smtClean="0"/>
              <a:t> Tourismus als Haupteinnahmequelle zeigt einen stark negativen Einfluss</a:t>
            </a:r>
          </a:p>
          <a:p>
            <a:pPr lvl="2">
              <a:buFontTx/>
              <a:buChar char="-"/>
              <a:defRPr/>
            </a:pPr>
            <a:r>
              <a:rPr lang="de-DE" dirty="0" smtClean="0"/>
              <a:t> Fokussierung des National </a:t>
            </a:r>
            <a:r>
              <a:rPr lang="de-DE" dirty="0" err="1" smtClean="0"/>
              <a:t>Economic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Social</a:t>
            </a:r>
            <a:r>
              <a:rPr lang="de-DE" dirty="0" smtClean="0"/>
              <a:t> Development Board auf Tourismus als Wachstumspol</a:t>
            </a:r>
          </a:p>
          <a:p>
            <a:pPr lvl="1">
              <a:buFontTx/>
              <a:buChar char="-"/>
              <a:defRPr/>
            </a:pPr>
            <a:r>
              <a:rPr lang="de-DE" dirty="0" smtClean="0"/>
              <a:t> Landwirtschaft und Fischerei keinen signifikanten Einfluss – Branchen können durch ihre Stellung am Beginn der Wertschöpfungskette neue Absatzmärkte erschließen</a:t>
            </a:r>
          </a:p>
          <a:p>
            <a:pPr lvl="2">
              <a:buFontTx/>
              <a:buChar char="-"/>
              <a:defRPr/>
            </a:pPr>
            <a:r>
              <a:rPr lang="de-DE" dirty="0" smtClean="0"/>
              <a:t> insbesondere bei lokal begrenzten Naturkatastrophen</a:t>
            </a:r>
          </a:p>
          <a:p>
            <a:pPr lvl="2">
              <a:buFontTx/>
              <a:buChar char="-"/>
              <a:defRPr/>
            </a:pPr>
            <a:r>
              <a:rPr lang="de-DE" dirty="0" smtClean="0"/>
              <a:t>Versalzung kein besonderes Thema, da ab März Regenzeit und </a:t>
            </a:r>
            <a:r>
              <a:rPr lang="de-DE" dirty="0" err="1" smtClean="0"/>
              <a:t>dannach</a:t>
            </a:r>
            <a:r>
              <a:rPr lang="de-DE" dirty="0" smtClean="0"/>
              <a:t> kaum noch Nachweisbar (außer vorher umgepflügt)</a:t>
            </a:r>
            <a:endParaRPr lang="de-DE" dirty="0"/>
          </a:p>
        </p:txBody>
      </p:sp>
      <p:sp>
        <p:nvSpPr>
          <p:cNvPr id="41988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1388">
              <a:defRPr/>
            </a:pPr>
            <a:fld id="{EFB3699B-69BB-423B-A94E-C8E6DDC66A64}" type="slidenum">
              <a:rPr lang="de-DE" smtClean="0"/>
              <a:pPr defTabSz="941388">
                <a:defRPr/>
              </a:pPr>
              <a:t>20</a:t>
            </a:fld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Tx/>
              <a:buAutoNum type="arabicPeriod"/>
              <a:defRPr/>
            </a:pPr>
            <a:r>
              <a:rPr lang="de-DE" dirty="0" smtClean="0"/>
              <a:t>Analyse der Tsunamiauswirkungen und der spezifischen Vulnerabilitätselemente</a:t>
            </a:r>
          </a:p>
          <a:p>
            <a:pPr>
              <a:defRPr/>
            </a:pPr>
            <a:r>
              <a:rPr lang="de-DE" dirty="0" smtClean="0"/>
              <a:t>Direkte Schäden in Thailand geringer ausgeprägt als in anderen Ländern, da nur ein relativ geringer Küstenstreifen betroffen war, der nicht so dicht besiedelt war wie in </a:t>
            </a:r>
            <a:r>
              <a:rPr lang="de-DE" dirty="0" err="1" smtClean="0"/>
              <a:t>in</a:t>
            </a:r>
            <a:r>
              <a:rPr lang="de-DE" dirty="0" smtClean="0"/>
              <a:t> Indonesien oder Sri Lanka</a:t>
            </a:r>
          </a:p>
          <a:p>
            <a:pPr marL="171450" indent="-171450">
              <a:buFontTx/>
              <a:buChar char="-"/>
              <a:defRPr/>
            </a:pPr>
            <a:r>
              <a:rPr lang="de-DE" dirty="0" smtClean="0"/>
              <a:t>Offizielle Angabe der Anzahl der Toten mit 5.300 relativ gering bei 226.000 Toten insgesamt – Dunkelziffern an </a:t>
            </a:r>
            <a:r>
              <a:rPr lang="de-DE" dirty="0" err="1" smtClean="0"/>
              <a:t>Einwanderen</a:t>
            </a:r>
            <a:r>
              <a:rPr lang="de-DE" dirty="0" smtClean="0"/>
              <a:t> aus Myanmar und Einheimischen</a:t>
            </a:r>
          </a:p>
          <a:p>
            <a:pPr marL="171450" indent="-171450">
              <a:buFontTx/>
              <a:buChar char="-"/>
              <a:defRPr/>
            </a:pPr>
            <a:r>
              <a:rPr lang="de-DE" dirty="0" smtClean="0"/>
              <a:t>Schadenssumme mit 400 Millionen Euro geringer als in den anderen betroffenen Staaten</a:t>
            </a:r>
          </a:p>
          <a:p>
            <a:pPr>
              <a:defRPr/>
            </a:pPr>
            <a:r>
              <a:rPr lang="de-DE" dirty="0" smtClean="0"/>
              <a:t>2. Hauptlast waren die ökonomischen Folgekosten </a:t>
            </a:r>
          </a:p>
          <a:p>
            <a:pPr marL="171450" indent="-171450">
              <a:buFontTx/>
              <a:buChar char="-"/>
              <a:defRPr/>
            </a:pPr>
            <a:r>
              <a:rPr lang="de-DE" dirty="0" smtClean="0"/>
              <a:t>Abschwächung des Wachstums des BIPs um 1,5% </a:t>
            </a:r>
          </a:p>
          <a:p>
            <a:pPr marL="171450" indent="-171450">
              <a:buFontTx/>
              <a:buChar char="-"/>
              <a:defRPr/>
            </a:pPr>
            <a:r>
              <a:rPr lang="de-DE" dirty="0" smtClean="0"/>
              <a:t>Indirekte Effekte potenzieren sich auf 1,4 Mrd. € durch die hohe Konzentration an Unternehmen aus den Bereichen der Aquakultur und des Tourismusgewerbes entlang der Küste, die einen hohen Anteil an der Wertschöpfung in der Region haben</a:t>
            </a:r>
          </a:p>
          <a:p>
            <a:pPr marL="171450" indent="-171450">
              <a:buFontTx/>
              <a:buChar char="-"/>
              <a:defRPr/>
            </a:pPr>
            <a:r>
              <a:rPr lang="de-DE" dirty="0" smtClean="0"/>
              <a:t>Traf auf die wirtschaftlich bedeutenden Provinzen Südthailands, die einen Anteil an der Wirtschaft von 3% haben (insgesamt 76 Provinzen)</a:t>
            </a:r>
          </a:p>
          <a:p>
            <a:pPr>
              <a:defRPr/>
            </a:pPr>
            <a:endParaRPr lang="de-DE" dirty="0" smtClean="0"/>
          </a:p>
          <a:p>
            <a:pPr>
              <a:defRPr/>
            </a:pPr>
            <a:r>
              <a:rPr lang="de-DE" dirty="0" smtClean="0"/>
              <a:t>Beide Untersuchungsprovinzen repräsentieren einen Typus an Schadenskategorie</a:t>
            </a:r>
          </a:p>
          <a:p>
            <a:pPr marL="228600" indent="-228600">
              <a:buFontTx/>
              <a:buAutoNum type="arabicPeriod"/>
              <a:defRPr/>
            </a:pPr>
            <a:r>
              <a:rPr lang="de-DE" dirty="0" smtClean="0"/>
              <a:t>Phang-Nga Provinz hat hohe Sachschäden verzeichnen müssen, vorwiegend durch die lange Küstenlinien (1,5 km Überflutungsfläche bis ins Hinterland, sanft ansteigendes Relief, kaum Siedlungen hinter Küstenwäldern)</a:t>
            </a:r>
          </a:p>
          <a:p>
            <a:pPr marL="228600" indent="-228600">
              <a:buFontTx/>
              <a:buAutoNum type="arabicPeriod"/>
              <a:defRPr/>
            </a:pPr>
            <a:r>
              <a:rPr lang="de-DE" dirty="0" err="1" smtClean="0"/>
              <a:t>Phuket</a:t>
            </a:r>
            <a:r>
              <a:rPr lang="de-DE" dirty="0" smtClean="0"/>
              <a:t> Provinz – durch Relief nur geringe Überflutungen – einige hundert Meter – jedoch stark auf den Tourismus fokussiert, der </a:t>
            </a:r>
            <a:r>
              <a:rPr lang="de-DE" dirty="0" err="1" smtClean="0"/>
              <a:t>dannach</a:t>
            </a:r>
            <a:r>
              <a:rPr lang="de-DE" dirty="0" smtClean="0"/>
              <a:t> für rund ein Jahr zum Erliegen gekommen ist</a:t>
            </a:r>
          </a:p>
        </p:txBody>
      </p:sp>
      <p:sp>
        <p:nvSpPr>
          <p:cNvPr id="2560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1388">
              <a:defRPr/>
            </a:pPr>
            <a:fld id="{1A359340-F4B9-4E04-9F19-2B985EEED032}" type="slidenum">
              <a:rPr lang="de-DE" smtClean="0"/>
              <a:pPr defTabSz="941388">
                <a:defRPr/>
              </a:pPr>
              <a:t>2</a:t>
            </a:fld>
            <a:endParaRPr 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26628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1388">
              <a:defRPr/>
            </a:pPr>
            <a:fld id="{1E8236FF-5FAA-44B6-B260-5581C9E7D467}" type="slidenum">
              <a:rPr lang="de-DE" smtClean="0"/>
              <a:pPr defTabSz="941388">
                <a:defRPr/>
              </a:pPr>
              <a:t>3</a:t>
            </a:fld>
            <a:endParaRPr 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de-DE" dirty="0" smtClean="0"/>
              <a:t>Aufstellung des Vulnerabilitätsmodells und Kategorisierung der Einflusselemente für die Haushalte</a:t>
            </a:r>
          </a:p>
          <a:p>
            <a:pPr marL="228600" indent="-228600">
              <a:buFontTx/>
              <a:buAutoNum type="arabicPeriod"/>
              <a:defRPr/>
            </a:pPr>
            <a:r>
              <a:rPr lang="de-DE" dirty="0" smtClean="0"/>
              <a:t>Exposition der Haushalte</a:t>
            </a:r>
          </a:p>
          <a:p>
            <a:pPr marL="685800" lvl="1" indent="-228600">
              <a:buFontTx/>
              <a:buAutoNum type="arabicPeriod"/>
              <a:defRPr/>
            </a:pPr>
            <a:r>
              <a:rPr lang="de-DE" dirty="0" smtClean="0"/>
              <a:t>Gebildet aus </a:t>
            </a:r>
            <a:r>
              <a:rPr lang="de-DE" dirty="0" err="1" smtClean="0"/>
              <a:t>Haushaltsassets</a:t>
            </a:r>
            <a:r>
              <a:rPr lang="de-DE" dirty="0" smtClean="0"/>
              <a:t> und Haushaltseinkommen – Hypothese direkter Einfluss auf die Erholungsdauer</a:t>
            </a:r>
          </a:p>
          <a:p>
            <a:pPr marL="228600" indent="-228600">
              <a:buFontTx/>
              <a:buAutoNum type="arabicPeriod"/>
              <a:defRPr/>
            </a:pPr>
            <a:r>
              <a:rPr lang="de-DE" dirty="0" smtClean="0"/>
              <a:t>Sensitivität der Haushalte</a:t>
            </a:r>
          </a:p>
          <a:p>
            <a:pPr marL="685800" lvl="1" indent="-228600">
              <a:buFontTx/>
              <a:buAutoNum type="arabicPeriod"/>
              <a:defRPr/>
            </a:pPr>
            <a:r>
              <a:rPr lang="de-DE" dirty="0" smtClean="0"/>
              <a:t>Physische Sensitivität durch Lage</a:t>
            </a:r>
          </a:p>
          <a:p>
            <a:pPr marL="685800" lvl="1" indent="-228600">
              <a:buFontTx/>
              <a:buAutoNum type="arabicPeriod"/>
              <a:defRPr/>
            </a:pPr>
            <a:r>
              <a:rPr lang="de-DE" dirty="0" smtClean="0"/>
              <a:t>Indirekte Sensitivität</a:t>
            </a:r>
          </a:p>
          <a:p>
            <a:pPr marL="1143000" lvl="2" indent="-228600">
              <a:buFontTx/>
              <a:buAutoNum type="arabicPeriod"/>
              <a:defRPr/>
            </a:pPr>
            <a:r>
              <a:rPr lang="de-DE" dirty="0" smtClean="0"/>
              <a:t>Infrastruktur</a:t>
            </a:r>
          </a:p>
          <a:p>
            <a:pPr marL="1143000" lvl="2" indent="-228600">
              <a:buFontTx/>
              <a:buAutoNum type="arabicPeriod"/>
              <a:defRPr/>
            </a:pPr>
            <a:r>
              <a:rPr lang="de-DE" dirty="0" smtClean="0"/>
              <a:t>Typus des Einkommens</a:t>
            </a:r>
          </a:p>
          <a:p>
            <a:pPr marL="1143000" lvl="2" indent="-228600">
              <a:buFontTx/>
              <a:buAutoNum type="arabicPeriod"/>
              <a:defRPr/>
            </a:pPr>
            <a:r>
              <a:rPr lang="de-DE" dirty="0" smtClean="0"/>
              <a:t>Vorfälle mit Haushaltsmitgliedern</a:t>
            </a:r>
          </a:p>
          <a:p>
            <a:pPr marL="228600" indent="-228600">
              <a:buFontTx/>
              <a:buAutoNum type="arabicPeriod"/>
              <a:defRPr/>
            </a:pPr>
            <a:r>
              <a:rPr lang="de-DE" dirty="0" err="1" smtClean="0"/>
              <a:t>Resilienz</a:t>
            </a:r>
            <a:r>
              <a:rPr lang="de-DE" dirty="0" smtClean="0"/>
              <a:t> – gegenwirkend</a:t>
            </a:r>
          </a:p>
          <a:p>
            <a:pPr marL="685800" lvl="1" indent="-228600">
              <a:buFontTx/>
              <a:buAutoNum type="arabicPeriod"/>
              <a:defRPr/>
            </a:pPr>
            <a:r>
              <a:rPr lang="de-DE" dirty="0" smtClean="0"/>
              <a:t>Interne Ressourcen – die es dem Haushalt ermöglichen Strategien zur schnellen Erholung zu entwickeln</a:t>
            </a:r>
          </a:p>
          <a:p>
            <a:pPr marL="1143000" lvl="2" indent="-228600">
              <a:buFontTx/>
              <a:buAutoNum type="arabicPeriod"/>
              <a:defRPr/>
            </a:pPr>
            <a:r>
              <a:rPr lang="de-DE" dirty="0" smtClean="0"/>
              <a:t>Angelehnt an </a:t>
            </a:r>
            <a:r>
              <a:rPr lang="de-DE" dirty="0" err="1" smtClean="0"/>
              <a:t>Assets</a:t>
            </a:r>
            <a:r>
              <a:rPr lang="de-DE" dirty="0" smtClean="0"/>
              <a:t> aus </a:t>
            </a:r>
            <a:r>
              <a:rPr lang="de-DE" dirty="0" err="1" smtClean="0"/>
              <a:t>Sustainable</a:t>
            </a:r>
            <a:endParaRPr lang="de-DE" dirty="0" smtClean="0"/>
          </a:p>
          <a:p>
            <a:pPr marL="1600200" lvl="3" indent="-228600">
              <a:buFontTx/>
              <a:buAutoNum type="arabicPeriod"/>
              <a:defRPr/>
            </a:pPr>
            <a:r>
              <a:rPr lang="de-DE" dirty="0" smtClean="0"/>
              <a:t>Bildung</a:t>
            </a:r>
          </a:p>
          <a:p>
            <a:pPr marL="1600200" lvl="3" indent="-228600">
              <a:buFontTx/>
              <a:buAutoNum type="arabicPeriod"/>
              <a:defRPr/>
            </a:pPr>
            <a:r>
              <a:rPr lang="de-DE" dirty="0" smtClean="0"/>
              <a:t>Einkommensniveau</a:t>
            </a:r>
          </a:p>
          <a:p>
            <a:pPr marL="1600200" lvl="3" indent="-228600">
              <a:buFontTx/>
              <a:buAutoNum type="arabicPeriod"/>
              <a:defRPr/>
            </a:pPr>
            <a:r>
              <a:rPr lang="de-DE" dirty="0" smtClean="0"/>
              <a:t>Diversifizierung im Haushalt</a:t>
            </a:r>
          </a:p>
          <a:p>
            <a:pPr marL="1600200" lvl="3" indent="-228600">
              <a:buFontTx/>
              <a:buAutoNum type="arabicPeriod"/>
              <a:defRPr/>
            </a:pPr>
            <a:r>
              <a:rPr lang="de-DE" dirty="0" smtClean="0"/>
              <a:t>Soziale Netzwerke</a:t>
            </a:r>
          </a:p>
          <a:p>
            <a:pPr marL="1143000" lvl="2" indent="-228600">
              <a:buFontTx/>
              <a:buAutoNum type="arabicPeriod"/>
              <a:defRPr/>
            </a:pPr>
            <a:r>
              <a:rPr lang="de-DE" dirty="0" smtClean="0"/>
              <a:t>Rückgriff auf externe Ressourcen</a:t>
            </a:r>
          </a:p>
          <a:p>
            <a:pPr marL="1600200" lvl="3" indent="-228600">
              <a:buFontTx/>
              <a:buAutoNum type="arabicPeriod"/>
              <a:defRPr/>
            </a:pPr>
            <a:endParaRPr lang="de-DE" dirty="0" smtClean="0"/>
          </a:p>
          <a:p>
            <a:pPr marL="685800" lvl="1" indent="-228600">
              <a:buFontTx/>
              <a:buAutoNum type="arabicPeriod"/>
              <a:defRPr/>
            </a:pPr>
            <a:endParaRPr lang="de-DE" dirty="0"/>
          </a:p>
        </p:txBody>
      </p:sp>
      <p:sp>
        <p:nvSpPr>
          <p:cNvPr id="27652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1388">
              <a:defRPr/>
            </a:pPr>
            <a:fld id="{D3E7072A-ED72-40E1-BD62-AD41D832EE5C}" type="slidenum">
              <a:rPr lang="de-DE" smtClean="0"/>
              <a:pPr defTabSz="941388">
                <a:defRPr/>
              </a:pPr>
              <a:t>6</a:t>
            </a:fld>
            <a:endParaRPr 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de-DE" dirty="0" smtClean="0"/>
              <a:t>In Thailand wurden vier Untersuchungsgebiete ausgewählt. die die Spannweite der Orte an der Küste in dieser Region wiederspiegeln:</a:t>
            </a:r>
          </a:p>
          <a:p>
            <a:pPr>
              <a:buFontTx/>
              <a:buChar char="-"/>
              <a:defRPr/>
            </a:pPr>
            <a:r>
              <a:rPr lang="de-DE" dirty="0" smtClean="0"/>
              <a:t>Nutzung vorwiegen touristisch oder durch Agrarwirtschaft (Plantagen (Kautschuk. Ölpalmen)) oder Fischereiwirtschaft geprägt (Aquakulturen. Fischfang)</a:t>
            </a:r>
          </a:p>
          <a:p>
            <a:pPr marL="228600" indent="-228600">
              <a:buFontTx/>
              <a:buAutoNum type="arabicPeriod"/>
              <a:defRPr/>
            </a:pPr>
            <a:r>
              <a:rPr lang="de-DE" dirty="0" smtClean="0"/>
              <a:t>Region: Patong Beach auf der Insel Phuket</a:t>
            </a:r>
          </a:p>
          <a:p>
            <a:pPr marL="228600" indent="-228600">
              <a:buFontTx/>
              <a:buChar char="-"/>
              <a:defRPr/>
            </a:pPr>
            <a:r>
              <a:rPr lang="de-DE" dirty="0" smtClean="0"/>
              <a:t>Vorwiegend durch den preiswerten Massentourismus geprägt (Skandinavier. Engländer. Deutsche und Australier)</a:t>
            </a:r>
          </a:p>
          <a:p>
            <a:pPr marL="228600" indent="-228600">
              <a:buFontTx/>
              <a:buChar char="-"/>
              <a:defRPr/>
            </a:pPr>
            <a:r>
              <a:rPr lang="de-DE" dirty="0" smtClean="0"/>
              <a:t>Ungefähr 80 % der Wirtschaftsleistung aus Tourismus</a:t>
            </a:r>
          </a:p>
          <a:p>
            <a:pPr marL="228600" indent="-228600">
              <a:buFontTx/>
              <a:buChar char="-"/>
              <a:defRPr/>
            </a:pPr>
            <a:r>
              <a:rPr lang="de-DE" dirty="0" smtClean="0"/>
              <a:t>Schäden vorwiegend auf die Strandregion konzentriert. dichte Bebauung hat die Wellen nach 100 m gestoppt (wenige Tote. vorwiegend in Kellern ertrunken)</a:t>
            </a:r>
          </a:p>
          <a:p>
            <a:pPr marL="228600" indent="-228600">
              <a:buFontTx/>
              <a:buChar char="-"/>
              <a:defRPr/>
            </a:pPr>
            <a:r>
              <a:rPr lang="de-DE" dirty="0" smtClean="0"/>
              <a:t>Nach wenigen Wochen wieder hergestellt</a:t>
            </a:r>
          </a:p>
          <a:p>
            <a:pPr marL="228600" indent="-228600">
              <a:buFontTx/>
              <a:buChar char="-"/>
              <a:defRPr/>
            </a:pPr>
            <a:r>
              <a:rPr lang="de-DE" dirty="0" smtClean="0"/>
              <a:t>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DE" smtClean="0"/>
              <a:t>Untersuchungsgebiet Khao Lak:</a:t>
            </a:r>
          </a:p>
          <a:p>
            <a:pPr>
              <a:buFontTx/>
              <a:buChar char="-"/>
            </a:pPr>
            <a:r>
              <a:rPr lang="de-DE" smtClean="0"/>
              <a:t>Hochpreisiger Ressorttourismus; einzelne Bungalows</a:t>
            </a:r>
          </a:p>
          <a:p>
            <a:pPr>
              <a:buFontTx/>
              <a:buChar char="-"/>
            </a:pPr>
            <a:r>
              <a:rPr lang="de-DE" smtClean="0"/>
              <a:t> strikte Bauauflage – max. ein Stockwerk in Strandnähe </a:t>
            </a:r>
          </a:p>
          <a:p>
            <a:pPr>
              <a:buFontTx/>
              <a:buChar char="-"/>
            </a:pPr>
            <a:r>
              <a:rPr lang="de-DE" smtClean="0"/>
              <a:t> Wellenhöhe 10m. Wellen drangen 1.500 Meter in das Landesinnere ein </a:t>
            </a:r>
            <a:r>
              <a:rPr lang="de-DE" smtClean="0">
                <a:sym typeface="Wingdings" pitchFamily="2" charset="2"/>
              </a:rPr>
              <a:t> Bungalows komplett zerstört = 1.500 Tote</a:t>
            </a:r>
          </a:p>
          <a:p>
            <a:pPr>
              <a:buFontTx/>
              <a:buChar char="-"/>
            </a:pPr>
            <a:r>
              <a:rPr lang="de-DE" smtClean="0">
                <a:sym typeface="Wingdings" pitchFamily="2" charset="2"/>
              </a:rPr>
              <a:t> Nach 5 Jahren hat das letzte Hotel wieder eröffnet</a:t>
            </a:r>
            <a:endParaRPr 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DE" smtClean="0"/>
              <a:t>Ban Nam Khem: Fischerdorf</a:t>
            </a:r>
          </a:p>
          <a:p>
            <a:pPr>
              <a:buFontTx/>
              <a:buChar char="-"/>
            </a:pPr>
            <a:r>
              <a:rPr lang="de-DE" smtClean="0"/>
              <a:t>Wellenhöhe 6 Meter. komplette Dorf wurde überspült</a:t>
            </a:r>
          </a:p>
          <a:p>
            <a:pPr>
              <a:buFontTx/>
              <a:buChar char="-"/>
            </a:pPr>
            <a:r>
              <a:rPr lang="de-DE" smtClean="0"/>
              <a:t> 2.500 Menschen starben. Gebäude wurden komplett zerstört</a:t>
            </a:r>
          </a:p>
          <a:p>
            <a:pPr>
              <a:buFontTx/>
              <a:buChar char="-"/>
            </a:pPr>
            <a:r>
              <a:rPr lang="de-DE" smtClean="0"/>
              <a:t> nach Tsunami im Fokus der Wiederaufbauhilfe</a:t>
            </a:r>
          </a:p>
          <a:p>
            <a:pPr>
              <a:buFontTx/>
              <a:buChar char="-"/>
            </a:pPr>
            <a:r>
              <a:rPr lang="de-DE" smtClean="0"/>
              <a:t> Gebäude heute alle aus massiven Materialien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  <a:defRPr/>
            </a:pPr>
            <a:r>
              <a:rPr lang="de-DE" dirty="0" smtClean="0"/>
              <a:t>  Kombination von Daten aus dem Haushalts- und Unternehmensfragebogen zur Ableitung des ortsfesten Vermögens auf Mikroebene</a:t>
            </a:r>
          </a:p>
          <a:p>
            <a:pPr>
              <a:buFontTx/>
              <a:buChar char="-"/>
              <a:defRPr/>
            </a:pPr>
            <a:r>
              <a:rPr lang="de-DE" dirty="0" smtClean="0"/>
              <a:t> Automatisierte Ableitung der Gebäude aus den Fernerkundungsdaten mit Hilfe eines Regelsatzes (Definiens)  </a:t>
            </a:r>
          </a:p>
          <a:p>
            <a:pPr>
              <a:buFontTx/>
              <a:buChar char="-"/>
              <a:defRPr/>
            </a:pPr>
            <a:r>
              <a:rPr lang="de-DE" dirty="0" smtClean="0"/>
              <a:t> Zuweisung der Nutzung teilweise aus Kartierung und teilweise automatisiert bei Hotels (rund um einen Pool)</a:t>
            </a:r>
          </a:p>
          <a:p>
            <a:pPr>
              <a:buFontTx/>
              <a:buChar char="-"/>
              <a:defRPr/>
            </a:pPr>
            <a:r>
              <a:rPr lang="de-DE" dirty="0" smtClean="0"/>
              <a:t>Aufstellung eines Regressionsmodells zur Ermittlung der ökonomischen Werte in Abhängigkeit von Fernerkundungsdaten (Hausgröße, Dachfarbe, </a:t>
            </a:r>
            <a:r>
              <a:rPr lang="de-DE" dirty="0" err="1" smtClean="0"/>
              <a:t>Provinzdummy</a:t>
            </a:r>
            <a:r>
              <a:rPr lang="de-DE" dirty="0" smtClean="0"/>
              <a:t>)</a:t>
            </a:r>
          </a:p>
          <a:p>
            <a:pPr>
              <a:buFontTx/>
              <a:buChar char="-"/>
              <a:defRPr/>
            </a:pPr>
            <a:r>
              <a:rPr lang="de-DE" dirty="0" smtClean="0"/>
              <a:t> Ableitung der Bevölkerungsverteilung sowie der Verteilung der ökonomischen Werte (nur ortsfeste </a:t>
            </a:r>
            <a:r>
              <a:rPr lang="de-DE" dirty="0" err="1" smtClean="0"/>
              <a:t>Assets</a:t>
            </a:r>
            <a:r>
              <a:rPr lang="de-DE" dirty="0" smtClean="0"/>
              <a:t>, keine Infrastruktur, keine staatliches Vermögen)</a:t>
            </a:r>
          </a:p>
          <a:p>
            <a:pPr>
              <a:buFontTx/>
              <a:buChar char="-"/>
              <a:defRPr/>
            </a:pPr>
            <a:endParaRPr lang="de-DE" dirty="0" smtClean="0"/>
          </a:p>
          <a:p>
            <a:pPr>
              <a:defRPr/>
            </a:pPr>
            <a:r>
              <a:rPr lang="de-DE" dirty="0" smtClean="0"/>
              <a:t>2. Analyse der Vulnerabilitätssituation während des Tsunamis 2004</a:t>
            </a:r>
          </a:p>
          <a:p>
            <a:pPr marL="171450" indent="-171450">
              <a:buFontTx/>
              <a:buChar char="-"/>
              <a:defRPr/>
            </a:pPr>
            <a:r>
              <a:rPr lang="de-DE" dirty="0" smtClean="0"/>
              <a:t>Nutzung von Sekundärstatistiken (z.B. Branchendaten aus der Input-Output Analyse – Kennziffern zur Stellung der Unternehmen in der Wertschöpfungskette)</a:t>
            </a:r>
          </a:p>
          <a:p>
            <a:pPr marL="171450" indent="-171450">
              <a:buFontTx/>
              <a:buChar char="-"/>
              <a:defRPr/>
            </a:pPr>
            <a:r>
              <a:rPr lang="de-DE" dirty="0" smtClean="0"/>
              <a:t>Befragungsdaten als Information für Einzelunternehmen sowie für die Haushaltsspezifischen sozio-ökonomischen Daten</a:t>
            </a:r>
          </a:p>
          <a:p>
            <a:pPr marL="171450" indent="-171450">
              <a:buFontTx/>
              <a:buChar char="-"/>
              <a:defRPr/>
            </a:pPr>
            <a:r>
              <a:rPr lang="de-DE" dirty="0" smtClean="0"/>
              <a:t>Fernerkundungsdaten, insbesondere zur Lage der Unternehmen und Haushalte zur Ermittlung des Schadens für nicht befragte Haushalte </a:t>
            </a:r>
          </a:p>
          <a:p>
            <a:pPr>
              <a:defRPr/>
            </a:pPr>
            <a:r>
              <a:rPr lang="de-DE" dirty="0" smtClean="0"/>
              <a:t>3. Abbildung der Vulnerabilität und der </a:t>
            </a:r>
            <a:r>
              <a:rPr lang="de-DE" dirty="0" err="1" smtClean="0"/>
              <a:t>Resilienz</a:t>
            </a:r>
            <a:r>
              <a:rPr lang="de-DE" dirty="0" smtClean="0"/>
              <a:t> in einem Strukturgleichungsmodell</a:t>
            </a:r>
          </a:p>
          <a:p>
            <a:pPr>
              <a:buFontTx/>
              <a:buChar char="-"/>
              <a:defRPr/>
            </a:pPr>
            <a:r>
              <a:rPr lang="de-DE" dirty="0" smtClean="0"/>
              <a:t>Strukturgleichungsmodell als Kombination aus </a:t>
            </a:r>
            <a:r>
              <a:rPr lang="de-DE" dirty="0" err="1" smtClean="0"/>
              <a:t>konfirmatorischer</a:t>
            </a:r>
            <a:r>
              <a:rPr lang="de-DE" dirty="0" smtClean="0"/>
              <a:t> Faktorenanalyse und Pfadanalyse zur Abbildung Einzelelemente der Vulnerabilität und ihrer Wirkungszusammenhänge</a:t>
            </a:r>
          </a:p>
          <a:p>
            <a:pPr marL="171450" indent="-171450">
              <a:buFont typeface="Wingdings" pitchFamily="2" charset="2"/>
              <a:buChar char="à"/>
              <a:defRPr/>
            </a:pPr>
            <a:r>
              <a:rPr lang="de-DE" dirty="0" smtClean="0">
                <a:sym typeface="Wingdings" pitchFamily="2" charset="2"/>
              </a:rPr>
              <a:t>Reproduzieren der Prozesse und Aufstellen eines generischen Modells zur Erfassung nicht befragter Haushalte </a:t>
            </a:r>
          </a:p>
          <a:p>
            <a:pPr marL="171450" indent="-171450">
              <a:buFont typeface="Wingdings" pitchFamily="2" charset="2"/>
              <a:buChar char="à"/>
              <a:defRPr/>
            </a:pPr>
            <a:r>
              <a:rPr lang="de-DE" dirty="0" smtClean="0">
                <a:sym typeface="Wingdings" pitchFamily="2" charset="2"/>
              </a:rPr>
              <a:t> Anwendbarkeit mit </a:t>
            </a:r>
            <a:r>
              <a:rPr lang="de-DE" dirty="0" err="1" smtClean="0">
                <a:sym typeface="Wingdings" pitchFamily="2" charset="2"/>
              </a:rPr>
              <a:t>sekundärdaten</a:t>
            </a:r>
            <a:r>
              <a:rPr lang="de-DE" dirty="0" smtClean="0">
                <a:sym typeface="Wingdings" pitchFamily="2" charset="2"/>
              </a:rPr>
              <a:t> größtenteils gegeben</a:t>
            </a:r>
            <a:endParaRPr lang="de-DE" dirty="0" smtClean="0"/>
          </a:p>
          <a:p>
            <a:pPr>
              <a:buFontTx/>
              <a:buChar char="-"/>
              <a:defRPr/>
            </a:pPr>
            <a:endParaRPr lang="de-DE" dirty="0"/>
          </a:p>
        </p:txBody>
      </p:sp>
      <p:sp>
        <p:nvSpPr>
          <p:cNvPr id="31748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1388">
              <a:defRPr/>
            </a:pPr>
            <a:fld id="{A29EF87E-E599-469A-A3CB-64DB91A2AB09}" type="slidenum">
              <a:rPr lang="de-DE" smtClean="0"/>
              <a:pPr defTabSz="941388">
                <a:defRPr/>
              </a:pPr>
              <a:t>10</a:t>
            </a:fld>
            <a:endParaRPr 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DE" smtClean="0"/>
              <a:t>Erster Baustein der Vulnerabilitätsmessung war der Einsatz von Fernerkundungstechniken</a:t>
            </a:r>
          </a:p>
          <a:p>
            <a:r>
              <a:rPr lang="de-DE" smtClean="0"/>
              <a:t>-Ziel Erfassung der Grundgesamtheit des exponierten ökonomischen Systems zum Zeitpunkt vor dem Tsunami 2004</a:t>
            </a:r>
          </a:p>
          <a:p>
            <a:pPr lvl="1">
              <a:buFontTx/>
              <a:buChar char="-"/>
            </a:pPr>
            <a:r>
              <a:rPr lang="de-DE" smtClean="0"/>
              <a:t>Rekonstruktion aus luftbildern</a:t>
            </a:r>
          </a:p>
          <a:p>
            <a:pPr>
              <a:buFontTx/>
              <a:buChar char="-"/>
            </a:pPr>
            <a:r>
              <a:rPr lang="de-DE" smtClean="0"/>
              <a:t> Simulation und Nachbildung der Naturkatastrophe</a:t>
            </a:r>
          </a:p>
          <a:p>
            <a:pPr>
              <a:buFontTx/>
              <a:buChar char="-"/>
            </a:pPr>
            <a:r>
              <a:rPr lang="de-DE" smtClean="0"/>
              <a:t> Ableitung der physischen Sensitivität in Form von Lageparametern der Haushalte und Unternehmen</a:t>
            </a:r>
          </a:p>
          <a:p>
            <a:pPr>
              <a:buFontTx/>
              <a:buChar char="-"/>
            </a:pPr>
            <a:r>
              <a:rPr lang="de-DE" smtClean="0"/>
              <a:t> Kompensation fehlender Sekundärstatistiken auf regionaler Ebene -&gt; Einwohnerzahlen für unterschiedliche </a:t>
            </a:r>
          </a:p>
        </p:txBody>
      </p:sp>
      <p:sp>
        <p:nvSpPr>
          <p:cNvPr id="32772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1388">
              <a:defRPr/>
            </a:pPr>
            <a:fld id="{F39747E9-E433-4449-AC05-7168408579AC}" type="slidenum">
              <a:rPr lang="de-DE" smtClean="0"/>
              <a:pPr defTabSz="941388">
                <a:defRPr/>
              </a:pPr>
              <a:t>11</a:t>
            </a:fld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logo_engl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7429500" y="0"/>
            <a:ext cx="1404938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 userDrawn="1"/>
        </p:nvSpPr>
        <p:spPr>
          <a:xfrm>
            <a:off x="8192187" y="6478588"/>
            <a:ext cx="7629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fld id="{1604E814-3BB0-41B6-9DBC-EB8A971C3979}" type="slidenum">
              <a:rPr lang="de-DE" altLang="de-DE" sz="1400">
                <a:solidFill>
                  <a:srgbClr val="000066"/>
                </a:solidFill>
                <a:latin typeface="Calibri" pitchFamily="34" charset="0"/>
              </a:rPr>
              <a:pPr algn="r">
                <a:defRPr/>
              </a:pPr>
              <a:t>‹Nr.›</a:t>
            </a:fld>
            <a:r>
              <a:rPr lang="de-DE" altLang="de-DE" sz="1400" dirty="0" smtClean="0">
                <a:solidFill>
                  <a:srgbClr val="000066"/>
                </a:solidFill>
                <a:latin typeface="Calibri" pitchFamily="34" charset="0"/>
              </a:rPr>
              <a:t>/21</a:t>
            </a:r>
            <a:endParaRPr lang="de-DE" sz="1400" dirty="0">
              <a:solidFill>
                <a:srgbClr val="000066"/>
              </a:solidFill>
              <a:latin typeface="Calibri" pitchFamily="34" charset="0"/>
            </a:endParaRPr>
          </a:p>
        </p:txBody>
      </p:sp>
      <p:cxnSp>
        <p:nvCxnSpPr>
          <p:cNvPr id="6" name="Gerade Verbindung 5"/>
          <p:cNvCxnSpPr/>
          <p:nvPr userDrawn="1"/>
        </p:nvCxnSpPr>
        <p:spPr>
          <a:xfrm rot="10800000">
            <a:off x="214313" y="642938"/>
            <a:ext cx="8643937" cy="0"/>
          </a:xfrm>
          <a:prstGeom prst="line">
            <a:avLst/>
          </a:prstGeom>
          <a:ln w="12700">
            <a:solidFill>
              <a:srgbClr val="0F09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 userDrawn="1"/>
        </p:nvCxnSpPr>
        <p:spPr>
          <a:xfrm rot="10800000">
            <a:off x="214313" y="6429375"/>
            <a:ext cx="8643937" cy="0"/>
          </a:xfrm>
          <a:prstGeom prst="line">
            <a:avLst/>
          </a:prstGeom>
          <a:ln w="12700">
            <a:solidFill>
              <a:srgbClr val="0F09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2844" y="857232"/>
            <a:ext cx="8786874" cy="5429288"/>
          </a:xfrm>
        </p:spPr>
        <p:txBody>
          <a:bodyPr/>
          <a:lstStyle>
            <a:lvl1pPr marL="342900" indent="-342900">
              <a:spcAft>
                <a:spcPts val="600"/>
              </a:spcAft>
              <a:buFont typeface="Wingdings 2" pitchFamily="18" charset="2"/>
              <a:buChar char=""/>
              <a:defRPr sz="2200">
                <a:solidFill>
                  <a:srgbClr val="000066"/>
                </a:solidFill>
                <a:latin typeface="+mj-lt"/>
              </a:defRPr>
            </a:lvl1pPr>
            <a:lvl2pPr>
              <a:buFont typeface="Arial" pitchFamily="34" charset="0"/>
              <a:buChar char="•"/>
              <a:defRPr sz="2000">
                <a:solidFill>
                  <a:srgbClr val="000066"/>
                </a:solidFill>
                <a:latin typeface="+mj-lt"/>
              </a:defRPr>
            </a:lvl2pPr>
            <a:lvl3pPr>
              <a:buFont typeface="Agfa Rotis Semisans" pitchFamily="34" charset="0"/>
              <a:buChar char="—"/>
              <a:defRPr sz="1800" baseline="0">
                <a:solidFill>
                  <a:srgbClr val="000066"/>
                </a:solidFill>
                <a:latin typeface="+mj-lt"/>
              </a:defRPr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en-GB" noProof="0" dirty="0" err="1" smtClean="0"/>
              <a:t>Textmasterfor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endParaRPr lang="en-GB" noProof="0" dirty="0" smtClean="0"/>
          </a:p>
          <a:p>
            <a:pPr lvl="2"/>
            <a:endParaRPr lang="en-GB" noProof="0" dirty="0" smtClean="0"/>
          </a:p>
        </p:txBody>
      </p:sp>
      <p:sp>
        <p:nvSpPr>
          <p:cNvPr id="24" name="Titel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229600" cy="428628"/>
          </a:xfrm>
        </p:spPr>
        <p:txBody>
          <a:bodyPr/>
          <a:lstStyle>
            <a:lvl1pPr algn="l">
              <a:defRPr sz="2000" b="0">
                <a:solidFill>
                  <a:srgbClr val="000066"/>
                </a:solidFill>
                <a:latin typeface="+mj-lt"/>
              </a:defRPr>
            </a:lvl1pPr>
          </a:lstStyle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8" name="Rechteck 7"/>
          <p:cNvSpPr/>
          <p:nvPr userDrawn="1"/>
        </p:nvSpPr>
        <p:spPr>
          <a:xfrm>
            <a:off x="179512" y="6505599"/>
            <a:ext cx="77768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1400" kern="1200" baseline="0" dirty="0" smtClean="0">
                <a:solidFill>
                  <a:srgbClr val="000066"/>
                </a:solidFill>
                <a:latin typeface="Arial" charset="0"/>
                <a:ea typeface="+mn-ea"/>
                <a:cs typeface="+mn-cs"/>
              </a:rPr>
              <a:t>Spatial patterns and determinants of Foreign Direct Investment in </a:t>
            </a:r>
            <a:r>
              <a:rPr lang="en-GB" sz="1400" baseline="0" dirty="0" smtClean="0">
                <a:solidFill>
                  <a:srgbClr val="000066"/>
                </a:solidFill>
              </a:rPr>
              <a:t>Morocco</a:t>
            </a:r>
            <a:endParaRPr lang="en-GB" sz="1400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logo_engl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7429500" y="0"/>
            <a:ext cx="1404938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 userDrawn="1"/>
        </p:nvSpPr>
        <p:spPr>
          <a:xfrm>
            <a:off x="8173604" y="6478588"/>
            <a:ext cx="7814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fld id="{1604E814-3BB0-41B6-9DBC-EB8A971C3979}" type="slidenum">
              <a:rPr lang="de-DE" altLang="de-DE" sz="1400">
                <a:solidFill>
                  <a:srgbClr val="000066"/>
                </a:solidFill>
                <a:latin typeface="Calibri" pitchFamily="34" charset="0"/>
              </a:rPr>
              <a:pPr algn="r">
                <a:defRPr/>
              </a:pPr>
              <a:t>‹Nr.›</a:t>
            </a:fld>
            <a:r>
              <a:rPr lang="de-DE" altLang="de-DE" sz="1400" dirty="0" smtClean="0">
                <a:solidFill>
                  <a:srgbClr val="000066"/>
                </a:solidFill>
                <a:latin typeface="Calibri" pitchFamily="34" charset="0"/>
              </a:rPr>
              <a:t>/15</a:t>
            </a:r>
            <a:endParaRPr lang="de-DE" sz="1400" dirty="0">
              <a:solidFill>
                <a:srgbClr val="000066"/>
              </a:solidFill>
              <a:latin typeface="Calibri" pitchFamily="34" charset="0"/>
            </a:endParaRPr>
          </a:p>
        </p:txBody>
      </p:sp>
      <p:cxnSp>
        <p:nvCxnSpPr>
          <p:cNvPr id="6" name="Gerade Verbindung 5"/>
          <p:cNvCxnSpPr/>
          <p:nvPr userDrawn="1"/>
        </p:nvCxnSpPr>
        <p:spPr>
          <a:xfrm rot="10800000">
            <a:off x="214313" y="642938"/>
            <a:ext cx="8643937" cy="0"/>
          </a:xfrm>
          <a:prstGeom prst="line">
            <a:avLst/>
          </a:prstGeom>
          <a:ln w="12700">
            <a:solidFill>
              <a:srgbClr val="0F09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 userDrawn="1"/>
        </p:nvCxnSpPr>
        <p:spPr>
          <a:xfrm rot="10800000">
            <a:off x="214313" y="6429375"/>
            <a:ext cx="8643937" cy="0"/>
          </a:xfrm>
          <a:prstGeom prst="line">
            <a:avLst/>
          </a:prstGeom>
          <a:ln w="12700">
            <a:solidFill>
              <a:srgbClr val="0F09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2844" y="857232"/>
            <a:ext cx="4357148" cy="5429288"/>
          </a:xfrm>
        </p:spPr>
        <p:txBody>
          <a:bodyPr/>
          <a:lstStyle>
            <a:lvl1pPr marL="342900" indent="-342900">
              <a:spcAft>
                <a:spcPts val="600"/>
              </a:spcAft>
              <a:buFont typeface="Wingdings 2" pitchFamily="18" charset="2"/>
              <a:buChar char=""/>
              <a:defRPr sz="2200">
                <a:solidFill>
                  <a:srgbClr val="000066"/>
                </a:solidFill>
                <a:latin typeface="+mj-lt"/>
              </a:defRPr>
            </a:lvl1pPr>
            <a:lvl2pPr>
              <a:buFont typeface="Arial" pitchFamily="34" charset="0"/>
              <a:buChar char="•"/>
              <a:defRPr sz="2000">
                <a:solidFill>
                  <a:srgbClr val="000066"/>
                </a:solidFill>
                <a:latin typeface="+mj-lt"/>
              </a:defRPr>
            </a:lvl2pPr>
            <a:lvl3pPr>
              <a:buFont typeface="Agfa Rotis Semisans" pitchFamily="34" charset="0"/>
              <a:buChar char="—"/>
              <a:defRPr sz="1800" baseline="0">
                <a:solidFill>
                  <a:srgbClr val="000066"/>
                </a:solidFill>
                <a:latin typeface="+mj-lt"/>
              </a:defRPr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en-GB" noProof="0" dirty="0" err="1" smtClean="0"/>
              <a:t>Textmasterfor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endParaRPr lang="en-GB" noProof="0" dirty="0" smtClean="0"/>
          </a:p>
          <a:p>
            <a:pPr lvl="2"/>
            <a:endParaRPr lang="en-GB" noProof="0" dirty="0" smtClean="0"/>
          </a:p>
        </p:txBody>
      </p:sp>
      <p:sp>
        <p:nvSpPr>
          <p:cNvPr id="24" name="Titel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229600" cy="428628"/>
          </a:xfrm>
        </p:spPr>
        <p:txBody>
          <a:bodyPr/>
          <a:lstStyle>
            <a:lvl1pPr algn="l">
              <a:defRPr sz="2000" b="0">
                <a:solidFill>
                  <a:srgbClr val="000066"/>
                </a:solidFill>
                <a:latin typeface="+mj-lt"/>
              </a:defRPr>
            </a:lvl1pPr>
          </a:lstStyle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8" name="Rechteck 7"/>
          <p:cNvSpPr/>
          <p:nvPr userDrawn="1"/>
        </p:nvSpPr>
        <p:spPr>
          <a:xfrm>
            <a:off x="179512" y="6433591"/>
            <a:ext cx="53285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rgbClr val="000066"/>
                </a:solidFill>
              </a:rPr>
              <a:t>Greenfield-Investment</a:t>
            </a:r>
            <a:r>
              <a:rPr lang="en-GB" sz="1400" baseline="0" dirty="0" smtClean="0">
                <a:solidFill>
                  <a:srgbClr val="000066"/>
                </a:solidFill>
              </a:rPr>
              <a:t> in Morocco</a:t>
            </a:r>
            <a:endParaRPr lang="en-GB" sz="1400" dirty="0">
              <a:solidFill>
                <a:srgbClr val="000066"/>
              </a:solidFill>
            </a:endParaRPr>
          </a:p>
        </p:txBody>
      </p:sp>
      <p:sp>
        <p:nvSpPr>
          <p:cNvPr id="9" name="Inhaltsplatzhalter 2"/>
          <p:cNvSpPr>
            <a:spLocks noGrp="1"/>
          </p:cNvSpPr>
          <p:nvPr>
            <p:ph idx="10"/>
          </p:nvPr>
        </p:nvSpPr>
        <p:spPr>
          <a:xfrm>
            <a:off x="4572000" y="836712"/>
            <a:ext cx="4357148" cy="5429288"/>
          </a:xfrm>
        </p:spPr>
        <p:txBody>
          <a:bodyPr/>
          <a:lstStyle>
            <a:lvl1pPr marL="342900" indent="-342900">
              <a:spcAft>
                <a:spcPts val="600"/>
              </a:spcAft>
              <a:buFont typeface="Wingdings 2" pitchFamily="18" charset="2"/>
              <a:buChar char=""/>
              <a:defRPr sz="2200">
                <a:solidFill>
                  <a:srgbClr val="000066"/>
                </a:solidFill>
                <a:latin typeface="+mj-lt"/>
              </a:defRPr>
            </a:lvl1pPr>
            <a:lvl2pPr>
              <a:buFont typeface="Arial" pitchFamily="34" charset="0"/>
              <a:buChar char="•"/>
              <a:defRPr sz="2000">
                <a:solidFill>
                  <a:srgbClr val="000066"/>
                </a:solidFill>
                <a:latin typeface="+mj-lt"/>
              </a:defRPr>
            </a:lvl2pPr>
            <a:lvl3pPr>
              <a:buFont typeface="Agfa Rotis Semisans" pitchFamily="34" charset="0"/>
              <a:buChar char="—"/>
              <a:defRPr sz="1800" baseline="0">
                <a:solidFill>
                  <a:srgbClr val="000066"/>
                </a:solidFill>
                <a:latin typeface="+mj-lt"/>
              </a:defRPr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en-GB" noProof="0" dirty="0" err="1" smtClean="0"/>
              <a:t>Textmasterfor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endParaRPr lang="en-GB" noProof="0" dirty="0" smtClean="0"/>
          </a:p>
          <a:p>
            <a:pPr lvl="2"/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xmlns="" val="37651413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8192187" y="6478588"/>
            <a:ext cx="7629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fld id="{1604E814-3BB0-41B6-9DBC-EB8A971C3979}" type="slidenum">
              <a:rPr lang="de-DE" altLang="de-DE" sz="1400">
                <a:solidFill>
                  <a:srgbClr val="000066"/>
                </a:solidFill>
                <a:latin typeface="Calibri" pitchFamily="34" charset="0"/>
              </a:rPr>
              <a:pPr algn="r">
                <a:defRPr/>
              </a:pPr>
              <a:t>‹Nr.›</a:t>
            </a:fld>
            <a:r>
              <a:rPr lang="de-DE" altLang="de-DE" sz="1400" dirty="0" smtClean="0">
                <a:solidFill>
                  <a:srgbClr val="000066"/>
                </a:solidFill>
                <a:latin typeface="Calibri" pitchFamily="34" charset="0"/>
              </a:rPr>
              <a:t>/30</a:t>
            </a:r>
            <a:endParaRPr lang="de-DE" sz="1400" dirty="0">
              <a:solidFill>
                <a:srgbClr val="000066"/>
              </a:solidFill>
              <a:latin typeface="Calibri" pitchFamily="34" charset="0"/>
            </a:endParaRPr>
          </a:p>
        </p:txBody>
      </p:sp>
      <p:cxnSp>
        <p:nvCxnSpPr>
          <p:cNvPr id="6" name="Gerade Verbindung 5"/>
          <p:cNvCxnSpPr/>
          <p:nvPr userDrawn="1"/>
        </p:nvCxnSpPr>
        <p:spPr>
          <a:xfrm rot="10800000">
            <a:off x="214313" y="642938"/>
            <a:ext cx="8643937" cy="0"/>
          </a:xfrm>
          <a:prstGeom prst="line">
            <a:avLst/>
          </a:prstGeom>
          <a:ln w="12700">
            <a:solidFill>
              <a:srgbClr val="0F09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 userDrawn="1"/>
        </p:nvCxnSpPr>
        <p:spPr>
          <a:xfrm rot="10800000">
            <a:off x="214313" y="6429375"/>
            <a:ext cx="8643937" cy="0"/>
          </a:xfrm>
          <a:prstGeom prst="line">
            <a:avLst/>
          </a:prstGeom>
          <a:ln w="12700">
            <a:solidFill>
              <a:srgbClr val="0F09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2843" y="857232"/>
            <a:ext cx="8786874" cy="5429288"/>
          </a:xfrm>
        </p:spPr>
        <p:txBody>
          <a:bodyPr/>
          <a:lstStyle>
            <a:lvl1pPr marL="342900" indent="-342900">
              <a:spcAft>
                <a:spcPts val="600"/>
              </a:spcAft>
              <a:buFont typeface="Wingdings 2" pitchFamily="18" charset="2"/>
              <a:buChar char=""/>
              <a:defRPr sz="2000">
                <a:solidFill>
                  <a:srgbClr val="000066"/>
                </a:solidFill>
                <a:latin typeface="+mj-lt"/>
              </a:defRPr>
            </a:lvl1pPr>
            <a:lvl2pPr>
              <a:buFont typeface="Arial" pitchFamily="34" charset="0"/>
              <a:buChar char="•"/>
              <a:defRPr sz="2000">
                <a:solidFill>
                  <a:srgbClr val="000066"/>
                </a:solidFill>
                <a:latin typeface="+mj-lt"/>
              </a:defRPr>
            </a:lvl2pPr>
            <a:lvl3pPr>
              <a:buFont typeface="Agfa Rotis Semisans" pitchFamily="34" charset="0"/>
              <a:buChar char="—"/>
              <a:defRPr sz="1800" baseline="0">
                <a:solidFill>
                  <a:srgbClr val="000066"/>
                </a:solidFill>
                <a:latin typeface="+mj-lt"/>
              </a:defRPr>
            </a:lvl3pPr>
            <a:lvl4pPr>
              <a:buFontTx/>
              <a:buBlip>
                <a:blip r:embed="rId2"/>
              </a:buBlip>
              <a:defRPr/>
            </a:lvl4pPr>
            <a:lvl5pPr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 noProof="0" dirty="0" smtClean="0"/>
              <a:t>Textmasterformat</a:t>
            </a:r>
          </a:p>
          <a:p>
            <a:pPr lvl="1"/>
            <a:r>
              <a:rPr lang="de-DE" noProof="0" dirty="0" smtClean="0"/>
              <a:t>durch Klicken bearbeiten</a:t>
            </a:r>
          </a:p>
          <a:p>
            <a:pPr lvl="2"/>
            <a:r>
              <a:rPr lang="de-DE" noProof="0" dirty="0" smtClean="0"/>
              <a:t>durch klicken bearbeiten</a:t>
            </a:r>
          </a:p>
          <a:p>
            <a:pPr lvl="1"/>
            <a:endParaRPr lang="de-DE" noProof="0" dirty="0" smtClean="0"/>
          </a:p>
          <a:p>
            <a:pPr lvl="2"/>
            <a:endParaRPr lang="de-DE" noProof="0" dirty="0" smtClean="0"/>
          </a:p>
        </p:txBody>
      </p:sp>
      <p:sp>
        <p:nvSpPr>
          <p:cNvPr id="24" name="Titel 1"/>
          <p:cNvSpPr>
            <a:spLocks noGrp="1"/>
          </p:cNvSpPr>
          <p:nvPr>
            <p:ph type="title"/>
          </p:nvPr>
        </p:nvSpPr>
        <p:spPr>
          <a:xfrm>
            <a:off x="142844" y="70844"/>
            <a:ext cx="8229600" cy="189804"/>
          </a:xfrm>
        </p:spPr>
        <p:txBody>
          <a:bodyPr/>
          <a:lstStyle>
            <a:lvl1pPr algn="l">
              <a:defRPr sz="1200" b="1" i="1">
                <a:solidFill>
                  <a:srgbClr val="000066"/>
                </a:solidFill>
                <a:latin typeface="+mj-lt"/>
              </a:defRPr>
            </a:lvl1pPr>
          </a:lstStyle>
          <a:p>
            <a:r>
              <a:rPr lang="de-DE" noProof="0" dirty="0" smtClean="0"/>
              <a:t>Titelmasterformat durch Klicken bearbeiten</a:t>
            </a:r>
            <a:endParaRPr lang="de-DE" noProof="0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0"/>
          </p:nvPr>
        </p:nvSpPr>
        <p:spPr>
          <a:xfrm>
            <a:off x="179512" y="260648"/>
            <a:ext cx="8280920" cy="287338"/>
          </a:xfrm>
        </p:spPr>
        <p:txBody>
          <a:bodyPr/>
          <a:lstStyle>
            <a:lvl1pPr>
              <a:buNone/>
              <a:def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028" name="Picture 4" descr="D:\Arbeit\Organisation\logo-dt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2844" y="44624"/>
            <a:ext cx="1349636" cy="5410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950672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8192187" y="6478588"/>
            <a:ext cx="7629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fld id="{1604E814-3BB0-41B6-9DBC-EB8A971C3979}" type="slidenum">
              <a:rPr lang="de-DE" altLang="de-DE" sz="1400">
                <a:solidFill>
                  <a:srgbClr val="000066"/>
                </a:solidFill>
                <a:latin typeface="Calibri" pitchFamily="34" charset="0"/>
              </a:rPr>
              <a:pPr algn="r">
                <a:defRPr/>
              </a:pPr>
              <a:t>‹Nr.›</a:t>
            </a:fld>
            <a:r>
              <a:rPr lang="de-DE" altLang="de-DE" sz="1400" dirty="0" smtClean="0">
                <a:solidFill>
                  <a:srgbClr val="000066"/>
                </a:solidFill>
                <a:latin typeface="Calibri" pitchFamily="34" charset="0"/>
              </a:rPr>
              <a:t>/30</a:t>
            </a:r>
            <a:endParaRPr lang="de-DE" sz="1400" dirty="0">
              <a:solidFill>
                <a:srgbClr val="000066"/>
              </a:solidFill>
              <a:latin typeface="Calibri" pitchFamily="34" charset="0"/>
            </a:endParaRPr>
          </a:p>
        </p:txBody>
      </p:sp>
      <p:cxnSp>
        <p:nvCxnSpPr>
          <p:cNvPr id="6" name="Gerade Verbindung 5"/>
          <p:cNvCxnSpPr/>
          <p:nvPr userDrawn="1"/>
        </p:nvCxnSpPr>
        <p:spPr>
          <a:xfrm rot="10800000">
            <a:off x="214313" y="642938"/>
            <a:ext cx="8643937" cy="0"/>
          </a:xfrm>
          <a:prstGeom prst="line">
            <a:avLst/>
          </a:prstGeom>
          <a:ln w="12700">
            <a:solidFill>
              <a:srgbClr val="0F09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 userDrawn="1"/>
        </p:nvCxnSpPr>
        <p:spPr>
          <a:xfrm rot="10800000">
            <a:off x="214313" y="6429375"/>
            <a:ext cx="8643937" cy="0"/>
          </a:xfrm>
          <a:prstGeom prst="line">
            <a:avLst/>
          </a:prstGeom>
          <a:ln w="12700">
            <a:solidFill>
              <a:srgbClr val="0F09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2843" y="857232"/>
            <a:ext cx="8786874" cy="5429288"/>
          </a:xfrm>
        </p:spPr>
        <p:txBody>
          <a:bodyPr/>
          <a:lstStyle>
            <a:lvl1pPr marL="342900" indent="-342900">
              <a:spcAft>
                <a:spcPts val="600"/>
              </a:spcAft>
              <a:buFont typeface="Wingdings 2" pitchFamily="18" charset="2"/>
              <a:buChar char=""/>
              <a:defRPr sz="2000">
                <a:solidFill>
                  <a:srgbClr val="000066"/>
                </a:solidFill>
                <a:latin typeface="+mj-lt"/>
              </a:defRPr>
            </a:lvl1pPr>
            <a:lvl2pPr>
              <a:buFont typeface="Arial" pitchFamily="34" charset="0"/>
              <a:buChar char="•"/>
              <a:defRPr sz="2000">
                <a:solidFill>
                  <a:srgbClr val="000066"/>
                </a:solidFill>
                <a:latin typeface="+mj-lt"/>
              </a:defRPr>
            </a:lvl2pPr>
            <a:lvl3pPr>
              <a:buFont typeface="Agfa Rotis Semisans" pitchFamily="34" charset="0"/>
              <a:buChar char="—"/>
              <a:defRPr sz="1800" baseline="0">
                <a:solidFill>
                  <a:srgbClr val="000066"/>
                </a:solidFill>
                <a:latin typeface="+mj-lt"/>
              </a:defRPr>
            </a:lvl3pPr>
            <a:lvl4pPr>
              <a:buFontTx/>
              <a:buBlip>
                <a:blip r:embed="rId2"/>
              </a:buBlip>
              <a:defRPr/>
            </a:lvl4pPr>
            <a:lvl5pPr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 noProof="0" dirty="0" smtClean="0"/>
              <a:t>Textmasterformat</a:t>
            </a:r>
          </a:p>
          <a:p>
            <a:pPr lvl="1"/>
            <a:r>
              <a:rPr lang="de-DE" noProof="0" dirty="0" smtClean="0"/>
              <a:t>durch Klicken bearbeiten</a:t>
            </a:r>
          </a:p>
          <a:p>
            <a:pPr lvl="2"/>
            <a:r>
              <a:rPr lang="de-DE" noProof="0" dirty="0" smtClean="0"/>
              <a:t>durch klicken bearbeiten</a:t>
            </a:r>
          </a:p>
          <a:p>
            <a:pPr lvl="1"/>
            <a:endParaRPr lang="de-DE" noProof="0" dirty="0" smtClean="0"/>
          </a:p>
          <a:p>
            <a:pPr lvl="2"/>
            <a:endParaRPr lang="de-DE" noProof="0" dirty="0" smtClean="0"/>
          </a:p>
        </p:txBody>
      </p:sp>
      <p:sp>
        <p:nvSpPr>
          <p:cNvPr id="24" name="Titel 1"/>
          <p:cNvSpPr>
            <a:spLocks noGrp="1"/>
          </p:cNvSpPr>
          <p:nvPr>
            <p:ph type="title"/>
          </p:nvPr>
        </p:nvSpPr>
        <p:spPr>
          <a:xfrm>
            <a:off x="142844" y="70844"/>
            <a:ext cx="8229600" cy="189804"/>
          </a:xfrm>
        </p:spPr>
        <p:txBody>
          <a:bodyPr/>
          <a:lstStyle>
            <a:lvl1pPr algn="l">
              <a:defRPr sz="1200" b="1" i="1">
                <a:solidFill>
                  <a:srgbClr val="000066"/>
                </a:solidFill>
                <a:latin typeface="+mj-lt"/>
              </a:defRPr>
            </a:lvl1pPr>
          </a:lstStyle>
          <a:p>
            <a:r>
              <a:rPr lang="de-DE" noProof="0" dirty="0" smtClean="0"/>
              <a:t>Titelmasterformat durch Klicken bearbeiten</a:t>
            </a:r>
            <a:endParaRPr lang="de-DE" noProof="0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0"/>
          </p:nvPr>
        </p:nvSpPr>
        <p:spPr>
          <a:xfrm>
            <a:off x="179512" y="260648"/>
            <a:ext cx="8280920" cy="287338"/>
          </a:xfrm>
        </p:spPr>
        <p:txBody>
          <a:bodyPr/>
          <a:lstStyle>
            <a:lvl1pPr>
              <a:buNone/>
              <a:def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028" name="Picture 4" descr="D:\Arbeit\Organisation\logo-dt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2844" y="44624"/>
            <a:ext cx="1349636" cy="5410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238072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8192187" y="6478588"/>
            <a:ext cx="7629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fld id="{1604E814-3BB0-41B6-9DBC-EB8A971C3979}" type="slidenum">
              <a:rPr lang="de-DE" altLang="de-DE" sz="1400">
                <a:solidFill>
                  <a:srgbClr val="000066"/>
                </a:solidFill>
                <a:latin typeface="Calibri" pitchFamily="34" charset="0"/>
              </a:rPr>
              <a:pPr algn="r">
                <a:defRPr/>
              </a:pPr>
              <a:t>‹Nr.›</a:t>
            </a:fld>
            <a:r>
              <a:rPr lang="de-DE" altLang="de-DE" sz="1400" dirty="0" smtClean="0">
                <a:solidFill>
                  <a:srgbClr val="000066"/>
                </a:solidFill>
                <a:latin typeface="Calibri" pitchFamily="34" charset="0"/>
              </a:rPr>
              <a:t>/30</a:t>
            </a:r>
            <a:endParaRPr lang="de-DE" sz="1400" dirty="0">
              <a:solidFill>
                <a:srgbClr val="000066"/>
              </a:solidFill>
              <a:latin typeface="Calibri" pitchFamily="34" charset="0"/>
            </a:endParaRPr>
          </a:p>
        </p:txBody>
      </p:sp>
      <p:cxnSp>
        <p:nvCxnSpPr>
          <p:cNvPr id="6" name="Gerade Verbindung 5"/>
          <p:cNvCxnSpPr/>
          <p:nvPr userDrawn="1"/>
        </p:nvCxnSpPr>
        <p:spPr>
          <a:xfrm rot="10800000">
            <a:off x="214313" y="642938"/>
            <a:ext cx="8643937" cy="0"/>
          </a:xfrm>
          <a:prstGeom prst="line">
            <a:avLst/>
          </a:prstGeom>
          <a:ln w="12700">
            <a:solidFill>
              <a:srgbClr val="0F09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 userDrawn="1"/>
        </p:nvCxnSpPr>
        <p:spPr>
          <a:xfrm rot="10800000">
            <a:off x="214313" y="6429375"/>
            <a:ext cx="8643937" cy="0"/>
          </a:xfrm>
          <a:prstGeom prst="line">
            <a:avLst/>
          </a:prstGeom>
          <a:ln w="12700">
            <a:solidFill>
              <a:srgbClr val="0F09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2843" y="857232"/>
            <a:ext cx="8786874" cy="5429288"/>
          </a:xfrm>
        </p:spPr>
        <p:txBody>
          <a:bodyPr/>
          <a:lstStyle>
            <a:lvl1pPr marL="342900" indent="-342900">
              <a:spcAft>
                <a:spcPts val="600"/>
              </a:spcAft>
              <a:buFont typeface="Wingdings 2" pitchFamily="18" charset="2"/>
              <a:buChar char=""/>
              <a:defRPr sz="2000">
                <a:solidFill>
                  <a:srgbClr val="000066"/>
                </a:solidFill>
                <a:latin typeface="+mj-lt"/>
              </a:defRPr>
            </a:lvl1pPr>
            <a:lvl2pPr>
              <a:buFont typeface="Arial" pitchFamily="34" charset="0"/>
              <a:buChar char="•"/>
              <a:defRPr sz="2000">
                <a:solidFill>
                  <a:srgbClr val="000066"/>
                </a:solidFill>
                <a:latin typeface="+mj-lt"/>
              </a:defRPr>
            </a:lvl2pPr>
            <a:lvl3pPr>
              <a:buFont typeface="Agfa Rotis Semisans" pitchFamily="34" charset="0"/>
              <a:buChar char="—"/>
              <a:defRPr sz="1800" baseline="0">
                <a:solidFill>
                  <a:srgbClr val="000066"/>
                </a:solidFill>
                <a:latin typeface="+mj-lt"/>
              </a:defRPr>
            </a:lvl3pPr>
            <a:lvl4pPr>
              <a:buFontTx/>
              <a:buBlip>
                <a:blip r:embed="rId2"/>
              </a:buBlip>
              <a:defRPr/>
            </a:lvl4pPr>
            <a:lvl5pPr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 noProof="0" dirty="0" smtClean="0"/>
              <a:t>Textmasterformat</a:t>
            </a:r>
          </a:p>
          <a:p>
            <a:pPr lvl="1"/>
            <a:r>
              <a:rPr lang="de-DE" noProof="0" dirty="0" smtClean="0"/>
              <a:t>durch Klicken bearbeiten</a:t>
            </a:r>
          </a:p>
          <a:p>
            <a:pPr lvl="2"/>
            <a:r>
              <a:rPr lang="de-DE" noProof="0" dirty="0" smtClean="0"/>
              <a:t>durch klicken bearbeiten</a:t>
            </a:r>
          </a:p>
          <a:p>
            <a:pPr lvl="1"/>
            <a:endParaRPr lang="de-DE" noProof="0" dirty="0" smtClean="0"/>
          </a:p>
          <a:p>
            <a:pPr lvl="2"/>
            <a:endParaRPr lang="de-DE" noProof="0" dirty="0" smtClean="0"/>
          </a:p>
        </p:txBody>
      </p:sp>
      <p:sp>
        <p:nvSpPr>
          <p:cNvPr id="24" name="Titel 1"/>
          <p:cNvSpPr>
            <a:spLocks noGrp="1"/>
          </p:cNvSpPr>
          <p:nvPr>
            <p:ph type="title"/>
          </p:nvPr>
        </p:nvSpPr>
        <p:spPr>
          <a:xfrm>
            <a:off x="142844" y="70844"/>
            <a:ext cx="8229600" cy="189804"/>
          </a:xfrm>
        </p:spPr>
        <p:txBody>
          <a:bodyPr/>
          <a:lstStyle>
            <a:lvl1pPr algn="l">
              <a:defRPr sz="1200" b="1" i="1">
                <a:solidFill>
                  <a:srgbClr val="000066"/>
                </a:solidFill>
                <a:latin typeface="+mj-lt"/>
              </a:defRPr>
            </a:lvl1pPr>
          </a:lstStyle>
          <a:p>
            <a:r>
              <a:rPr lang="de-DE" noProof="0" dirty="0" smtClean="0"/>
              <a:t>Titelmasterformat durch Klicken bearbeiten</a:t>
            </a:r>
            <a:endParaRPr lang="de-DE" noProof="0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0"/>
          </p:nvPr>
        </p:nvSpPr>
        <p:spPr>
          <a:xfrm>
            <a:off x="179512" y="260648"/>
            <a:ext cx="8280920" cy="287338"/>
          </a:xfrm>
        </p:spPr>
        <p:txBody>
          <a:bodyPr/>
          <a:lstStyle>
            <a:lvl1pPr>
              <a:buNone/>
              <a:def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028" name="Picture 4" descr="D:\Arbeit\Organisation\logo-dt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2844" y="44624"/>
            <a:ext cx="1349636" cy="5410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248632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8192187" y="6478588"/>
            <a:ext cx="7629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fld id="{1604E814-3BB0-41B6-9DBC-EB8A971C3979}" type="slidenum">
              <a:rPr lang="de-DE" altLang="de-DE" sz="1400">
                <a:solidFill>
                  <a:srgbClr val="000066"/>
                </a:solidFill>
                <a:latin typeface="Calibri" pitchFamily="34" charset="0"/>
              </a:rPr>
              <a:pPr algn="r">
                <a:defRPr/>
              </a:pPr>
              <a:t>‹Nr.›</a:t>
            </a:fld>
            <a:r>
              <a:rPr lang="de-DE" altLang="de-DE" sz="1400" dirty="0" smtClean="0">
                <a:solidFill>
                  <a:srgbClr val="000066"/>
                </a:solidFill>
                <a:latin typeface="Calibri" pitchFamily="34" charset="0"/>
              </a:rPr>
              <a:t>/30</a:t>
            </a:r>
            <a:endParaRPr lang="de-DE" sz="1400" dirty="0">
              <a:solidFill>
                <a:srgbClr val="000066"/>
              </a:solidFill>
              <a:latin typeface="Calibri" pitchFamily="34" charset="0"/>
            </a:endParaRPr>
          </a:p>
        </p:txBody>
      </p:sp>
      <p:cxnSp>
        <p:nvCxnSpPr>
          <p:cNvPr id="6" name="Gerade Verbindung 5"/>
          <p:cNvCxnSpPr/>
          <p:nvPr userDrawn="1"/>
        </p:nvCxnSpPr>
        <p:spPr>
          <a:xfrm rot="10800000">
            <a:off x="214313" y="642938"/>
            <a:ext cx="8643937" cy="0"/>
          </a:xfrm>
          <a:prstGeom prst="line">
            <a:avLst/>
          </a:prstGeom>
          <a:ln w="12700">
            <a:solidFill>
              <a:srgbClr val="0F09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 userDrawn="1"/>
        </p:nvCxnSpPr>
        <p:spPr>
          <a:xfrm rot="10800000">
            <a:off x="214313" y="6429375"/>
            <a:ext cx="8643937" cy="0"/>
          </a:xfrm>
          <a:prstGeom prst="line">
            <a:avLst/>
          </a:prstGeom>
          <a:ln w="12700">
            <a:solidFill>
              <a:srgbClr val="0F09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2843" y="857232"/>
            <a:ext cx="8786874" cy="5429288"/>
          </a:xfrm>
        </p:spPr>
        <p:txBody>
          <a:bodyPr/>
          <a:lstStyle>
            <a:lvl1pPr marL="342900" indent="-342900">
              <a:spcAft>
                <a:spcPts val="600"/>
              </a:spcAft>
              <a:buFont typeface="Wingdings 2" pitchFamily="18" charset="2"/>
              <a:buChar char=""/>
              <a:defRPr sz="2000">
                <a:solidFill>
                  <a:srgbClr val="000066"/>
                </a:solidFill>
                <a:latin typeface="+mj-lt"/>
              </a:defRPr>
            </a:lvl1pPr>
            <a:lvl2pPr>
              <a:buFont typeface="Arial" pitchFamily="34" charset="0"/>
              <a:buChar char="•"/>
              <a:defRPr sz="2000">
                <a:solidFill>
                  <a:srgbClr val="000066"/>
                </a:solidFill>
                <a:latin typeface="+mj-lt"/>
              </a:defRPr>
            </a:lvl2pPr>
            <a:lvl3pPr>
              <a:buFont typeface="Agfa Rotis Semisans" pitchFamily="34" charset="0"/>
              <a:buChar char="—"/>
              <a:defRPr sz="1800" baseline="0">
                <a:solidFill>
                  <a:srgbClr val="000066"/>
                </a:solidFill>
                <a:latin typeface="+mj-lt"/>
              </a:defRPr>
            </a:lvl3pPr>
            <a:lvl4pPr>
              <a:buFontTx/>
              <a:buBlip>
                <a:blip r:embed="rId2"/>
              </a:buBlip>
              <a:defRPr/>
            </a:lvl4pPr>
            <a:lvl5pPr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 noProof="0" dirty="0" smtClean="0"/>
              <a:t>Textmasterformat</a:t>
            </a:r>
          </a:p>
          <a:p>
            <a:pPr lvl="1"/>
            <a:r>
              <a:rPr lang="de-DE" noProof="0" dirty="0" smtClean="0"/>
              <a:t>durch Klicken bearbeiten</a:t>
            </a:r>
          </a:p>
          <a:p>
            <a:pPr lvl="2"/>
            <a:r>
              <a:rPr lang="de-DE" noProof="0" dirty="0" smtClean="0"/>
              <a:t>durch klicken bearbeiten</a:t>
            </a:r>
          </a:p>
          <a:p>
            <a:pPr lvl="1"/>
            <a:endParaRPr lang="de-DE" noProof="0" dirty="0" smtClean="0"/>
          </a:p>
          <a:p>
            <a:pPr lvl="2"/>
            <a:endParaRPr lang="de-DE" noProof="0" dirty="0" smtClean="0"/>
          </a:p>
        </p:txBody>
      </p:sp>
      <p:sp>
        <p:nvSpPr>
          <p:cNvPr id="24" name="Titel 1"/>
          <p:cNvSpPr>
            <a:spLocks noGrp="1"/>
          </p:cNvSpPr>
          <p:nvPr>
            <p:ph type="title"/>
          </p:nvPr>
        </p:nvSpPr>
        <p:spPr>
          <a:xfrm>
            <a:off x="142844" y="70844"/>
            <a:ext cx="8229600" cy="189804"/>
          </a:xfrm>
        </p:spPr>
        <p:txBody>
          <a:bodyPr/>
          <a:lstStyle>
            <a:lvl1pPr algn="l">
              <a:defRPr sz="1200" b="1" i="1">
                <a:solidFill>
                  <a:srgbClr val="000066"/>
                </a:solidFill>
                <a:latin typeface="+mj-lt"/>
              </a:defRPr>
            </a:lvl1pPr>
          </a:lstStyle>
          <a:p>
            <a:r>
              <a:rPr lang="de-DE" noProof="0" dirty="0" smtClean="0"/>
              <a:t>Titelmasterformat durch Klicken bearbeiten</a:t>
            </a:r>
            <a:endParaRPr lang="de-DE" noProof="0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0"/>
          </p:nvPr>
        </p:nvSpPr>
        <p:spPr>
          <a:xfrm>
            <a:off x="179512" y="260648"/>
            <a:ext cx="8280920" cy="287338"/>
          </a:xfrm>
        </p:spPr>
        <p:txBody>
          <a:bodyPr/>
          <a:lstStyle>
            <a:lvl1pPr>
              <a:buNone/>
              <a:def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028" name="Picture 4" descr="D:\Arbeit\Organisation\logo-dt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2844" y="44624"/>
            <a:ext cx="1349636" cy="5410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577821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 userDrawn="1"/>
        </p:nvSpPr>
        <p:spPr>
          <a:xfrm>
            <a:off x="0" y="6524625"/>
            <a:ext cx="468313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fld id="{11F2CCD2-1349-42A9-A95F-3826D228AE7E}" type="slidenum">
              <a:rPr lang="de-DE" sz="1400">
                <a:latin typeface="Calibri" pitchFamily="34" charset="0"/>
                <a:cs typeface="+mn-cs"/>
              </a:rPr>
              <a:pPr eaLnBrk="0" hangingPunct="0">
                <a:defRPr/>
              </a:pPr>
              <a:t>‹Nr.›</a:t>
            </a:fld>
            <a:endParaRPr lang="de-DE" sz="1400" dirty="0"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Textmasterformate durch Klicken bearbeiten</a:t>
            </a:r>
          </a:p>
          <a:p>
            <a:pPr lvl="1"/>
            <a:r>
              <a:rPr lang="en-GB" noProof="0" smtClean="0"/>
              <a:t>Zweite Ebene</a:t>
            </a:r>
          </a:p>
          <a:p>
            <a:pPr lvl="2"/>
            <a:r>
              <a:rPr lang="en-GB" noProof="0" smtClean="0"/>
              <a:t>Dritte Ebene</a:t>
            </a:r>
          </a:p>
          <a:p>
            <a:pPr lvl="3"/>
            <a:r>
              <a:rPr lang="en-GB" noProof="0" smtClean="0"/>
              <a:t>Vierte Ebene</a:t>
            </a:r>
          </a:p>
          <a:p>
            <a:pPr lvl="4"/>
            <a:r>
              <a:rPr lang="en-GB" noProof="0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7AB1954-415E-4FB2-92E0-BE56C8C673C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8" r:id="rId2"/>
    <p:sldLayoutId id="2147483675" r:id="rId3"/>
    <p:sldLayoutId id="2147483676" r:id="rId4"/>
    <p:sldLayoutId id="2147483677" r:id="rId5"/>
    <p:sldLayoutId id="2147483679" r:id="rId6"/>
    <p:sldLayoutId id="2147483680" r:id="rId7"/>
    <p:sldLayoutId id="2147483681" r:id="rId8"/>
    <p:sldLayoutId id="2147483682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iez@wigeo.uni-hannover.d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oleObject" Target="???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9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10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1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endParaRPr lang="de-DE" sz="4000" dirty="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3700" y="1339850"/>
            <a:ext cx="8408988" cy="4699000"/>
          </a:xfrm>
        </p:spPr>
        <p:txBody>
          <a:bodyPr>
            <a:normAutofit fontScale="92500" lnSpcReduction="20000"/>
          </a:bodyPr>
          <a:lstStyle/>
          <a:p>
            <a:pPr algn="l" eaLnBrk="1" hangingPunct="1"/>
            <a:r>
              <a:rPr lang="de-DE" dirty="0" err="1" smtClean="0">
                <a:latin typeface="Calibri" pitchFamily="34" charset="0"/>
              </a:rPr>
              <a:t>Coastal</a:t>
            </a:r>
            <a:r>
              <a:rPr lang="de-DE" dirty="0" smtClean="0">
                <a:latin typeface="Calibri" pitchFamily="34" charset="0"/>
              </a:rPr>
              <a:t> </a:t>
            </a:r>
            <a:r>
              <a:rPr lang="de-DE" dirty="0" err="1" smtClean="0">
                <a:latin typeface="Calibri" pitchFamily="34" charset="0"/>
              </a:rPr>
              <a:t>Risks</a:t>
            </a:r>
            <a:r>
              <a:rPr lang="de-DE" dirty="0" smtClean="0">
                <a:latin typeface="Calibri" pitchFamily="34" charset="0"/>
              </a:rPr>
              <a:t>, </a:t>
            </a:r>
            <a:r>
              <a:rPr lang="de-DE" dirty="0" err="1" smtClean="0">
                <a:latin typeface="Calibri" pitchFamily="34" charset="0"/>
              </a:rPr>
              <a:t>Vulnerability</a:t>
            </a:r>
            <a:r>
              <a:rPr lang="de-DE" dirty="0" smtClean="0">
                <a:latin typeface="Calibri" pitchFamily="34" charset="0"/>
              </a:rPr>
              <a:t> </a:t>
            </a:r>
            <a:r>
              <a:rPr lang="de-DE" dirty="0" err="1" smtClean="0">
                <a:latin typeface="Calibri" pitchFamily="34" charset="0"/>
              </a:rPr>
              <a:t>and</a:t>
            </a:r>
            <a:r>
              <a:rPr lang="de-DE" dirty="0" smtClean="0">
                <a:latin typeface="Calibri" pitchFamily="34" charset="0"/>
              </a:rPr>
              <a:t> </a:t>
            </a:r>
            <a:r>
              <a:rPr lang="de-DE" dirty="0" err="1" smtClean="0">
                <a:latin typeface="Calibri" pitchFamily="34" charset="0"/>
              </a:rPr>
              <a:t>Resilience</a:t>
            </a:r>
            <a:r>
              <a:rPr lang="de-DE" dirty="0" smtClean="0">
                <a:latin typeface="Calibri" pitchFamily="34" charset="0"/>
              </a:rPr>
              <a:t> in the </a:t>
            </a:r>
            <a:r>
              <a:rPr lang="de-DE" dirty="0" err="1" smtClean="0">
                <a:latin typeface="Calibri" pitchFamily="34" charset="0"/>
              </a:rPr>
              <a:t>Phang-Nga</a:t>
            </a:r>
            <a:r>
              <a:rPr lang="de-DE" dirty="0" smtClean="0">
                <a:latin typeface="Calibri" pitchFamily="34" charset="0"/>
              </a:rPr>
              <a:t> </a:t>
            </a:r>
            <a:r>
              <a:rPr lang="de-DE" dirty="0" err="1" smtClean="0">
                <a:latin typeface="Calibri" pitchFamily="34" charset="0"/>
              </a:rPr>
              <a:t>Province</a:t>
            </a:r>
            <a:r>
              <a:rPr lang="de-DE" dirty="0" smtClean="0">
                <a:latin typeface="Calibri" pitchFamily="34" charset="0"/>
              </a:rPr>
              <a:t>, Thailand</a:t>
            </a:r>
          </a:p>
          <a:p>
            <a:pPr algn="l" eaLnBrk="1" hangingPunct="1"/>
            <a:endParaRPr lang="de-DE" sz="2000" dirty="0" smtClean="0">
              <a:latin typeface="Calibri" pitchFamily="34" charset="0"/>
            </a:endParaRPr>
          </a:p>
          <a:p>
            <a:pPr algn="l" eaLnBrk="1" hangingPunct="1"/>
            <a:r>
              <a:rPr lang="de-DE" sz="2000" b="1" dirty="0" smtClean="0">
                <a:latin typeface="Calibri" pitchFamily="34" charset="0"/>
              </a:rPr>
              <a:t>Prof. Dr. Javier Revilla Diez </a:t>
            </a:r>
          </a:p>
          <a:p>
            <a:pPr algn="l" eaLnBrk="1" hangingPunct="1"/>
            <a:endParaRPr lang="de-DE" sz="2000" dirty="0" smtClean="0">
              <a:latin typeface="Calibri" pitchFamily="34" charset="0"/>
            </a:endParaRPr>
          </a:p>
          <a:p>
            <a:pPr algn="l" eaLnBrk="1" hangingPunct="1"/>
            <a:r>
              <a:rPr lang="de-DE" sz="2000" dirty="0" smtClean="0">
                <a:latin typeface="Calibri" pitchFamily="34" charset="0"/>
              </a:rPr>
              <a:t>Leibniz University Hannover</a:t>
            </a:r>
          </a:p>
          <a:p>
            <a:pPr algn="l" eaLnBrk="1" hangingPunct="1"/>
            <a:r>
              <a:rPr lang="de-DE" sz="2000" dirty="0" smtClean="0">
                <a:latin typeface="Calibri" pitchFamily="34" charset="0"/>
              </a:rPr>
              <a:t>Institute </a:t>
            </a:r>
            <a:r>
              <a:rPr lang="de-DE" sz="2000" dirty="0" err="1" smtClean="0">
                <a:latin typeface="Calibri" pitchFamily="34" charset="0"/>
              </a:rPr>
              <a:t>for</a:t>
            </a:r>
            <a:r>
              <a:rPr lang="de-DE" sz="2000" dirty="0" smtClean="0">
                <a:latin typeface="Calibri" pitchFamily="34" charset="0"/>
              </a:rPr>
              <a:t> </a:t>
            </a:r>
            <a:r>
              <a:rPr lang="de-DE" sz="2000" dirty="0" err="1" smtClean="0">
                <a:latin typeface="Calibri" pitchFamily="34" charset="0"/>
              </a:rPr>
              <a:t>Economic</a:t>
            </a:r>
            <a:r>
              <a:rPr lang="de-DE" sz="2000" dirty="0" smtClean="0">
                <a:latin typeface="Calibri" pitchFamily="34" charset="0"/>
              </a:rPr>
              <a:t> </a:t>
            </a:r>
            <a:r>
              <a:rPr lang="de-DE" sz="2000" dirty="0" err="1" smtClean="0">
                <a:latin typeface="Calibri" pitchFamily="34" charset="0"/>
              </a:rPr>
              <a:t>and</a:t>
            </a:r>
            <a:endParaRPr lang="de-DE" sz="2000" dirty="0" smtClean="0">
              <a:latin typeface="Calibri" pitchFamily="34" charset="0"/>
            </a:endParaRPr>
          </a:p>
          <a:p>
            <a:pPr algn="l" eaLnBrk="1" hangingPunct="1"/>
            <a:r>
              <a:rPr lang="de-DE" sz="2000" dirty="0" smtClean="0">
                <a:latin typeface="Calibri" pitchFamily="34" charset="0"/>
              </a:rPr>
              <a:t>Cultural Geography</a:t>
            </a:r>
          </a:p>
          <a:p>
            <a:pPr algn="l" eaLnBrk="1" hangingPunct="1"/>
            <a:r>
              <a:rPr lang="de-DE" sz="2000" dirty="0" smtClean="0">
                <a:latin typeface="Calibri" pitchFamily="34" charset="0"/>
                <a:hlinkClick r:id="rId3"/>
              </a:rPr>
              <a:t>diez@wigeo.uni-hannover.de</a:t>
            </a:r>
            <a:endParaRPr lang="de-DE" sz="2000" dirty="0" smtClean="0">
              <a:latin typeface="Calibri" pitchFamily="34" charset="0"/>
            </a:endParaRPr>
          </a:p>
          <a:p>
            <a:pPr algn="l" eaLnBrk="1" hangingPunct="1"/>
            <a:endParaRPr lang="de-DE" sz="2000" dirty="0" smtClean="0">
              <a:latin typeface="Calibri" pitchFamily="34" charset="0"/>
            </a:endParaRPr>
          </a:p>
          <a:p>
            <a:pPr algn="l" eaLnBrk="1" hangingPunct="1"/>
            <a:endParaRPr lang="de-DE" sz="2000" dirty="0" smtClean="0">
              <a:latin typeface="Calibri" pitchFamily="34" charset="0"/>
            </a:endParaRPr>
          </a:p>
          <a:p>
            <a:pPr algn="l" eaLnBrk="1" hangingPunct="1"/>
            <a:endParaRPr lang="de-DE" sz="2000" dirty="0" smtClean="0">
              <a:latin typeface="Calibri" pitchFamily="34" charset="0"/>
            </a:endParaRPr>
          </a:p>
          <a:p>
            <a:pPr algn="l" eaLnBrk="1" hangingPunct="1"/>
            <a:endParaRPr lang="de-DE" sz="2000" dirty="0" smtClean="0">
              <a:latin typeface="Calibri" pitchFamily="34" charset="0"/>
            </a:endParaRPr>
          </a:p>
          <a:p>
            <a:pPr algn="l" eaLnBrk="1" hangingPunct="1"/>
            <a:r>
              <a:rPr lang="en-US" sz="1800" b="1" dirty="0" smtClean="0">
                <a:latin typeface="Calibri" pitchFamily="34" charset="0"/>
              </a:rPr>
              <a:t>Willroth, P.; Revilla Diez, J.; </a:t>
            </a:r>
            <a:r>
              <a:rPr lang="en-US" sz="1800" b="1" dirty="0" err="1" smtClean="0">
                <a:latin typeface="Calibri" pitchFamily="34" charset="0"/>
              </a:rPr>
              <a:t>Arunotai</a:t>
            </a:r>
            <a:r>
              <a:rPr lang="en-US" sz="1800" b="1" dirty="0" smtClean="0">
                <a:latin typeface="Calibri" pitchFamily="34" charset="0"/>
              </a:rPr>
              <a:t>, N. (2011):</a:t>
            </a:r>
            <a:r>
              <a:rPr lang="en-US" sz="1800" dirty="0" smtClean="0">
                <a:latin typeface="Calibri" pitchFamily="34" charset="0"/>
              </a:rPr>
              <a:t> </a:t>
            </a:r>
            <a:r>
              <a:rPr lang="en-US" sz="1800" dirty="0" err="1" smtClean="0">
                <a:latin typeface="Calibri" pitchFamily="34" charset="0"/>
              </a:rPr>
              <a:t>Modelling</a:t>
            </a:r>
            <a:r>
              <a:rPr lang="en-US" sz="1800" dirty="0" smtClean="0">
                <a:latin typeface="Calibri" pitchFamily="34" charset="0"/>
              </a:rPr>
              <a:t> the economic vulnerability of households in the </a:t>
            </a:r>
            <a:r>
              <a:rPr lang="en-US" sz="1800" dirty="0" err="1" smtClean="0">
                <a:latin typeface="Calibri" pitchFamily="34" charset="0"/>
              </a:rPr>
              <a:t>Phang-Nga</a:t>
            </a:r>
            <a:r>
              <a:rPr lang="en-US" sz="1800" dirty="0" smtClean="0">
                <a:latin typeface="Calibri" pitchFamily="34" charset="0"/>
              </a:rPr>
              <a:t> Province (Thailand) to natural disasters. In: National Hazards 58 (2), S. 753–769</a:t>
            </a:r>
            <a:endParaRPr lang="de-DE" sz="1800" dirty="0" smtClean="0">
              <a:latin typeface="Calibri" pitchFamily="34" charset="0"/>
            </a:endParaRPr>
          </a:p>
          <a:p>
            <a:pPr algn="l" eaLnBrk="1" hangingPunct="1"/>
            <a:endParaRPr lang="de-DE" sz="1800" dirty="0" smtClean="0"/>
          </a:p>
          <a:p>
            <a:pPr algn="l" eaLnBrk="1" hangingPunct="1"/>
            <a:endParaRPr lang="de-DE" sz="2000" dirty="0" smtClean="0"/>
          </a:p>
          <a:p>
            <a:pPr algn="l" eaLnBrk="1" hangingPunct="1"/>
            <a:endParaRPr lang="de-DE" sz="2000" dirty="0" smtClean="0"/>
          </a:p>
          <a:p>
            <a:pPr algn="l" eaLnBrk="1" hangingPunct="1">
              <a:lnSpc>
                <a:spcPct val="110000"/>
              </a:lnSpc>
            </a:pPr>
            <a:endParaRPr lang="de-DE" sz="2000" dirty="0" smtClean="0"/>
          </a:p>
        </p:txBody>
      </p:sp>
      <p:pic>
        <p:nvPicPr>
          <p:cNvPr id="4" name="Picture 3" descr="Phu_268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838" y="2060575"/>
            <a:ext cx="5000625" cy="3203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0" y="144463"/>
            <a:ext cx="7772400" cy="4048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2000" kern="0" dirty="0">
                <a:solidFill>
                  <a:srgbClr val="C00000"/>
                </a:solidFill>
                <a:latin typeface="Calibri" pitchFamily="34" charset="0"/>
                <a:ea typeface="+mj-ea"/>
                <a:cs typeface="+mj-cs"/>
              </a:rPr>
              <a:t>Methodological Approach</a:t>
            </a: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506538" y="1431925"/>
          <a:ext cx="5965825" cy="1430338"/>
        </p:xfrm>
        <a:graphic>
          <a:graphicData uri="http://schemas.openxmlformats.org/presentationml/2006/ole">
            <p:oleObj spid="_x0000_s2050" name="Visio" r:id="rId4" imgW="5161909" imgH="1237978" progId="Visio.Drawing.11">
              <p:link updateAutomatic="1"/>
            </p:oleObj>
          </a:graphicData>
        </a:graphic>
      </p:graphicFrame>
      <p:graphicFrame>
        <p:nvGraphicFramePr>
          <p:cNvPr id="62553" name="Object 3"/>
          <p:cNvGraphicFramePr>
            <a:graphicFrameLocks noChangeAspect="1"/>
          </p:cNvGraphicFramePr>
          <p:nvPr/>
        </p:nvGraphicFramePr>
        <p:xfrm>
          <a:off x="5424488" y="1431925"/>
          <a:ext cx="2743200" cy="2312988"/>
        </p:xfrm>
        <a:graphic>
          <a:graphicData uri="http://schemas.openxmlformats.org/presentationml/2006/ole">
            <p:oleObj spid="_x0000_s2051" name="Visio" r:id="rId5" imgW="2373394" imgH="2001785" progId="">
              <p:embed/>
            </p:oleObj>
          </a:graphicData>
        </a:graphic>
      </p:graphicFrame>
      <p:graphicFrame>
        <p:nvGraphicFramePr>
          <p:cNvPr id="62554" name="Object 4"/>
          <p:cNvGraphicFramePr>
            <a:graphicFrameLocks noChangeAspect="1"/>
          </p:cNvGraphicFramePr>
          <p:nvPr/>
        </p:nvGraphicFramePr>
        <p:xfrm>
          <a:off x="1176338" y="1439863"/>
          <a:ext cx="6586537" cy="2314575"/>
        </p:xfrm>
        <a:graphic>
          <a:graphicData uri="http://schemas.openxmlformats.org/presentationml/2006/ole">
            <p:oleObj spid="_x0000_s2052" name="Visio" r:id="rId6" imgW="5699760" imgH="2001785" progId="">
              <p:embed/>
            </p:oleObj>
          </a:graphicData>
        </a:graphic>
      </p:graphicFrame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584200" y="3702050"/>
          <a:ext cx="7881938" cy="1814513"/>
        </p:xfrm>
        <a:graphic>
          <a:graphicData uri="http://schemas.openxmlformats.org/presentationml/2006/ole">
            <p:oleObj spid="_x0000_s2053" name="Visio" r:id="rId7" imgW="6788408" imgH="156192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0" y="144463"/>
            <a:ext cx="7772400" cy="4048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2000" kern="0" dirty="0">
                <a:solidFill>
                  <a:srgbClr val="C00000"/>
                </a:solidFill>
                <a:latin typeface="Calibri" pitchFamily="34" charset="0"/>
                <a:ea typeface="+mj-ea"/>
                <a:cs typeface="+mj-cs"/>
              </a:rPr>
              <a:t>Methodological Approach: Remote Sensing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79388" y="765175"/>
            <a:ext cx="7129462" cy="150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de-DE" sz="2000" b="1" dirty="0">
                <a:latin typeface="Calibri" pitchFamily="34" charset="0"/>
                <a:cs typeface="+mn-cs"/>
              </a:rPr>
              <a:t>MFC- </a:t>
            </a:r>
            <a:r>
              <a:rPr lang="de-DE" sz="2000" b="1" dirty="0" err="1">
                <a:latin typeface="Calibri" pitchFamily="34" charset="0"/>
                <a:cs typeface="+mn-cs"/>
              </a:rPr>
              <a:t>and</a:t>
            </a:r>
            <a:r>
              <a:rPr lang="de-DE" sz="2000" b="1" dirty="0">
                <a:latin typeface="Calibri" pitchFamily="34" charset="0"/>
                <a:cs typeface="+mn-cs"/>
              </a:rPr>
              <a:t> IKONOS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de-DE" sz="1800" b="1" dirty="0" err="1">
                <a:latin typeface="Calibri" pitchFamily="34" charset="0"/>
                <a:cs typeface="+mn-cs"/>
              </a:rPr>
              <a:t>Identification</a:t>
            </a:r>
            <a:r>
              <a:rPr lang="de-DE" sz="1800" b="1" dirty="0">
                <a:latin typeface="Calibri" pitchFamily="34" charset="0"/>
                <a:cs typeface="+mn-cs"/>
              </a:rPr>
              <a:t> of the </a:t>
            </a:r>
            <a:r>
              <a:rPr lang="de-DE" sz="1800" b="1" dirty="0" err="1">
                <a:latin typeface="Calibri" pitchFamily="34" charset="0"/>
                <a:cs typeface="+mn-cs"/>
              </a:rPr>
              <a:t>exposed</a:t>
            </a:r>
            <a:r>
              <a:rPr lang="de-DE" sz="1800" b="1" dirty="0">
                <a:latin typeface="Calibri" pitchFamily="34" charset="0"/>
                <a:cs typeface="+mn-cs"/>
              </a:rPr>
              <a:t>  </a:t>
            </a:r>
            <a:r>
              <a:rPr lang="de-DE" sz="1800" b="1" dirty="0" err="1">
                <a:latin typeface="Calibri" pitchFamily="34" charset="0"/>
                <a:cs typeface="+mn-cs"/>
              </a:rPr>
              <a:t>economic</a:t>
            </a:r>
            <a:r>
              <a:rPr lang="de-DE" sz="1800" b="1" dirty="0">
                <a:latin typeface="Calibri" pitchFamily="34" charset="0"/>
                <a:cs typeface="+mn-cs"/>
              </a:rPr>
              <a:t> </a:t>
            </a:r>
            <a:r>
              <a:rPr lang="de-DE" sz="1800" b="1" dirty="0" err="1">
                <a:latin typeface="Calibri" pitchFamily="34" charset="0"/>
                <a:cs typeface="+mn-cs"/>
              </a:rPr>
              <a:t>system</a:t>
            </a:r>
            <a:endParaRPr lang="de-DE" sz="1800" b="1" dirty="0">
              <a:latin typeface="Calibri" pitchFamily="34" charset="0"/>
              <a:cs typeface="+mn-cs"/>
            </a:endParaRPr>
          </a:p>
          <a:p>
            <a:pPr marL="285750" indent="-285750" eaLnBrk="0" hangingPunct="0">
              <a:buFontTx/>
              <a:buChar char="-"/>
              <a:defRPr/>
            </a:pPr>
            <a:r>
              <a:rPr lang="de-DE" sz="1800" dirty="0">
                <a:latin typeface="Calibri" pitchFamily="34" charset="0"/>
                <a:cs typeface="+mn-cs"/>
              </a:rPr>
              <a:t>Simulation  of the Tsunami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de-DE" sz="1800" dirty="0" err="1">
                <a:latin typeface="Calibri" pitchFamily="34" charset="0"/>
                <a:cs typeface="+mn-cs"/>
              </a:rPr>
              <a:t>Physical</a:t>
            </a:r>
            <a:r>
              <a:rPr lang="de-DE" sz="1800" dirty="0">
                <a:latin typeface="Calibri" pitchFamily="34" charset="0"/>
                <a:cs typeface="+mn-cs"/>
              </a:rPr>
              <a:t> </a:t>
            </a:r>
            <a:r>
              <a:rPr lang="de-DE" sz="1800" dirty="0" err="1">
                <a:latin typeface="Calibri" pitchFamily="34" charset="0"/>
                <a:cs typeface="+mn-cs"/>
              </a:rPr>
              <a:t>sensitivity</a:t>
            </a:r>
            <a:r>
              <a:rPr lang="de-DE" sz="1800" dirty="0">
                <a:latin typeface="Calibri" pitchFamily="34" charset="0"/>
                <a:cs typeface="+mn-cs"/>
              </a:rPr>
              <a:t> 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de-DE" sz="1800" dirty="0" err="1">
                <a:latin typeface="Calibri" pitchFamily="34" charset="0"/>
                <a:cs typeface="+mn-cs"/>
              </a:rPr>
              <a:t>Compensation</a:t>
            </a:r>
            <a:r>
              <a:rPr lang="de-DE" sz="1800" dirty="0">
                <a:latin typeface="Calibri" pitchFamily="34" charset="0"/>
                <a:cs typeface="+mn-cs"/>
              </a:rPr>
              <a:t> </a:t>
            </a:r>
            <a:r>
              <a:rPr lang="de-DE" sz="1800" dirty="0" err="1">
                <a:latin typeface="Calibri" pitchFamily="34" charset="0"/>
                <a:cs typeface="+mn-cs"/>
              </a:rPr>
              <a:t>for</a:t>
            </a:r>
            <a:r>
              <a:rPr lang="de-DE" sz="1800" dirty="0">
                <a:latin typeface="Calibri" pitchFamily="34" charset="0"/>
                <a:cs typeface="+mn-cs"/>
              </a:rPr>
              <a:t> </a:t>
            </a:r>
            <a:r>
              <a:rPr lang="de-DE" sz="1800" dirty="0" err="1">
                <a:latin typeface="Calibri" pitchFamily="34" charset="0"/>
                <a:cs typeface="+mn-cs"/>
              </a:rPr>
              <a:t>missing</a:t>
            </a:r>
            <a:r>
              <a:rPr lang="de-DE" sz="1800" dirty="0">
                <a:latin typeface="Calibri" pitchFamily="34" charset="0"/>
                <a:cs typeface="+mn-cs"/>
              </a:rPr>
              <a:t> </a:t>
            </a:r>
            <a:r>
              <a:rPr lang="de-DE" sz="1800" dirty="0" err="1">
                <a:latin typeface="Calibri" pitchFamily="34" charset="0"/>
                <a:cs typeface="+mn-cs"/>
              </a:rPr>
              <a:t>secondary</a:t>
            </a:r>
            <a:r>
              <a:rPr lang="de-DE" sz="1800" dirty="0">
                <a:latin typeface="Calibri" pitchFamily="34" charset="0"/>
                <a:cs typeface="+mn-cs"/>
              </a:rPr>
              <a:t> </a:t>
            </a:r>
            <a:r>
              <a:rPr lang="de-DE" sz="1800" dirty="0" err="1">
                <a:latin typeface="Calibri" pitchFamily="34" charset="0"/>
                <a:cs typeface="+mn-cs"/>
              </a:rPr>
              <a:t>data</a:t>
            </a:r>
            <a:r>
              <a:rPr lang="de-DE" sz="1800" dirty="0">
                <a:latin typeface="Calibri" pitchFamily="34" charset="0"/>
                <a:cs typeface="+mn-cs"/>
              </a:rPr>
              <a:t> </a:t>
            </a:r>
            <a:r>
              <a:rPr lang="de-DE" sz="1800" dirty="0" err="1">
                <a:latin typeface="Calibri" pitchFamily="34" charset="0"/>
                <a:cs typeface="+mn-cs"/>
              </a:rPr>
              <a:t>at</a:t>
            </a:r>
            <a:r>
              <a:rPr lang="de-DE" sz="1800" dirty="0">
                <a:latin typeface="Calibri" pitchFamily="34" charset="0"/>
                <a:cs typeface="+mn-cs"/>
              </a:rPr>
              <a:t> regional </a:t>
            </a:r>
            <a:r>
              <a:rPr lang="de-DE" sz="1800" dirty="0" err="1">
                <a:latin typeface="Calibri" pitchFamily="34" charset="0"/>
                <a:cs typeface="+mn-cs"/>
              </a:rPr>
              <a:t>level</a:t>
            </a:r>
            <a:r>
              <a:rPr lang="de-DE" sz="1800" dirty="0">
                <a:latin typeface="Calibri" pitchFamily="34" charset="0"/>
                <a:cs typeface="+mn-cs"/>
              </a:rPr>
              <a:t> 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23850" y="2443163"/>
            <a:ext cx="8569325" cy="1616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50000"/>
              </a:spcBef>
              <a:defRPr/>
            </a:pPr>
            <a:r>
              <a:rPr lang="de-DE" sz="1800" b="1" kern="0" dirty="0" err="1">
                <a:latin typeface="Calibri" pitchFamily="34" charset="0"/>
                <a:cs typeface="+mn-cs"/>
              </a:rPr>
              <a:t>Used</a:t>
            </a:r>
            <a:r>
              <a:rPr lang="de-DE" sz="1800" b="1" kern="0" dirty="0">
                <a:latin typeface="Calibri" pitchFamily="34" charset="0"/>
                <a:cs typeface="+mn-cs"/>
              </a:rPr>
              <a:t> material: </a:t>
            </a:r>
            <a:r>
              <a:rPr lang="de-DE" sz="1800" kern="0" dirty="0">
                <a:latin typeface="Calibri" pitchFamily="34" charset="0"/>
                <a:cs typeface="+mn-cs"/>
              </a:rPr>
              <a:t>	IKONOS Serie (2003, 2005, 2008) </a:t>
            </a:r>
            <a:r>
              <a:rPr lang="de-DE" sz="1800" kern="0" dirty="0" err="1">
                <a:latin typeface="Calibri" pitchFamily="34" charset="0"/>
                <a:cs typeface="+mn-cs"/>
              </a:rPr>
              <a:t>with</a:t>
            </a:r>
            <a:r>
              <a:rPr lang="de-DE" sz="1800" kern="0" dirty="0">
                <a:latin typeface="Calibri" pitchFamily="34" charset="0"/>
                <a:cs typeface="+mn-cs"/>
              </a:rPr>
              <a:t> 1 Meter </a:t>
            </a:r>
            <a:r>
              <a:rPr lang="de-DE" sz="1800" kern="0" dirty="0" err="1">
                <a:latin typeface="Calibri" pitchFamily="34" charset="0"/>
                <a:cs typeface="+mn-cs"/>
              </a:rPr>
              <a:t>resolution</a:t>
            </a:r>
            <a:endParaRPr lang="de-DE" sz="1800" kern="0" dirty="0">
              <a:latin typeface="Calibri" pitchFamily="34" charset="0"/>
              <a:cs typeface="+mn-cs"/>
            </a:endParaRPr>
          </a:p>
          <a:p>
            <a:pPr marL="342900" indent="-342900">
              <a:lnSpc>
                <a:spcPct val="80000"/>
              </a:lnSpc>
              <a:spcBef>
                <a:spcPct val="50000"/>
              </a:spcBef>
              <a:defRPr/>
            </a:pPr>
            <a:r>
              <a:rPr lang="de-DE" sz="1800" kern="0" dirty="0">
                <a:latin typeface="Calibri" pitchFamily="34" charset="0"/>
                <a:cs typeface="+mn-cs"/>
              </a:rPr>
              <a:t>				MFC-Data (2009) mit 15 </a:t>
            </a:r>
            <a:r>
              <a:rPr lang="de-DE" sz="1800" kern="0" dirty="0" err="1">
                <a:latin typeface="Calibri" pitchFamily="34" charset="0"/>
                <a:cs typeface="+mn-cs"/>
              </a:rPr>
              <a:t>Centimeters</a:t>
            </a:r>
            <a:r>
              <a:rPr lang="de-DE" sz="1800" kern="0" dirty="0">
                <a:latin typeface="Calibri" pitchFamily="34" charset="0"/>
                <a:cs typeface="+mn-cs"/>
              </a:rPr>
              <a:t> </a:t>
            </a:r>
            <a:r>
              <a:rPr lang="de-DE" sz="1800" kern="0" dirty="0" err="1">
                <a:latin typeface="Calibri" pitchFamily="34" charset="0"/>
                <a:cs typeface="+mn-cs"/>
              </a:rPr>
              <a:t>resolution</a:t>
            </a:r>
            <a:r>
              <a:rPr lang="de-DE" sz="1800" kern="0" dirty="0">
                <a:latin typeface="Calibri" pitchFamily="34" charset="0"/>
                <a:cs typeface="+mn-cs"/>
              </a:rPr>
              <a:t> in </a:t>
            </a:r>
          </a:p>
          <a:p>
            <a:pPr marL="342900" indent="-342900">
              <a:lnSpc>
                <a:spcPct val="80000"/>
              </a:lnSpc>
              <a:spcBef>
                <a:spcPct val="50000"/>
              </a:spcBef>
              <a:defRPr/>
            </a:pPr>
            <a:r>
              <a:rPr lang="de-DE" sz="1800" kern="0" dirty="0">
                <a:latin typeface="Calibri" pitchFamily="34" charset="0"/>
                <a:cs typeface="+mn-cs"/>
              </a:rPr>
              <a:t>				</a:t>
            </a:r>
            <a:r>
              <a:rPr lang="de-DE" sz="1800" kern="0" dirty="0" err="1">
                <a:latin typeface="Calibri" pitchFamily="34" charset="0"/>
                <a:cs typeface="+mn-cs"/>
              </a:rPr>
              <a:t>xyz</a:t>
            </a:r>
            <a:r>
              <a:rPr lang="de-DE" sz="1800" kern="0" dirty="0">
                <a:latin typeface="Calibri" pitchFamily="34" charset="0"/>
                <a:cs typeface="+mn-cs"/>
              </a:rPr>
              <a:t>-Dimension</a:t>
            </a:r>
          </a:p>
          <a:p>
            <a:pPr marL="342900" indent="-342900">
              <a:lnSpc>
                <a:spcPct val="80000"/>
              </a:lnSpc>
              <a:spcBef>
                <a:spcPct val="50000"/>
              </a:spcBef>
              <a:defRPr/>
            </a:pPr>
            <a:r>
              <a:rPr lang="de-DE" sz="1800" kern="0" dirty="0">
                <a:latin typeface="Calibri" pitchFamily="34" charset="0"/>
                <a:cs typeface="+mn-cs"/>
              </a:rPr>
              <a:t>				</a:t>
            </a:r>
            <a:r>
              <a:rPr lang="de-DE" sz="1800" kern="0" dirty="0" err="1">
                <a:latin typeface="Calibri" pitchFamily="34" charset="0"/>
                <a:cs typeface="+mn-cs"/>
              </a:rPr>
              <a:t>automatic</a:t>
            </a:r>
            <a:r>
              <a:rPr lang="de-DE" sz="1800" kern="0" dirty="0">
                <a:latin typeface="Calibri" pitchFamily="34" charset="0"/>
                <a:cs typeface="+mn-cs"/>
              </a:rPr>
              <a:t> </a:t>
            </a:r>
            <a:r>
              <a:rPr lang="de-DE" sz="1800" kern="0" dirty="0" err="1">
                <a:latin typeface="Calibri" pitchFamily="34" charset="0"/>
                <a:cs typeface="+mn-cs"/>
              </a:rPr>
              <a:t>extraction</a:t>
            </a:r>
            <a:r>
              <a:rPr lang="de-DE" sz="1800" kern="0" dirty="0">
                <a:latin typeface="Calibri" pitchFamily="34" charset="0"/>
                <a:cs typeface="+mn-cs"/>
              </a:rPr>
              <a:t> of </a:t>
            </a:r>
            <a:r>
              <a:rPr lang="de-DE" sz="1800" kern="0" dirty="0" err="1">
                <a:latin typeface="Calibri" pitchFamily="34" charset="0"/>
                <a:cs typeface="+mn-cs"/>
              </a:rPr>
              <a:t>buildings</a:t>
            </a:r>
            <a:r>
              <a:rPr lang="de-DE" sz="1800" kern="0" dirty="0">
                <a:latin typeface="Calibri" pitchFamily="34" charset="0"/>
                <a:cs typeface="+mn-cs"/>
              </a:rPr>
              <a:t> 			</a:t>
            </a:r>
            <a:r>
              <a:rPr lang="de-DE" sz="1800" kern="0" dirty="0">
                <a:latin typeface="Agfa Rotis Sans Serif" pitchFamily="2" charset="0"/>
                <a:cs typeface="+mn-cs"/>
              </a:rPr>
              <a:t>	Zonale Statistiken </a:t>
            </a:r>
          </a:p>
        </p:txBody>
      </p:sp>
      <p:cxnSp>
        <p:nvCxnSpPr>
          <p:cNvPr id="16389" name="Gerade Verbindung 9"/>
          <p:cNvCxnSpPr>
            <a:cxnSpLocks noChangeShapeType="1"/>
          </p:cNvCxnSpPr>
          <p:nvPr/>
        </p:nvCxnSpPr>
        <p:spPr bwMode="auto">
          <a:xfrm>
            <a:off x="323850" y="2349500"/>
            <a:ext cx="8424863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pic>
        <p:nvPicPr>
          <p:cNvPr id="16390" name="Bild 12"/>
          <p:cNvPicPr>
            <a:picLocks noChangeAspect="1" noChangeArrowheads="1"/>
          </p:cNvPicPr>
          <p:nvPr/>
        </p:nvPicPr>
        <p:blipFill>
          <a:blip r:embed="rId3" cstate="print"/>
          <a:srcRect l="14987" r="14027"/>
          <a:stretch>
            <a:fillRect/>
          </a:stretch>
        </p:blipFill>
        <p:spPr bwMode="auto">
          <a:xfrm>
            <a:off x="7308850" y="830263"/>
            <a:ext cx="1663700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Grafik 2"/>
          <p:cNvPicPr>
            <a:picLocks noChangeAspect="1"/>
          </p:cNvPicPr>
          <p:nvPr/>
        </p:nvPicPr>
        <p:blipFill>
          <a:blip r:embed="rId4" cstate="print"/>
          <a:srcRect l="23112" b="40591"/>
          <a:stretch>
            <a:fillRect/>
          </a:stretch>
        </p:blipFill>
        <p:spPr bwMode="auto">
          <a:xfrm>
            <a:off x="173038" y="2765425"/>
            <a:ext cx="2814637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7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8888" y="4724400"/>
            <a:ext cx="677227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0" y="144463"/>
            <a:ext cx="7772400" cy="4048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2000" kern="0" dirty="0">
                <a:solidFill>
                  <a:srgbClr val="C00000"/>
                </a:solidFill>
                <a:latin typeface="Calibri" pitchFamily="34" charset="0"/>
                <a:cs typeface="+mn-cs"/>
              </a:rPr>
              <a:t>Methodological Approach </a:t>
            </a:r>
            <a:r>
              <a:rPr lang="en-US" sz="2000" kern="0" dirty="0">
                <a:solidFill>
                  <a:srgbClr val="C00000"/>
                </a:solidFill>
                <a:latin typeface="Calibri" pitchFamily="34" charset="0"/>
                <a:ea typeface="+mj-ea"/>
                <a:cs typeface="+mj-cs"/>
              </a:rPr>
              <a:t>: household and company surveys</a:t>
            </a:r>
          </a:p>
        </p:txBody>
      </p:sp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5795963" y="981075"/>
          <a:ext cx="3203850" cy="1224136"/>
        </p:xfrm>
        <a:graphic>
          <a:graphicData uri="http://schemas.openxmlformats.org/drawingml/2006/table">
            <a:tbl>
              <a:tblPr>
                <a:tableStyleId>{1E171933-4619-4E11-9A3F-F7608DF75F80}</a:tableStyleId>
              </a:tblPr>
              <a:tblGrid>
                <a:gridCol w="1238342"/>
                <a:gridCol w="849891"/>
                <a:gridCol w="1115617"/>
              </a:tblGrid>
              <a:tr h="332596">
                <a:tc>
                  <a:txBody>
                    <a:bodyPr/>
                    <a:lstStyle/>
                    <a:p>
                      <a:pPr algn="l" fontAlgn="ctr"/>
                      <a:endParaRPr lang="de-D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3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households</a:t>
                      </a:r>
                      <a:endParaRPr lang="de-D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 smtClean="0">
                          <a:effectLst/>
                          <a:latin typeface="Calibri" pitchFamily="34" charset="0"/>
                        </a:rPr>
                        <a:t>companies</a:t>
                      </a:r>
                      <a:endParaRPr lang="de-D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 dirty="0">
                          <a:effectLst/>
                          <a:latin typeface="Calibri" pitchFamily="34" charset="0"/>
                        </a:rPr>
                        <a:t>Ban Nam Khem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 dirty="0">
                          <a:effectLst/>
                          <a:latin typeface="Calibri" pitchFamily="34" charset="0"/>
                        </a:rPr>
                        <a:t>104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25717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 dirty="0">
                          <a:effectLst/>
                          <a:latin typeface="Calibri" pitchFamily="34" charset="0"/>
                        </a:rPr>
                        <a:t>39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257175" marT="9525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 dirty="0">
                          <a:effectLst/>
                          <a:latin typeface="Calibri" pitchFamily="34" charset="0"/>
                        </a:rPr>
                        <a:t>Thai Muang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 dirty="0">
                          <a:effectLst/>
                          <a:latin typeface="Calibri" pitchFamily="34" charset="0"/>
                        </a:rPr>
                        <a:t>54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25717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 dirty="0">
                          <a:effectLst/>
                          <a:latin typeface="Calibri" pitchFamily="34" charset="0"/>
                        </a:rPr>
                        <a:t>19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257175" marT="9525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>
                          <a:effectLst/>
                          <a:latin typeface="Calibri" pitchFamily="34" charset="0"/>
                        </a:rPr>
                        <a:t>Khao Lak</a:t>
                      </a:r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 dirty="0">
                          <a:effectLst/>
                          <a:latin typeface="Calibri" pitchFamily="34" charset="0"/>
                        </a:rPr>
                        <a:t>66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25717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 dirty="0">
                          <a:effectLst/>
                          <a:latin typeface="Calibri" pitchFamily="34" charset="0"/>
                        </a:rPr>
                        <a:t>64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257175" marT="9525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u="none" strike="noStrike" dirty="0">
                          <a:effectLst/>
                          <a:latin typeface="Calibri" pitchFamily="34" charset="0"/>
                        </a:rPr>
                        <a:t>Patong Beach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 dirty="0">
                          <a:effectLst/>
                          <a:latin typeface="Calibri" pitchFamily="34" charset="0"/>
                        </a:rPr>
                        <a:t>99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257175" marT="9525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400" u="none" strike="noStrike" dirty="0">
                          <a:effectLst/>
                          <a:latin typeface="Calibri" pitchFamily="34" charset="0"/>
                        </a:rPr>
                        <a:t>164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257175" marT="9525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feld 8"/>
          <p:cNvSpPr txBox="1"/>
          <p:nvPr/>
        </p:nvSpPr>
        <p:spPr>
          <a:xfrm>
            <a:off x="179388" y="765175"/>
            <a:ext cx="5545137" cy="1230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de-DE" sz="2000" b="1" dirty="0" err="1">
                <a:latin typeface="Calibri" pitchFamily="34" charset="0"/>
                <a:cs typeface="+mn-cs"/>
              </a:rPr>
              <a:t>Household</a:t>
            </a:r>
            <a:r>
              <a:rPr lang="de-DE" sz="2000" b="1" dirty="0">
                <a:latin typeface="Calibri" pitchFamily="34" charset="0"/>
                <a:cs typeface="+mn-cs"/>
              </a:rPr>
              <a:t> </a:t>
            </a:r>
            <a:r>
              <a:rPr lang="de-DE" sz="2000" b="1" dirty="0" err="1">
                <a:latin typeface="Calibri" pitchFamily="34" charset="0"/>
                <a:cs typeface="+mn-cs"/>
              </a:rPr>
              <a:t>and</a:t>
            </a:r>
            <a:r>
              <a:rPr lang="de-DE" sz="2000" b="1" dirty="0">
                <a:latin typeface="Calibri" pitchFamily="34" charset="0"/>
                <a:cs typeface="+mn-cs"/>
              </a:rPr>
              <a:t> </a:t>
            </a:r>
            <a:r>
              <a:rPr lang="de-DE" sz="2000" b="1" dirty="0" err="1">
                <a:latin typeface="Calibri" pitchFamily="34" charset="0"/>
                <a:cs typeface="+mn-cs"/>
              </a:rPr>
              <a:t>company</a:t>
            </a:r>
            <a:r>
              <a:rPr lang="de-DE" sz="2000" b="1" dirty="0">
                <a:latin typeface="Calibri" pitchFamily="34" charset="0"/>
                <a:cs typeface="+mn-cs"/>
              </a:rPr>
              <a:t> </a:t>
            </a:r>
            <a:r>
              <a:rPr lang="de-DE" sz="2000" b="1" dirty="0" err="1">
                <a:latin typeface="Calibri" pitchFamily="34" charset="0"/>
                <a:cs typeface="+mn-cs"/>
              </a:rPr>
              <a:t>survey</a:t>
            </a:r>
            <a:endParaRPr lang="de-DE" sz="2000" b="1" dirty="0">
              <a:latin typeface="Calibri" pitchFamily="34" charset="0"/>
              <a:cs typeface="+mn-cs"/>
            </a:endParaRPr>
          </a:p>
          <a:p>
            <a:pPr marL="342900" indent="-342900" eaLnBrk="0" hangingPunct="0">
              <a:buFontTx/>
              <a:buChar char="-"/>
              <a:defRPr/>
            </a:pPr>
            <a:r>
              <a:rPr lang="de-DE" sz="1800" b="1" dirty="0">
                <a:latin typeface="Calibri" pitchFamily="34" charset="0"/>
                <a:cs typeface="+mn-cs"/>
              </a:rPr>
              <a:t>Input </a:t>
            </a:r>
            <a:r>
              <a:rPr lang="de-DE" sz="1800" b="1" dirty="0" err="1">
                <a:latin typeface="Calibri" pitchFamily="34" charset="0"/>
                <a:cs typeface="+mn-cs"/>
              </a:rPr>
              <a:t>for</a:t>
            </a:r>
            <a:r>
              <a:rPr lang="de-DE" sz="1800" b="1" dirty="0">
                <a:latin typeface="Calibri" pitchFamily="34" charset="0"/>
                <a:cs typeface="+mn-cs"/>
              </a:rPr>
              <a:t> </a:t>
            </a:r>
            <a:r>
              <a:rPr lang="de-DE" sz="1800" b="1" dirty="0" err="1">
                <a:latin typeface="Calibri" pitchFamily="34" charset="0"/>
                <a:cs typeface="+mn-cs"/>
              </a:rPr>
              <a:t>vulnerability</a:t>
            </a:r>
            <a:r>
              <a:rPr lang="de-DE" sz="1800" b="1" dirty="0">
                <a:latin typeface="Calibri" pitchFamily="34" charset="0"/>
                <a:cs typeface="+mn-cs"/>
              </a:rPr>
              <a:t> model</a:t>
            </a:r>
          </a:p>
          <a:p>
            <a:pPr marL="342900" indent="-342900" eaLnBrk="0" hangingPunct="0">
              <a:buFontTx/>
              <a:buChar char="-"/>
              <a:defRPr/>
            </a:pPr>
            <a:r>
              <a:rPr lang="de-DE" sz="1800" dirty="0">
                <a:latin typeface="Calibri" pitchFamily="34" charset="0"/>
                <a:cs typeface="+mn-cs"/>
              </a:rPr>
              <a:t>Situation </a:t>
            </a:r>
            <a:r>
              <a:rPr lang="de-DE" sz="1800" dirty="0" err="1">
                <a:latin typeface="Calibri" pitchFamily="34" charset="0"/>
                <a:cs typeface="+mn-cs"/>
              </a:rPr>
              <a:t>before</a:t>
            </a:r>
            <a:r>
              <a:rPr lang="de-DE" sz="1800" dirty="0">
                <a:latin typeface="Calibri" pitchFamily="34" charset="0"/>
                <a:cs typeface="+mn-cs"/>
              </a:rPr>
              <a:t> the Tsunami</a:t>
            </a:r>
          </a:p>
          <a:p>
            <a:pPr marL="342900" indent="-342900" eaLnBrk="0" hangingPunct="0">
              <a:buFontTx/>
              <a:buChar char="-"/>
              <a:defRPr/>
            </a:pPr>
            <a:r>
              <a:rPr lang="de-DE" sz="1800" dirty="0" err="1">
                <a:latin typeface="Calibri" pitchFamily="34" charset="0"/>
                <a:cs typeface="+mn-cs"/>
              </a:rPr>
              <a:t>Coping</a:t>
            </a:r>
            <a:r>
              <a:rPr lang="de-DE" sz="1800" dirty="0">
                <a:latin typeface="Calibri" pitchFamily="34" charset="0"/>
                <a:cs typeface="+mn-cs"/>
              </a:rPr>
              <a:t>, </a:t>
            </a:r>
            <a:r>
              <a:rPr lang="de-DE" sz="1800" dirty="0" err="1">
                <a:latin typeface="Calibri" pitchFamily="34" charset="0"/>
                <a:cs typeface="+mn-cs"/>
              </a:rPr>
              <a:t>mitigation</a:t>
            </a:r>
            <a:r>
              <a:rPr lang="de-DE" sz="1800" dirty="0">
                <a:latin typeface="Calibri" pitchFamily="34" charset="0"/>
                <a:cs typeface="+mn-cs"/>
              </a:rPr>
              <a:t> strategies after the Tsunami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23850" y="2732088"/>
            <a:ext cx="8569325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de-DE" sz="1800" dirty="0" err="1">
                <a:latin typeface="Calibri" pitchFamily="34" charset="0"/>
                <a:cs typeface="+mn-cs"/>
              </a:rPr>
              <a:t>Conducted</a:t>
            </a:r>
            <a:r>
              <a:rPr lang="de-DE" sz="1800" dirty="0">
                <a:latin typeface="Calibri" pitchFamily="34" charset="0"/>
                <a:cs typeface="+mn-cs"/>
              </a:rPr>
              <a:t> </a:t>
            </a:r>
            <a:r>
              <a:rPr lang="de-DE" sz="1800" dirty="0" err="1">
                <a:latin typeface="Calibri" pitchFamily="34" charset="0"/>
                <a:cs typeface="+mn-cs"/>
              </a:rPr>
              <a:t>by</a:t>
            </a:r>
            <a:r>
              <a:rPr lang="de-DE" sz="1800" dirty="0">
                <a:latin typeface="Calibri" pitchFamily="34" charset="0"/>
                <a:cs typeface="+mn-cs"/>
              </a:rPr>
              <a:t>: 	</a:t>
            </a:r>
            <a:r>
              <a:rPr lang="de-DE" sz="1800" kern="0" dirty="0" err="1">
                <a:latin typeface="Calibri" pitchFamily="34" charset="0"/>
                <a:cs typeface="+mn-cs"/>
              </a:rPr>
              <a:t>Chulalongkorn</a:t>
            </a:r>
            <a:r>
              <a:rPr lang="de-DE" sz="1800" kern="0" dirty="0">
                <a:latin typeface="Calibri" pitchFamily="34" charset="0"/>
                <a:cs typeface="+mn-cs"/>
              </a:rPr>
              <a:t> University</a:t>
            </a:r>
          </a:p>
          <a:p>
            <a:pPr marL="342900" indent="-342900">
              <a:lnSpc>
                <a:spcPct val="80000"/>
              </a:lnSpc>
              <a:spcBef>
                <a:spcPct val="50000"/>
              </a:spcBef>
              <a:defRPr/>
            </a:pPr>
            <a:r>
              <a:rPr lang="de-DE" sz="1800" kern="0" dirty="0">
                <a:latin typeface="Calibri" pitchFamily="34" charset="0"/>
                <a:cs typeface="+mn-cs"/>
              </a:rPr>
              <a:t>Sampling:		</a:t>
            </a:r>
            <a:r>
              <a:rPr lang="de-DE" sz="1800" kern="0" dirty="0" err="1">
                <a:latin typeface="Calibri" pitchFamily="34" charset="0"/>
                <a:cs typeface="+mn-cs"/>
              </a:rPr>
              <a:t>stratified</a:t>
            </a:r>
            <a:r>
              <a:rPr lang="de-DE" sz="1800" kern="0" dirty="0">
                <a:latin typeface="Calibri" pitchFamily="34" charset="0"/>
                <a:cs typeface="+mn-cs"/>
              </a:rPr>
              <a:t> </a:t>
            </a:r>
            <a:r>
              <a:rPr lang="de-DE" sz="1800" kern="0" dirty="0" err="1">
                <a:latin typeface="Calibri" pitchFamily="34" charset="0"/>
                <a:cs typeface="+mn-cs"/>
              </a:rPr>
              <a:t>sampling</a:t>
            </a:r>
            <a:r>
              <a:rPr lang="de-DE" sz="1800" kern="0" dirty="0">
                <a:latin typeface="Calibri" pitchFamily="34" charset="0"/>
                <a:cs typeface="+mn-cs"/>
              </a:rPr>
              <a:t> </a:t>
            </a:r>
            <a:r>
              <a:rPr lang="de-DE" sz="1800" kern="0" dirty="0" err="1">
                <a:latin typeface="Calibri" pitchFamily="34" charset="0"/>
                <a:cs typeface="+mn-cs"/>
              </a:rPr>
              <a:t>strategy</a:t>
            </a:r>
            <a:r>
              <a:rPr lang="de-DE" sz="1800" kern="0" dirty="0">
                <a:latin typeface="Calibri" pitchFamily="34" charset="0"/>
                <a:cs typeface="+mn-cs"/>
              </a:rPr>
              <a:t> </a:t>
            </a:r>
            <a:r>
              <a:rPr lang="de-DE" sz="1800" kern="0" dirty="0" err="1">
                <a:latin typeface="Calibri" pitchFamily="34" charset="0"/>
                <a:cs typeface="+mn-cs"/>
              </a:rPr>
              <a:t>based</a:t>
            </a:r>
            <a:r>
              <a:rPr lang="de-DE" sz="1800" kern="0" dirty="0">
                <a:latin typeface="Calibri" pitchFamily="34" charset="0"/>
                <a:cs typeface="+mn-cs"/>
              </a:rPr>
              <a:t> on </a:t>
            </a:r>
            <a:r>
              <a:rPr lang="de-DE" sz="1800" kern="0" dirty="0" err="1">
                <a:latin typeface="Calibri" pitchFamily="34" charset="0"/>
                <a:cs typeface="+mn-cs"/>
              </a:rPr>
              <a:t>land</a:t>
            </a:r>
            <a:r>
              <a:rPr lang="de-DE" sz="1800" kern="0" dirty="0">
                <a:latin typeface="Calibri" pitchFamily="34" charset="0"/>
                <a:cs typeface="+mn-cs"/>
              </a:rPr>
              <a:t> </a:t>
            </a:r>
            <a:r>
              <a:rPr lang="de-DE" sz="1800" kern="0" dirty="0" err="1">
                <a:latin typeface="Calibri" pitchFamily="34" charset="0"/>
                <a:cs typeface="+mn-cs"/>
              </a:rPr>
              <a:t>use</a:t>
            </a:r>
            <a:r>
              <a:rPr lang="de-DE" sz="1800" kern="0" dirty="0">
                <a:latin typeface="Calibri" pitchFamily="34" charset="0"/>
                <a:cs typeface="+mn-cs"/>
              </a:rPr>
              <a:t> </a:t>
            </a:r>
            <a:r>
              <a:rPr lang="de-DE" sz="1800" kern="0" dirty="0" err="1">
                <a:latin typeface="Calibri" pitchFamily="34" charset="0"/>
                <a:cs typeface="+mn-cs"/>
              </a:rPr>
              <a:t>maps</a:t>
            </a:r>
            <a:endParaRPr lang="de-DE" sz="1800" kern="0" dirty="0">
              <a:latin typeface="Calibri" pitchFamily="34" charset="0"/>
              <a:cs typeface="+mn-cs"/>
            </a:endParaRPr>
          </a:p>
          <a:p>
            <a:pPr marL="342900" indent="-342900">
              <a:lnSpc>
                <a:spcPct val="80000"/>
              </a:lnSpc>
              <a:spcBef>
                <a:spcPct val="50000"/>
              </a:spcBef>
              <a:defRPr/>
            </a:pPr>
            <a:r>
              <a:rPr lang="de-DE" sz="1800" kern="0" dirty="0" err="1">
                <a:latin typeface="Calibri" pitchFamily="34" charset="0"/>
                <a:cs typeface="+mn-cs"/>
              </a:rPr>
              <a:t>scope</a:t>
            </a:r>
            <a:r>
              <a:rPr lang="de-DE" sz="1800" kern="0" dirty="0">
                <a:latin typeface="Calibri" pitchFamily="34" charset="0"/>
                <a:cs typeface="+mn-cs"/>
              </a:rPr>
              <a:t>:		323 </a:t>
            </a:r>
            <a:r>
              <a:rPr lang="de-DE" sz="1800" kern="0" dirty="0" err="1">
                <a:latin typeface="Calibri" pitchFamily="34" charset="0"/>
                <a:cs typeface="+mn-cs"/>
              </a:rPr>
              <a:t>households</a:t>
            </a:r>
            <a:r>
              <a:rPr lang="de-DE" sz="1800" kern="0" dirty="0">
                <a:latin typeface="Calibri" pitchFamily="34" charset="0"/>
                <a:cs typeface="+mn-cs"/>
              </a:rPr>
              <a:t> </a:t>
            </a:r>
            <a:r>
              <a:rPr lang="de-DE" sz="1800" kern="0" dirty="0" err="1">
                <a:latin typeface="Calibri" pitchFamily="34" charset="0"/>
                <a:cs typeface="+mn-cs"/>
              </a:rPr>
              <a:t>with</a:t>
            </a:r>
            <a:r>
              <a:rPr lang="de-DE" sz="1800" kern="0" dirty="0">
                <a:latin typeface="Calibri" pitchFamily="34" charset="0"/>
                <a:cs typeface="+mn-cs"/>
              </a:rPr>
              <a:t>  1.300 </a:t>
            </a:r>
            <a:r>
              <a:rPr lang="de-DE" sz="1800" kern="0" dirty="0" err="1">
                <a:latin typeface="Calibri" pitchFamily="34" charset="0"/>
                <a:cs typeface="+mn-cs"/>
              </a:rPr>
              <a:t>Persons</a:t>
            </a:r>
            <a:r>
              <a:rPr lang="de-DE" sz="1800" kern="0" dirty="0">
                <a:latin typeface="Calibri" pitchFamily="34" charset="0"/>
                <a:cs typeface="+mn-cs"/>
              </a:rPr>
              <a:t>  </a:t>
            </a:r>
            <a:r>
              <a:rPr lang="de-DE" sz="1800" kern="0" dirty="0" err="1">
                <a:latin typeface="Calibri" pitchFamily="34" charset="0"/>
                <a:cs typeface="+mn-cs"/>
              </a:rPr>
              <a:t>and</a:t>
            </a:r>
            <a:r>
              <a:rPr lang="de-DE" sz="1800" kern="0" dirty="0">
                <a:latin typeface="Calibri" pitchFamily="34" charset="0"/>
                <a:cs typeface="+mn-cs"/>
              </a:rPr>
              <a:t> </a:t>
            </a:r>
          </a:p>
          <a:p>
            <a:pPr marL="342900" indent="-342900">
              <a:lnSpc>
                <a:spcPct val="80000"/>
              </a:lnSpc>
              <a:spcBef>
                <a:spcPct val="50000"/>
              </a:spcBef>
              <a:defRPr/>
            </a:pPr>
            <a:r>
              <a:rPr lang="de-DE" sz="1800" kern="0" dirty="0">
                <a:latin typeface="Calibri" pitchFamily="34" charset="0"/>
                <a:cs typeface="+mn-cs"/>
              </a:rPr>
              <a:t>			286 </a:t>
            </a:r>
            <a:r>
              <a:rPr lang="de-DE" sz="1800" kern="0" dirty="0" err="1">
                <a:latin typeface="Calibri" pitchFamily="34" charset="0"/>
                <a:cs typeface="+mn-cs"/>
              </a:rPr>
              <a:t>companies</a:t>
            </a:r>
            <a:r>
              <a:rPr lang="de-DE" sz="1800" kern="0" dirty="0">
                <a:latin typeface="Calibri" pitchFamily="34" charset="0"/>
                <a:cs typeface="+mn-cs"/>
              </a:rPr>
              <a:t> </a:t>
            </a:r>
            <a:r>
              <a:rPr lang="de-DE" sz="1800" kern="0" dirty="0" err="1">
                <a:latin typeface="Calibri" pitchFamily="34" charset="0"/>
                <a:cs typeface="+mn-cs"/>
              </a:rPr>
              <a:t>with</a:t>
            </a:r>
            <a:r>
              <a:rPr lang="de-DE" sz="1800" kern="0" dirty="0">
                <a:latin typeface="Calibri" pitchFamily="34" charset="0"/>
                <a:cs typeface="+mn-cs"/>
              </a:rPr>
              <a:t>  2.200  </a:t>
            </a:r>
            <a:r>
              <a:rPr lang="de-DE" sz="1800" kern="0" dirty="0" err="1">
                <a:latin typeface="Calibri" pitchFamily="34" charset="0"/>
                <a:cs typeface="+mn-cs"/>
              </a:rPr>
              <a:t>employees</a:t>
            </a:r>
            <a:endParaRPr lang="de-DE" sz="1800" kern="0" dirty="0">
              <a:latin typeface="Calibri" pitchFamily="34" charset="0"/>
              <a:cs typeface="+mn-cs"/>
            </a:endParaRPr>
          </a:p>
          <a:p>
            <a:pPr marL="342900" indent="-342900">
              <a:lnSpc>
                <a:spcPct val="80000"/>
              </a:lnSpc>
              <a:spcBef>
                <a:spcPct val="50000"/>
              </a:spcBef>
              <a:defRPr/>
            </a:pPr>
            <a:r>
              <a:rPr lang="de-DE" sz="1800" kern="0" dirty="0">
                <a:latin typeface="Calibri" pitchFamily="34" charset="0"/>
                <a:cs typeface="+mn-cs"/>
              </a:rPr>
              <a:t>time		</a:t>
            </a:r>
            <a:r>
              <a:rPr lang="de-DE" sz="1800" kern="0" dirty="0" err="1">
                <a:latin typeface="Calibri" pitchFamily="34" charset="0"/>
                <a:cs typeface="+mn-cs"/>
              </a:rPr>
              <a:t>January</a:t>
            </a:r>
            <a:r>
              <a:rPr lang="de-DE" sz="1800" kern="0" dirty="0">
                <a:latin typeface="Calibri" pitchFamily="34" charset="0"/>
                <a:cs typeface="+mn-cs"/>
              </a:rPr>
              <a:t> </a:t>
            </a:r>
            <a:r>
              <a:rPr lang="de-DE" sz="1800" kern="0" dirty="0" err="1">
                <a:latin typeface="Calibri" pitchFamily="34" charset="0"/>
                <a:cs typeface="+mn-cs"/>
              </a:rPr>
              <a:t>until</a:t>
            </a:r>
            <a:r>
              <a:rPr lang="de-DE" sz="1800" kern="0" dirty="0">
                <a:latin typeface="Calibri" pitchFamily="34" charset="0"/>
                <a:cs typeface="+mn-cs"/>
              </a:rPr>
              <a:t> March </a:t>
            </a:r>
            <a:r>
              <a:rPr lang="de-DE" sz="1800" kern="0" dirty="0" smtClean="0">
                <a:latin typeface="Calibri" pitchFamily="34" charset="0"/>
                <a:cs typeface="+mn-cs"/>
              </a:rPr>
              <a:t>2009</a:t>
            </a:r>
            <a:endParaRPr lang="de-DE" sz="1800" dirty="0">
              <a:latin typeface="Calibri" pitchFamily="34" charset="0"/>
              <a:cs typeface="+mn-cs"/>
            </a:endParaRPr>
          </a:p>
        </p:txBody>
      </p:sp>
      <p:cxnSp>
        <p:nvCxnSpPr>
          <p:cNvPr id="17433" name="Gerade Verbindung 10"/>
          <p:cNvCxnSpPr>
            <a:cxnSpLocks noChangeShapeType="1"/>
          </p:cNvCxnSpPr>
          <p:nvPr/>
        </p:nvCxnSpPr>
        <p:spPr bwMode="auto">
          <a:xfrm>
            <a:off x="323850" y="2636838"/>
            <a:ext cx="8424863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pic>
        <p:nvPicPr>
          <p:cNvPr id="17434" name="Picture 1" descr="C:\Dokumente und Einstellungen\wigeo\Desktop\Diashow\Survey1\DSC009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3150" y="2844800"/>
            <a:ext cx="1643063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5" name="Picture 7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5238" y="5013325"/>
            <a:ext cx="676275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0" y="144463"/>
            <a:ext cx="7772400" cy="4048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2000" kern="0" dirty="0">
                <a:solidFill>
                  <a:srgbClr val="C00000"/>
                </a:solidFill>
                <a:latin typeface="Calibri" pitchFamily="34" charset="0"/>
                <a:cs typeface="+mn-cs"/>
              </a:rPr>
              <a:t>Methodological Approach </a:t>
            </a:r>
            <a:r>
              <a:rPr lang="en-US" sz="2000" kern="0" dirty="0">
                <a:solidFill>
                  <a:srgbClr val="C00000"/>
                </a:solidFill>
                <a:latin typeface="Calibri" pitchFamily="34" charset="0"/>
                <a:ea typeface="+mj-ea"/>
                <a:cs typeface="+mj-cs"/>
              </a:rPr>
              <a:t>: qualitative interviews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79388" y="765175"/>
            <a:ext cx="6985000" cy="1322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de-DE" sz="2000" b="1" dirty="0">
                <a:latin typeface="Calibri" pitchFamily="34" charset="0"/>
                <a:cs typeface="+mn-cs"/>
              </a:rPr>
              <a:t>Focus </a:t>
            </a:r>
            <a:r>
              <a:rPr lang="de-DE" sz="2000" b="1" dirty="0" err="1">
                <a:latin typeface="Calibri" pitchFamily="34" charset="0"/>
                <a:cs typeface="+mn-cs"/>
              </a:rPr>
              <a:t>group</a:t>
            </a:r>
            <a:r>
              <a:rPr lang="de-DE" sz="2000" b="1" dirty="0">
                <a:latin typeface="Calibri" pitchFamily="34" charset="0"/>
                <a:cs typeface="+mn-cs"/>
              </a:rPr>
              <a:t> </a:t>
            </a:r>
            <a:r>
              <a:rPr lang="de-DE" sz="2000" b="1" dirty="0" err="1">
                <a:latin typeface="Calibri" pitchFamily="34" charset="0"/>
                <a:cs typeface="+mn-cs"/>
              </a:rPr>
              <a:t>discussions</a:t>
            </a:r>
            <a:endParaRPr lang="de-DE" sz="2000" b="1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endParaRPr lang="de-DE" sz="2000" b="1" dirty="0">
              <a:latin typeface="Calibri" pitchFamily="34" charset="0"/>
              <a:cs typeface="+mn-cs"/>
            </a:endParaRPr>
          </a:p>
          <a:p>
            <a:pPr marL="342900" indent="-342900" eaLnBrk="0" hangingPunct="0">
              <a:buFontTx/>
              <a:buChar char="-"/>
              <a:defRPr/>
            </a:pPr>
            <a:r>
              <a:rPr lang="de-DE" sz="2000" dirty="0" err="1">
                <a:latin typeface="Calibri" pitchFamily="34" charset="0"/>
                <a:cs typeface="+mn-cs"/>
              </a:rPr>
              <a:t>Identification</a:t>
            </a:r>
            <a:r>
              <a:rPr lang="de-DE" sz="2000" dirty="0">
                <a:latin typeface="Calibri" pitchFamily="34" charset="0"/>
                <a:cs typeface="+mn-cs"/>
              </a:rPr>
              <a:t> of </a:t>
            </a:r>
            <a:r>
              <a:rPr lang="de-DE" sz="2000" dirty="0" err="1">
                <a:latin typeface="Calibri" pitchFamily="34" charset="0"/>
                <a:cs typeface="+mn-cs"/>
              </a:rPr>
              <a:t>adaptation</a:t>
            </a:r>
            <a:r>
              <a:rPr lang="de-DE" sz="2000" dirty="0">
                <a:latin typeface="Calibri" pitchFamily="34" charset="0"/>
                <a:cs typeface="+mn-cs"/>
              </a:rPr>
              <a:t> strategies</a:t>
            </a:r>
          </a:p>
          <a:p>
            <a:pPr marL="342900" indent="-342900" eaLnBrk="0" hangingPunct="0">
              <a:buFontTx/>
              <a:buChar char="-"/>
              <a:defRPr/>
            </a:pPr>
            <a:r>
              <a:rPr lang="de-DE" sz="2000" dirty="0" err="1">
                <a:latin typeface="Calibri" pitchFamily="34" charset="0"/>
                <a:cs typeface="+mn-cs"/>
              </a:rPr>
              <a:t>Verifification</a:t>
            </a:r>
            <a:r>
              <a:rPr lang="de-DE" sz="2000" dirty="0">
                <a:latin typeface="Calibri" pitchFamily="34" charset="0"/>
                <a:cs typeface="+mn-cs"/>
              </a:rPr>
              <a:t> of quantitative </a:t>
            </a:r>
            <a:r>
              <a:rPr lang="de-DE" sz="2000" dirty="0" err="1">
                <a:latin typeface="Calibri" pitchFamily="34" charset="0"/>
                <a:cs typeface="+mn-cs"/>
              </a:rPr>
              <a:t>models</a:t>
            </a:r>
            <a:r>
              <a:rPr lang="de-DE" sz="2000" dirty="0">
                <a:latin typeface="Calibri" pitchFamily="34" charset="0"/>
                <a:cs typeface="+mn-cs"/>
              </a:rPr>
              <a:t> (</a:t>
            </a:r>
            <a:r>
              <a:rPr lang="de-DE" sz="2000" cap="small" dirty="0">
                <a:latin typeface="Calibri" pitchFamily="34" charset="0"/>
                <a:cs typeface="+mn-cs"/>
              </a:rPr>
              <a:t>Bloor</a:t>
            </a:r>
            <a:r>
              <a:rPr lang="de-DE" sz="2000" dirty="0">
                <a:latin typeface="Calibri" pitchFamily="34" charset="0"/>
                <a:cs typeface="+mn-cs"/>
              </a:rPr>
              <a:t> 2001)</a:t>
            </a:r>
          </a:p>
        </p:txBody>
      </p:sp>
      <p:sp>
        <p:nvSpPr>
          <p:cNvPr id="4" name="Rechteck 3"/>
          <p:cNvSpPr/>
          <p:nvPr/>
        </p:nvSpPr>
        <p:spPr>
          <a:xfrm>
            <a:off x="0" y="2622550"/>
            <a:ext cx="9144000" cy="17843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de-DE" sz="2000" dirty="0" err="1">
                <a:latin typeface="Calibri" pitchFamily="34" charset="0"/>
                <a:cs typeface="+mn-cs"/>
              </a:rPr>
              <a:t>Conducted</a:t>
            </a:r>
            <a:r>
              <a:rPr lang="de-DE" sz="2000" dirty="0">
                <a:latin typeface="Calibri" pitchFamily="34" charset="0"/>
                <a:cs typeface="+mn-cs"/>
              </a:rPr>
              <a:t> </a:t>
            </a:r>
            <a:r>
              <a:rPr lang="de-DE" sz="2000" dirty="0" err="1">
                <a:latin typeface="Calibri" pitchFamily="34" charset="0"/>
                <a:cs typeface="+mn-cs"/>
              </a:rPr>
              <a:t>by</a:t>
            </a:r>
            <a:r>
              <a:rPr lang="de-DE" sz="2000" dirty="0">
                <a:latin typeface="Calibri" pitchFamily="34" charset="0"/>
                <a:cs typeface="+mn-cs"/>
              </a:rPr>
              <a:t>: 		</a:t>
            </a:r>
            <a:r>
              <a:rPr lang="de-DE" sz="2000" kern="0" dirty="0" err="1">
                <a:latin typeface="Calibri" pitchFamily="34" charset="0"/>
                <a:cs typeface="+mn-cs"/>
              </a:rPr>
              <a:t>Chulalongkorn</a:t>
            </a:r>
            <a:r>
              <a:rPr lang="de-DE" sz="2000" kern="0" dirty="0">
                <a:latin typeface="Calibri" pitchFamily="34" charset="0"/>
                <a:cs typeface="+mn-cs"/>
              </a:rPr>
              <a:t> University</a:t>
            </a:r>
          </a:p>
          <a:p>
            <a:pPr marL="342900" indent="-342900">
              <a:lnSpc>
                <a:spcPct val="80000"/>
              </a:lnSpc>
              <a:spcBef>
                <a:spcPct val="50000"/>
              </a:spcBef>
              <a:defRPr/>
            </a:pPr>
            <a:r>
              <a:rPr lang="de-DE" sz="2000" kern="0" dirty="0">
                <a:latin typeface="Calibri" pitchFamily="34" charset="0"/>
                <a:cs typeface="+mn-cs"/>
              </a:rPr>
              <a:t>Sampling:		</a:t>
            </a:r>
            <a:r>
              <a:rPr lang="de-DE" sz="2000" kern="0" dirty="0" err="1">
                <a:latin typeface="Calibri" pitchFamily="34" charset="0"/>
                <a:cs typeface="+mn-cs"/>
              </a:rPr>
              <a:t>Participants</a:t>
            </a:r>
            <a:r>
              <a:rPr lang="de-DE" sz="2000" kern="0" dirty="0">
                <a:latin typeface="Calibri" pitchFamily="34" charset="0"/>
                <a:cs typeface="+mn-cs"/>
              </a:rPr>
              <a:t> </a:t>
            </a:r>
            <a:r>
              <a:rPr lang="de-DE" sz="2000" kern="0" dirty="0" err="1">
                <a:latin typeface="Calibri" pitchFamily="34" charset="0"/>
                <a:cs typeface="+mn-cs"/>
              </a:rPr>
              <a:t>from</a:t>
            </a:r>
            <a:r>
              <a:rPr lang="de-DE" sz="2000" kern="0" dirty="0">
                <a:latin typeface="Calibri" pitchFamily="34" charset="0"/>
                <a:cs typeface="+mn-cs"/>
              </a:rPr>
              <a:t> the </a:t>
            </a:r>
            <a:r>
              <a:rPr lang="de-DE" sz="2000" kern="0" dirty="0" err="1">
                <a:latin typeface="Calibri" pitchFamily="34" charset="0"/>
                <a:cs typeface="+mn-cs"/>
              </a:rPr>
              <a:t>survey</a:t>
            </a:r>
            <a:r>
              <a:rPr lang="de-DE" sz="2000" kern="0" dirty="0">
                <a:latin typeface="Calibri" pitchFamily="34" charset="0"/>
                <a:cs typeface="+mn-cs"/>
              </a:rPr>
              <a:t> in </a:t>
            </a:r>
            <a:r>
              <a:rPr lang="de-DE" sz="2000" kern="0" dirty="0" err="1">
                <a:latin typeface="Calibri" pitchFamily="34" charset="0"/>
                <a:cs typeface="+mn-cs"/>
              </a:rPr>
              <a:t>leading</a:t>
            </a:r>
            <a:r>
              <a:rPr lang="de-DE" sz="2000" kern="0" dirty="0">
                <a:latin typeface="Calibri" pitchFamily="34" charset="0"/>
                <a:cs typeface="+mn-cs"/>
              </a:rPr>
              <a:t> </a:t>
            </a:r>
            <a:r>
              <a:rPr lang="de-DE" sz="2000" kern="0" dirty="0" err="1">
                <a:latin typeface="Calibri" pitchFamily="34" charset="0"/>
                <a:cs typeface="+mn-cs"/>
              </a:rPr>
              <a:t>sectors</a:t>
            </a:r>
            <a:r>
              <a:rPr lang="de-DE" sz="2000" kern="0" dirty="0">
                <a:latin typeface="Calibri" pitchFamily="34" charset="0"/>
                <a:cs typeface="+mn-cs"/>
              </a:rPr>
              <a:t> (</a:t>
            </a:r>
            <a:r>
              <a:rPr lang="de-DE" sz="2000" kern="0" dirty="0" err="1">
                <a:latin typeface="Calibri" pitchFamily="34" charset="0"/>
                <a:cs typeface="+mn-cs"/>
              </a:rPr>
              <a:t>agriculture</a:t>
            </a:r>
            <a:r>
              <a:rPr lang="de-DE" sz="2000" kern="0" dirty="0">
                <a:latin typeface="Calibri" pitchFamily="34" charset="0"/>
                <a:cs typeface="+mn-cs"/>
              </a:rPr>
              <a:t>, 			</a:t>
            </a:r>
            <a:r>
              <a:rPr lang="de-DE" sz="2000" kern="0" dirty="0" err="1">
                <a:latin typeface="Calibri" pitchFamily="34" charset="0"/>
                <a:cs typeface="+mn-cs"/>
              </a:rPr>
              <a:t>fischery</a:t>
            </a:r>
            <a:r>
              <a:rPr lang="de-DE" sz="2000" kern="0" dirty="0">
                <a:latin typeface="Calibri" pitchFamily="34" charset="0"/>
                <a:cs typeface="+mn-cs"/>
              </a:rPr>
              <a:t>, </a:t>
            </a:r>
            <a:r>
              <a:rPr lang="de-DE" sz="2000" kern="0" dirty="0" err="1">
                <a:latin typeface="Calibri" pitchFamily="34" charset="0"/>
                <a:cs typeface="+mn-cs"/>
              </a:rPr>
              <a:t>and</a:t>
            </a:r>
            <a:r>
              <a:rPr lang="de-DE" sz="2000" kern="0" dirty="0">
                <a:latin typeface="Calibri" pitchFamily="34" charset="0"/>
                <a:cs typeface="+mn-cs"/>
              </a:rPr>
              <a:t> </a:t>
            </a:r>
            <a:r>
              <a:rPr lang="de-DE" sz="2000" kern="0" dirty="0" err="1">
                <a:latin typeface="Calibri" pitchFamily="34" charset="0"/>
                <a:cs typeface="+mn-cs"/>
              </a:rPr>
              <a:t>tourism</a:t>
            </a:r>
            <a:r>
              <a:rPr lang="de-DE" sz="2000" kern="0" dirty="0">
                <a:latin typeface="Calibri" pitchFamily="34" charset="0"/>
                <a:cs typeface="+mn-cs"/>
              </a:rPr>
              <a:t>)</a:t>
            </a:r>
          </a:p>
          <a:p>
            <a:pPr marL="342900" indent="-342900">
              <a:lnSpc>
                <a:spcPct val="80000"/>
              </a:lnSpc>
              <a:spcBef>
                <a:spcPct val="50000"/>
              </a:spcBef>
              <a:defRPr/>
            </a:pPr>
            <a:r>
              <a:rPr lang="de-DE" sz="2000" kern="0" dirty="0" err="1">
                <a:latin typeface="Calibri" pitchFamily="34" charset="0"/>
                <a:cs typeface="+mn-cs"/>
              </a:rPr>
              <a:t>scope</a:t>
            </a:r>
            <a:r>
              <a:rPr lang="de-DE" sz="2000" kern="0" dirty="0">
                <a:latin typeface="Calibri" pitchFamily="34" charset="0"/>
                <a:cs typeface="+mn-cs"/>
              </a:rPr>
              <a:t>:			14 </a:t>
            </a:r>
            <a:r>
              <a:rPr lang="de-DE" sz="2000" kern="0" dirty="0" err="1">
                <a:latin typeface="Calibri" pitchFamily="34" charset="0"/>
                <a:cs typeface="+mn-cs"/>
              </a:rPr>
              <a:t>focus</a:t>
            </a:r>
            <a:r>
              <a:rPr lang="de-DE" sz="2000" kern="0" dirty="0">
                <a:latin typeface="Calibri" pitchFamily="34" charset="0"/>
                <a:cs typeface="+mn-cs"/>
              </a:rPr>
              <a:t> </a:t>
            </a:r>
            <a:r>
              <a:rPr lang="de-DE" sz="2000" kern="0" dirty="0" err="1">
                <a:latin typeface="Calibri" pitchFamily="34" charset="0"/>
                <a:cs typeface="+mn-cs"/>
              </a:rPr>
              <a:t>groups</a:t>
            </a:r>
            <a:r>
              <a:rPr lang="de-DE" sz="2000" kern="0" dirty="0">
                <a:latin typeface="Calibri" pitchFamily="34" charset="0"/>
                <a:cs typeface="+mn-cs"/>
              </a:rPr>
              <a:t> </a:t>
            </a:r>
            <a:r>
              <a:rPr lang="de-DE" sz="2000" kern="0" dirty="0" err="1">
                <a:latin typeface="Calibri" pitchFamily="34" charset="0"/>
                <a:cs typeface="+mn-cs"/>
              </a:rPr>
              <a:t>with</a:t>
            </a:r>
            <a:r>
              <a:rPr lang="de-DE" sz="2000" kern="0" dirty="0">
                <a:latin typeface="Calibri" pitchFamily="34" charset="0"/>
                <a:cs typeface="+mn-cs"/>
              </a:rPr>
              <a:t> 55 </a:t>
            </a:r>
            <a:r>
              <a:rPr lang="de-DE" sz="2000" kern="0" dirty="0" err="1">
                <a:latin typeface="Calibri" pitchFamily="34" charset="0"/>
                <a:cs typeface="+mn-cs"/>
              </a:rPr>
              <a:t>participants</a:t>
            </a:r>
            <a:endParaRPr lang="de-DE" sz="2000" kern="0" dirty="0">
              <a:latin typeface="Calibri" pitchFamily="34" charset="0"/>
              <a:cs typeface="+mn-cs"/>
            </a:endParaRPr>
          </a:p>
          <a:p>
            <a:pPr marL="342900" indent="-342900">
              <a:lnSpc>
                <a:spcPct val="80000"/>
              </a:lnSpc>
              <a:spcBef>
                <a:spcPct val="50000"/>
              </a:spcBef>
              <a:defRPr/>
            </a:pPr>
            <a:r>
              <a:rPr lang="de-DE" sz="2000" kern="0" dirty="0">
                <a:latin typeface="Calibri" pitchFamily="34" charset="0"/>
                <a:cs typeface="+mn-cs"/>
              </a:rPr>
              <a:t>time:		</a:t>
            </a:r>
            <a:r>
              <a:rPr lang="de-DE" sz="2000" kern="0" dirty="0" smtClean="0">
                <a:latin typeface="Calibri" pitchFamily="34" charset="0"/>
                <a:cs typeface="+mn-cs"/>
              </a:rPr>
              <a:t>	September </a:t>
            </a:r>
            <a:r>
              <a:rPr lang="de-DE" sz="2000" kern="0" dirty="0" smtClean="0">
                <a:latin typeface="Calibri" pitchFamily="34" charset="0"/>
                <a:cs typeface="+mn-cs"/>
              </a:rPr>
              <a:t>2009</a:t>
            </a:r>
            <a:endParaRPr lang="de-DE" sz="2000" dirty="0">
              <a:latin typeface="Calibri" pitchFamily="34" charset="0"/>
              <a:cs typeface="+mn-cs"/>
            </a:endParaRPr>
          </a:p>
        </p:txBody>
      </p:sp>
      <p:cxnSp>
        <p:nvCxnSpPr>
          <p:cNvPr id="18437" name="Gerade Verbindung 11"/>
          <p:cNvCxnSpPr>
            <a:cxnSpLocks noChangeShapeType="1"/>
          </p:cNvCxnSpPr>
          <p:nvPr/>
        </p:nvCxnSpPr>
        <p:spPr bwMode="auto">
          <a:xfrm>
            <a:off x="323850" y="2492375"/>
            <a:ext cx="8424863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pic>
        <p:nvPicPr>
          <p:cNvPr id="18438" name="Picture 35" descr="G:\backup\bilder\PicturesFGDs\100CANON\IMG_05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26288" y="765175"/>
            <a:ext cx="1838325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75" y="4929188"/>
            <a:ext cx="676275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0" y="144463"/>
            <a:ext cx="7772400" cy="4048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2000" kern="0" dirty="0">
                <a:solidFill>
                  <a:srgbClr val="C00000"/>
                </a:solidFill>
                <a:latin typeface="Calibri" pitchFamily="34" charset="0"/>
                <a:ea typeface="+mj-ea"/>
                <a:cs typeface="+mj-cs"/>
              </a:rPr>
              <a:t>Impact of the Tsunami 2004</a:t>
            </a:r>
          </a:p>
        </p:txBody>
      </p:sp>
      <p:pic>
        <p:nvPicPr>
          <p:cNvPr id="19459" name="Picture 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8850" y="3860800"/>
            <a:ext cx="46863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Tabelle 3"/>
          <p:cNvGraphicFramePr>
            <a:graphicFrameLocks noGrp="1"/>
          </p:cNvGraphicFramePr>
          <p:nvPr/>
        </p:nvGraphicFramePr>
        <p:xfrm>
          <a:off x="1200150" y="1125538"/>
          <a:ext cx="6743700" cy="2400300"/>
        </p:xfrm>
        <a:graphic>
          <a:graphicData uri="http://schemas.openxmlformats.org/drawingml/2006/table">
            <a:tbl>
              <a:tblPr/>
              <a:tblGrid>
                <a:gridCol w="1485900"/>
                <a:gridCol w="1752600"/>
                <a:gridCol w="1752600"/>
                <a:gridCol w="1752600"/>
              </a:tblGrid>
              <a:tr h="647700">
                <a:tc>
                  <a:txBody>
                    <a:bodyPr/>
                    <a:lstStyle/>
                    <a:p>
                      <a:pPr algn="just" rtl="0" fontAlgn="ctr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Total </a:t>
                      </a:r>
                      <a:r>
                        <a:rPr lang="de-DE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assets</a:t>
                      </a:r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de-DE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2004</a:t>
                      </a:r>
                    </a:p>
                    <a:p>
                      <a:pPr algn="ctr" rtl="0" fontAlgn="ctr"/>
                      <a:r>
                        <a:rPr lang="de-DE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in </a:t>
                      </a:r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€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Total </a:t>
                      </a:r>
                      <a:r>
                        <a:rPr lang="de-DE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damage</a:t>
                      </a:r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de-DE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2004 in €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Total time to recover in months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just" rtl="0" fontAlgn="ctr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Ban Nam Khem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12,600</a:t>
                      </a:r>
                      <a:r>
                        <a:rPr lang="de-DE" sz="16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514350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12,301</a:t>
                      </a:r>
                      <a:r>
                        <a:rPr lang="de-DE" sz="16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4286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9.8</a:t>
                      </a:r>
                      <a:r>
                        <a:rPr lang="de-DE" sz="16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71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just" rtl="0" fontAlgn="ctr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Thai Muang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5,020</a:t>
                      </a:r>
                      <a:r>
                        <a:rPr lang="de-DE" sz="16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5143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1,707</a:t>
                      </a:r>
                      <a:r>
                        <a:rPr lang="de-DE" sz="16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4286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6.4</a:t>
                      </a:r>
                      <a:r>
                        <a:rPr lang="de-DE" sz="16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a,b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71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just" rtl="0" fontAlgn="ctr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Khao Lak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9,952</a:t>
                      </a:r>
                      <a:r>
                        <a:rPr lang="de-DE" sz="1600" b="0" i="0" u="none" strike="noStrike" baseline="-2500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5143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9,031</a:t>
                      </a:r>
                      <a:r>
                        <a:rPr lang="de-DE" sz="16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4286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5.3</a:t>
                      </a:r>
                      <a:r>
                        <a:rPr lang="de-DE" sz="16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71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just" rtl="0" fontAlgn="ctr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Patong Beach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14,531</a:t>
                      </a:r>
                      <a:r>
                        <a:rPr lang="de-DE" sz="16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514350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5,789</a:t>
                      </a:r>
                      <a:r>
                        <a:rPr lang="de-DE" sz="16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4286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3.6</a:t>
                      </a:r>
                      <a:r>
                        <a:rPr lang="de-DE" sz="16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b,c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771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3400">
                <a:tc gridSpan="4"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Subscripts in the same row not sharing the same letters are significantly different at p&lt;0.05 in the two-sided t-test – n = 171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486" name="Textfeld 6"/>
          <p:cNvSpPr txBox="1">
            <a:spLocks noChangeArrowheads="1"/>
          </p:cNvSpPr>
          <p:nvPr/>
        </p:nvSpPr>
        <p:spPr bwMode="auto">
          <a:xfrm>
            <a:off x="1187450" y="765175"/>
            <a:ext cx="64563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1600" b="1" dirty="0">
                <a:latin typeface="Calibri" pitchFamily="34" charset="0"/>
              </a:rPr>
              <a:t>Impacts on </a:t>
            </a:r>
            <a:r>
              <a:rPr lang="de-DE" sz="1600" b="1" dirty="0" err="1">
                <a:latin typeface="Calibri" pitchFamily="34" charset="0"/>
              </a:rPr>
              <a:t>households</a:t>
            </a:r>
            <a:r>
              <a:rPr lang="de-DE" sz="1600" b="1" dirty="0">
                <a:latin typeface="Calibri" pitchFamily="34" charset="0"/>
              </a:rPr>
              <a:t> (per </a:t>
            </a:r>
            <a:r>
              <a:rPr lang="de-DE" sz="1600" b="1" dirty="0" err="1">
                <a:latin typeface="Calibri" pitchFamily="34" charset="0"/>
              </a:rPr>
              <a:t>household</a:t>
            </a:r>
            <a:r>
              <a:rPr lang="de-DE" sz="1600" b="1" dirty="0">
                <a:latin typeface="Calibri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0" y="144463"/>
            <a:ext cx="7772400" cy="4048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2000" kern="0" dirty="0">
                <a:solidFill>
                  <a:srgbClr val="C00000"/>
                </a:solidFill>
                <a:latin typeface="Calibri" pitchFamily="34" charset="0"/>
                <a:ea typeface="+mj-ea"/>
                <a:cs typeface="+mj-cs"/>
              </a:rPr>
              <a:t>Impact of the Tsunami 2004</a:t>
            </a:r>
          </a:p>
        </p:txBody>
      </p:sp>
      <p:grpSp>
        <p:nvGrpSpPr>
          <p:cNvPr id="3" name="Gruppieren 11"/>
          <p:cNvGrpSpPr>
            <a:grpSpLocks/>
          </p:cNvGrpSpPr>
          <p:nvPr/>
        </p:nvGrpSpPr>
        <p:grpSpPr bwMode="auto">
          <a:xfrm>
            <a:off x="179388" y="765175"/>
            <a:ext cx="4824412" cy="4032250"/>
            <a:chOff x="97844" y="3789040"/>
            <a:chExt cx="3083965" cy="2880320"/>
          </a:xfrm>
        </p:grpSpPr>
        <p:pic>
          <p:nvPicPr>
            <p:cNvPr id="20490" name="Picture 3" descr="C:\Users\willroth\Thailand\Diss\Diss_text\abbildungen\Neue Schadenskarten\BNK04_schraffu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7844" y="3789040"/>
              <a:ext cx="3083965" cy="2880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91" name="Textfeld 7"/>
            <p:cNvSpPr txBox="1">
              <a:spLocks noChangeArrowheads="1"/>
            </p:cNvSpPr>
            <p:nvPr/>
          </p:nvSpPr>
          <p:spPr bwMode="auto">
            <a:xfrm>
              <a:off x="556444" y="3907656"/>
              <a:ext cx="158417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de-DE" sz="1600" b="1">
                  <a:latin typeface="Agfa Rotis Sans Serif" pitchFamily="2" charset="0"/>
                </a:rPr>
                <a:t>Ban Nam Khem</a:t>
              </a:r>
            </a:p>
          </p:txBody>
        </p:sp>
      </p:grpSp>
      <p:grpSp>
        <p:nvGrpSpPr>
          <p:cNvPr id="4" name="Gruppieren 12"/>
          <p:cNvGrpSpPr>
            <a:grpSpLocks/>
          </p:cNvGrpSpPr>
          <p:nvPr/>
        </p:nvGrpSpPr>
        <p:grpSpPr bwMode="auto">
          <a:xfrm>
            <a:off x="6478588" y="765175"/>
            <a:ext cx="2557462" cy="5613400"/>
            <a:chOff x="6372200" y="836712"/>
            <a:chExt cx="2557612" cy="5613773"/>
          </a:xfrm>
        </p:grpSpPr>
        <p:pic>
          <p:nvPicPr>
            <p:cNvPr id="20488" name="Picture 38" descr="C:\Users\willroth\Thailand\Disputationsvortrag\KL-Dam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72200" y="1196752"/>
              <a:ext cx="2557612" cy="5253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89" name="Textfeld 9"/>
            <p:cNvSpPr txBox="1">
              <a:spLocks noChangeArrowheads="1"/>
            </p:cNvSpPr>
            <p:nvPr/>
          </p:nvSpPr>
          <p:spPr bwMode="auto">
            <a:xfrm>
              <a:off x="7452320" y="836712"/>
              <a:ext cx="136815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de-DE" sz="1600" b="1" dirty="0" err="1">
                  <a:latin typeface="Calibri" pitchFamily="34" charset="0"/>
                </a:rPr>
                <a:t>Khao</a:t>
              </a:r>
              <a:r>
                <a:rPr lang="de-DE" sz="1600" b="1" dirty="0">
                  <a:latin typeface="Calibri" pitchFamily="34" charset="0"/>
                </a:rPr>
                <a:t> </a:t>
              </a:r>
              <a:r>
                <a:rPr lang="de-DE" sz="1600" b="1" dirty="0" err="1">
                  <a:latin typeface="Calibri" pitchFamily="34" charset="0"/>
                </a:rPr>
                <a:t>Lak</a:t>
              </a:r>
              <a:endParaRPr lang="de-DE" sz="1600" b="1" dirty="0">
                <a:latin typeface="Calibri" pitchFamily="34" charset="0"/>
              </a:endParaRPr>
            </a:p>
          </p:txBody>
        </p:sp>
      </p:grpSp>
      <p:grpSp>
        <p:nvGrpSpPr>
          <p:cNvPr id="5" name="Gruppieren 13"/>
          <p:cNvGrpSpPr>
            <a:grpSpLocks/>
          </p:cNvGrpSpPr>
          <p:nvPr/>
        </p:nvGrpSpPr>
        <p:grpSpPr bwMode="auto">
          <a:xfrm>
            <a:off x="258763" y="930275"/>
            <a:ext cx="5681662" cy="5451475"/>
            <a:chOff x="3995936" y="3882534"/>
            <a:chExt cx="3233094" cy="2806132"/>
          </a:xfrm>
        </p:grpSpPr>
        <p:pic>
          <p:nvPicPr>
            <p:cNvPr id="20486" name="Picture 2" descr="C:\Users\willroth\Thailand\Diss\Diss_text\abbildungen\Neue Schadenskarten\Patong04_schraffur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95936" y="3900704"/>
              <a:ext cx="3233094" cy="2787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87" name="Textfeld 15"/>
            <p:cNvSpPr txBox="1">
              <a:spLocks noChangeArrowheads="1"/>
            </p:cNvSpPr>
            <p:nvPr/>
          </p:nvSpPr>
          <p:spPr bwMode="auto">
            <a:xfrm>
              <a:off x="3995936" y="3882534"/>
              <a:ext cx="1368152" cy="174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de-DE" sz="1600" b="1" dirty="0" err="1">
                  <a:latin typeface="Calibri" pitchFamily="34" charset="0"/>
                </a:rPr>
                <a:t>Patong</a:t>
              </a:r>
              <a:r>
                <a:rPr lang="de-DE" sz="1600" b="1" dirty="0">
                  <a:latin typeface="Calibri" pitchFamily="34" charset="0"/>
                </a:rPr>
                <a:t> Beach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0" y="144463"/>
            <a:ext cx="7772400" cy="4048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2000" kern="0" dirty="0">
                <a:solidFill>
                  <a:srgbClr val="C00000"/>
                </a:solidFill>
                <a:latin typeface="Calibri" pitchFamily="34" charset="0"/>
                <a:ea typeface="+mj-ea"/>
                <a:cs typeface="+mj-cs"/>
              </a:rPr>
              <a:t>Vulnerability-Model: Households</a:t>
            </a:r>
          </a:p>
        </p:txBody>
      </p:sp>
      <p:sp>
        <p:nvSpPr>
          <p:cNvPr id="3076" name="Textfeld 3"/>
          <p:cNvSpPr txBox="1">
            <a:spLocks noChangeArrowheads="1"/>
          </p:cNvSpPr>
          <p:nvPr/>
        </p:nvSpPr>
        <p:spPr bwMode="auto">
          <a:xfrm>
            <a:off x="0" y="836613"/>
            <a:ext cx="4284663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eaLnBrk="0" hangingPunct="0">
              <a:buFontTx/>
              <a:buChar char="-"/>
            </a:pPr>
            <a:r>
              <a:rPr lang="de-DE" sz="2000" dirty="0" err="1">
                <a:latin typeface="Calibri" pitchFamily="34" charset="0"/>
              </a:rPr>
              <a:t>Three</a:t>
            </a: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steps</a:t>
            </a:r>
            <a:r>
              <a:rPr lang="de-DE" sz="2000" dirty="0">
                <a:latin typeface="Calibri" pitchFamily="34" charset="0"/>
              </a:rPr>
              <a:t>:</a:t>
            </a:r>
          </a:p>
          <a:p>
            <a:pPr marL="635000" lvl="2" indent="-177800" eaLnBrk="0" hangingPunct="0">
              <a:buFontTx/>
              <a:buChar char="-"/>
            </a:pP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direct</a:t>
            </a: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damages</a:t>
            </a:r>
            <a:endParaRPr lang="de-DE" sz="2000" dirty="0">
              <a:latin typeface="Calibri" pitchFamily="34" charset="0"/>
            </a:endParaRPr>
          </a:p>
          <a:p>
            <a:pPr marL="635000" lvl="2" indent="-177800" eaLnBrk="0" hangingPunct="0">
              <a:buFontTx/>
              <a:buChar char="-"/>
            </a:pP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recovery</a:t>
            </a: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from</a:t>
            </a: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direct</a:t>
            </a: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damages</a:t>
            </a:r>
            <a:endParaRPr lang="de-DE" sz="2000" dirty="0">
              <a:latin typeface="Calibri" pitchFamily="34" charset="0"/>
            </a:endParaRPr>
          </a:p>
          <a:p>
            <a:pPr marL="635000" lvl="2" indent="-177800" eaLnBrk="0" hangingPunct="0">
              <a:buFontTx/>
              <a:buChar char="-"/>
            </a:pP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recovery</a:t>
            </a: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from</a:t>
            </a: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indirect</a:t>
            </a: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effects</a:t>
            </a:r>
            <a:endParaRPr lang="de-DE" sz="2000" dirty="0">
              <a:latin typeface="Calibri" pitchFamily="34" charset="0"/>
            </a:endParaRPr>
          </a:p>
          <a:p>
            <a:pPr marL="177800" indent="-177800" eaLnBrk="0" hangingPunct="0">
              <a:buFontTx/>
              <a:buChar char="-"/>
            </a:pPr>
            <a:endParaRPr lang="de-DE" sz="2000" dirty="0">
              <a:latin typeface="Calibri" pitchFamily="34" charset="0"/>
            </a:endParaRPr>
          </a:p>
          <a:p>
            <a:pPr marL="177800" indent="-177800" eaLnBrk="0" hangingPunct="0">
              <a:buFontTx/>
              <a:buChar char="-"/>
            </a:pPr>
            <a:r>
              <a:rPr lang="de-DE" sz="2000" dirty="0" err="1">
                <a:latin typeface="Calibri" pitchFamily="34" charset="0"/>
              </a:rPr>
              <a:t>Recovery</a:t>
            </a:r>
            <a:r>
              <a:rPr lang="de-DE" sz="2000" dirty="0">
                <a:latin typeface="Calibri" pitchFamily="34" charset="0"/>
              </a:rPr>
              <a:t> time </a:t>
            </a:r>
            <a:r>
              <a:rPr lang="de-DE" sz="2000" dirty="0" err="1">
                <a:latin typeface="Calibri" pitchFamily="34" charset="0"/>
              </a:rPr>
              <a:t>is</a:t>
            </a:r>
            <a:r>
              <a:rPr lang="de-DE" sz="2000" dirty="0">
                <a:latin typeface="Calibri" pitchFamily="34" charset="0"/>
              </a:rPr>
              <a:t> not </a:t>
            </a:r>
            <a:r>
              <a:rPr lang="de-DE" sz="2000" dirty="0" err="1">
                <a:latin typeface="Calibri" pitchFamily="34" charset="0"/>
              </a:rPr>
              <a:t>directly</a:t>
            </a: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influenced</a:t>
            </a: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by</a:t>
            </a: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damage</a:t>
            </a:r>
            <a:endParaRPr lang="de-DE" sz="2000" dirty="0">
              <a:latin typeface="Calibri" pitchFamily="34" charset="0"/>
            </a:endParaRPr>
          </a:p>
          <a:p>
            <a:pPr marL="177800" indent="-177800" eaLnBrk="0" hangingPunct="0">
              <a:buFontTx/>
              <a:buChar char="-"/>
            </a:pPr>
            <a:endParaRPr lang="de-DE" sz="2000" dirty="0">
              <a:latin typeface="Calibri" pitchFamily="34" charset="0"/>
            </a:endParaRPr>
          </a:p>
          <a:p>
            <a:pPr marL="177800" indent="-177800" eaLnBrk="0" hangingPunct="0">
              <a:buFontTx/>
              <a:buChar char="-"/>
            </a:pPr>
            <a:r>
              <a:rPr lang="de-DE" sz="2000" dirty="0" err="1">
                <a:latin typeface="Calibri" pitchFamily="34" charset="0"/>
              </a:rPr>
              <a:t>Mediated</a:t>
            </a: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by</a:t>
            </a: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external</a:t>
            </a: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help</a:t>
            </a: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and</a:t>
            </a: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internal</a:t>
            </a: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assets</a:t>
            </a:r>
            <a:r>
              <a:rPr lang="de-DE" sz="2000" dirty="0">
                <a:latin typeface="Calibri" pitchFamily="34" charset="0"/>
              </a:rPr>
              <a:t>/</a:t>
            </a:r>
            <a:r>
              <a:rPr lang="de-DE" sz="2000" dirty="0" err="1">
                <a:latin typeface="Calibri" pitchFamily="34" charset="0"/>
              </a:rPr>
              <a:t>resources</a:t>
            </a:r>
            <a:endParaRPr lang="de-DE" sz="2000" dirty="0">
              <a:latin typeface="Calibri" pitchFamily="34" charset="0"/>
            </a:endParaRPr>
          </a:p>
          <a:p>
            <a:pPr marL="177800" indent="-177800" eaLnBrk="0" hangingPunct="0">
              <a:buFontTx/>
              <a:buChar char="-"/>
            </a:pPr>
            <a:endParaRPr lang="de-DE" sz="2000" dirty="0">
              <a:latin typeface="Calibri" pitchFamily="34" charset="0"/>
            </a:endParaRPr>
          </a:p>
          <a:p>
            <a:pPr marL="177800" indent="-177800" eaLnBrk="0" hangingPunct="0">
              <a:buFontTx/>
              <a:buChar char="-"/>
            </a:pPr>
            <a:r>
              <a:rPr lang="de-DE" sz="2000" dirty="0">
                <a:latin typeface="Calibri" pitchFamily="34" charset="0"/>
              </a:rPr>
              <a:t>Internal </a:t>
            </a:r>
            <a:r>
              <a:rPr lang="de-DE" sz="2000" dirty="0" err="1">
                <a:latin typeface="Calibri" pitchFamily="34" charset="0"/>
              </a:rPr>
              <a:t>resilience</a:t>
            </a: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factors</a:t>
            </a: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have</a:t>
            </a:r>
            <a:r>
              <a:rPr lang="de-DE" sz="2000" dirty="0">
                <a:latin typeface="Calibri" pitchFamily="34" charset="0"/>
              </a:rPr>
              <a:t> a </a:t>
            </a:r>
            <a:r>
              <a:rPr lang="de-DE" sz="2000" dirty="0" err="1">
                <a:latin typeface="Calibri" pitchFamily="34" charset="0"/>
              </a:rPr>
              <a:t>direct</a:t>
            </a: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impact</a:t>
            </a:r>
            <a:r>
              <a:rPr lang="de-DE" sz="2000" dirty="0">
                <a:latin typeface="Calibri" pitchFamily="34" charset="0"/>
              </a:rPr>
              <a:t> on the </a:t>
            </a:r>
            <a:r>
              <a:rPr lang="de-DE" sz="2000" dirty="0" err="1">
                <a:latin typeface="Calibri" pitchFamily="34" charset="0"/>
              </a:rPr>
              <a:t>recovery</a:t>
            </a:r>
            <a:r>
              <a:rPr lang="de-DE" sz="2000" dirty="0">
                <a:latin typeface="Calibri" pitchFamily="34" charset="0"/>
              </a:rPr>
              <a:t> time </a:t>
            </a:r>
            <a:r>
              <a:rPr lang="de-DE" sz="2000" dirty="0" err="1">
                <a:latin typeface="Calibri" pitchFamily="34" charset="0"/>
              </a:rPr>
              <a:t>from</a:t>
            </a: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indirect</a:t>
            </a: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effects</a:t>
            </a:r>
            <a:endParaRPr lang="de-DE" sz="2000" dirty="0">
              <a:latin typeface="Calibri" pitchFamily="34" charset="0"/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4324350" y="819150"/>
          <a:ext cx="4711700" cy="5259388"/>
        </p:xfrm>
        <a:graphic>
          <a:graphicData uri="http://schemas.openxmlformats.org/presentationml/2006/ole">
            <p:oleObj spid="_x0000_s3074" name="Visio" r:id="rId4" imgW="4711722" imgH="5259649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0" y="144463"/>
            <a:ext cx="7772400" cy="4048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2000" kern="0" dirty="0">
                <a:solidFill>
                  <a:srgbClr val="C00000"/>
                </a:solidFill>
                <a:latin typeface="Calibri" pitchFamily="34" charset="0"/>
                <a:cs typeface="+mn-cs"/>
              </a:rPr>
              <a:t>Vulnerability-Model: Households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0" y="836613"/>
            <a:ext cx="5867400" cy="2586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1" eaLnBrk="0" hangingPunct="0">
              <a:defRPr/>
            </a:pPr>
            <a:r>
              <a:rPr lang="de-DE" sz="1800" b="1" dirty="0" err="1">
                <a:latin typeface="Calibri" pitchFamily="34" charset="0"/>
                <a:cs typeface="+mn-cs"/>
              </a:rPr>
              <a:t>Recovery</a:t>
            </a:r>
            <a:r>
              <a:rPr lang="de-DE" sz="1800" b="1" dirty="0">
                <a:latin typeface="Calibri" pitchFamily="34" charset="0"/>
                <a:cs typeface="+mn-cs"/>
              </a:rPr>
              <a:t> </a:t>
            </a:r>
            <a:r>
              <a:rPr lang="de-DE" sz="1800" b="1" dirty="0" err="1">
                <a:latin typeface="Calibri" pitchFamily="34" charset="0"/>
                <a:cs typeface="+mn-cs"/>
              </a:rPr>
              <a:t>from</a:t>
            </a:r>
            <a:r>
              <a:rPr lang="de-DE" sz="1800" b="1" dirty="0">
                <a:latin typeface="Calibri" pitchFamily="34" charset="0"/>
                <a:cs typeface="+mn-cs"/>
              </a:rPr>
              <a:t> </a:t>
            </a:r>
            <a:r>
              <a:rPr lang="de-DE" sz="1800" b="1" dirty="0" err="1">
                <a:latin typeface="Calibri" pitchFamily="34" charset="0"/>
                <a:cs typeface="+mn-cs"/>
              </a:rPr>
              <a:t>income</a:t>
            </a:r>
            <a:r>
              <a:rPr lang="de-DE" sz="1800" b="1" dirty="0">
                <a:latin typeface="Calibri" pitchFamily="34" charset="0"/>
                <a:cs typeface="+mn-cs"/>
              </a:rPr>
              <a:t> </a:t>
            </a:r>
            <a:r>
              <a:rPr lang="de-DE" sz="1800" b="1" dirty="0" err="1">
                <a:latin typeface="Calibri" pitchFamily="34" charset="0"/>
                <a:cs typeface="+mn-cs"/>
              </a:rPr>
              <a:t>losses</a:t>
            </a:r>
            <a:r>
              <a:rPr lang="de-DE" sz="1800" b="1" dirty="0">
                <a:latin typeface="Calibri" pitchFamily="34" charset="0"/>
                <a:cs typeface="+mn-cs"/>
              </a:rPr>
              <a:t>:</a:t>
            </a:r>
          </a:p>
          <a:p>
            <a:pPr lvl="1" eaLnBrk="0" hangingPunct="0">
              <a:defRPr/>
            </a:pPr>
            <a:r>
              <a:rPr lang="de-DE" sz="1800" b="1" dirty="0" err="1">
                <a:latin typeface="Calibri" pitchFamily="34" charset="0"/>
                <a:cs typeface="+mn-cs"/>
              </a:rPr>
              <a:t>Determinants</a:t>
            </a:r>
            <a:r>
              <a:rPr lang="de-DE" sz="1800" b="1" dirty="0">
                <a:latin typeface="Calibri" pitchFamily="34" charset="0"/>
                <a:cs typeface="+mn-cs"/>
              </a:rPr>
              <a:t> </a:t>
            </a:r>
            <a:r>
              <a:rPr lang="de-DE" sz="1800" b="1" dirty="0" err="1">
                <a:latin typeface="Calibri" pitchFamily="34" charset="0"/>
                <a:cs typeface="+mn-cs"/>
              </a:rPr>
              <a:t>with</a:t>
            </a:r>
            <a:r>
              <a:rPr lang="de-DE" sz="1800" b="1" dirty="0">
                <a:latin typeface="Calibri" pitchFamily="34" charset="0"/>
                <a:cs typeface="+mn-cs"/>
              </a:rPr>
              <a:t> negative </a:t>
            </a:r>
            <a:r>
              <a:rPr lang="de-DE" sz="1800" b="1" dirty="0" err="1">
                <a:latin typeface="Calibri" pitchFamily="34" charset="0"/>
                <a:cs typeface="+mn-cs"/>
              </a:rPr>
              <a:t>impact</a:t>
            </a:r>
            <a:endParaRPr lang="de-DE" sz="1800" b="1" dirty="0">
              <a:latin typeface="Calibri" pitchFamily="34" charset="0"/>
              <a:cs typeface="+mn-cs"/>
            </a:endParaRPr>
          </a:p>
          <a:p>
            <a:pPr marL="800100" lvl="1" indent="-342900" eaLnBrk="0" hangingPunct="0">
              <a:buFontTx/>
              <a:buChar char="-"/>
              <a:defRPr/>
            </a:pPr>
            <a:r>
              <a:rPr lang="de-DE" sz="1800" dirty="0">
                <a:latin typeface="Calibri" pitchFamily="34" charset="0"/>
                <a:cs typeface="+mn-cs"/>
              </a:rPr>
              <a:t>Income </a:t>
            </a:r>
            <a:r>
              <a:rPr lang="de-DE" sz="1800" dirty="0" err="1">
                <a:latin typeface="Calibri" pitchFamily="34" charset="0"/>
                <a:cs typeface="+mn-cs"/>
              </a:rPr>
              <a:t>from</a:t>
            </a:r>
            <a:r>
              <a:rPr lang="de-DE" sz="1800" dirty="0">
                <a:latin typeface="Calibri" pitchFamily="34" charset="0"/>
                <a:cs typeface="+mn-cs"/>
              </a:rPr>
              <a:t> </a:t>
            </a:r>
            <a:r>
              <a:rPr lang="de-DE" sz="1800" dirty="0" err="1">
                <a:latin typeface="Calibri" pitchFamily="34" charset="0"/>
                <a:cs typeface="+mn-cs"/>
              </a:rPr>
              <a:t>tourism</a:t>
            </a:r>
            <a:endParaRPr lang="de-DE" sz="1800" dirty="0">
              <a:latin typeface="Calibri" pitchFamily="34" charset="0"/>
              <a:cs typeface="+mn-cs"/>
            </a:endParaRPr>
          </a:p>
          <a:p>
            <a:pPr marL="800100" lvl="1" indent="-342900" eaLnBrk="0" hangingPunct="0">
              <a:buFontTx/>
              <a:buChar char="-"/>
              <a:defRPr/>
            </a:pPr>
            <a:r>
              <a:rPr lang="de-DE" sz="1800" dirty="0">
                <a:latin typeface="Calibri" pitchFamily="34" charset="0"/>
                <a:cs typeface="+mn-cs"/>
              </a:rPr>
              <a:t>Infrastructure </a:t>
            </a:r>
            <a:r>
              <a:rPr lang="de-DE" sz="1800" dirty="0" err="1">
                <a:latin typeface="Calibri" pitchFamily="34" charset="0"/>
                <a:cs typeface="+mn-cs"/>
              </a:rPr>
              <a:t>damages</a:t>
            </a:r>
            <a:endParaRPr lang="de-DE" sz="1800" dirty="0">
              <a:latin typeface="Calibri" pitchFamily="34" charset="0"/>
              <a:cs typeface="+mn-cs"/>
            </a:endParaRPr>
          </a:p>
          <a:p>
            <a:pPr lvl="1" eaLnBrk="0" hangingPunct="0">
              <a:defRPr/>
            </a:pPr>
            <a:endParaRPr lang="de-DE" sz="1800" b="1" dirty="0">
              <a:latin typeface="Calibri" pitchFamily="34" charset="0"/>
              <a:cs typeface="+mn-cs"/>
            </a:endParaRPr>
          </a:p>
          <a:p>
            <a:pPr lvl="1" eaLnBrk="0" hangingPunct="0">
              <a:defRPr/>
            </a:pPr>
            <a:r>
              <a:rPr lang="de-DE" sz="1800" b="1" dirty="0" err="1">
                <a:latin typeface="Calibri" pitchFamily="34" charset="0"/>
                <a:cs typeface="+mn-cs"/>
              </a:rPr>
              <a:t>Determinants</a:t>
            </a:r>
            <a:r>
              <a:rPr lang="de-DE" sz="1800" b="1" dirty="0">
                <a:latin typeface="Calibri" pitchFamily="34" charset="0"/>
                <a:cs typeface="+mn-cs"/>
              </a:rPr>
              <a:t> </a:t>
            </a:r>
            <a:r>
              <a:rPr lang="de-DE" sz="1800" b="1" dirty="0" err="1">
                <a:latin typeface="Calibri" pitchFamily="34" charset="0"/>
                <a:cs typeface="+mn-cs"/>
              </a:rPr>
              <a:t>reducing</a:t>
            </a:r>
            <a:r>
              <a:rPr lang="de-DE" sz="1800" b="1" dirty="0">
                <a:latin typeface="Calibri" pitchFamily="34" charset="0"/>
                <a:cs typeface="+mn-cs"/>
              </a:rPr>
              <a:t> </a:t>
            </a:r>
            <a:r>
              <a:rPr lang="de-DE" sz="1800" b="1" dirty="0" err="1">
                <a:latin typeface="Calibri" pitchFamily="34" charset="0"/>
                <a:cs typeface="+mn-cs"/>
              </a:rPr>
              <a:t>indome</a:t>
            </a:r>
            <a:r>
              <a:rPr lang="de-DE" sz="1800" b="1" dirty="0">
                <a:latin typeface="Calibri" pitchFamily="34" charset="0"/>
                <a:cs typeface="+mn-cs"/>
              </a:rPr>
              <a:t> </a:t>
            </a:r>
            <a:r>
              <a:rPr lang="de-DE" sz="1800" b="1" dirty="0" err="1">
                <a:latin typeface="Calibri" pitchFamily="34" charset="0"/>
                <a:cs typeface="+mn-cs"/>
              </a:rPr>
              <a:t>losses</a:t>
            </a:r>
            <a:endParaRPr lang="de-DE" sz="1800" b="1" dirty="0">
              <a:latin typeface="Calibri" pitchFamily="34" charset="0"/>
              <a:cs typeface="+mn-cs"/>
            </a:endParaRPr>
          </a:p>
          <a:p>
            <a:pPr marL="815975" lvl="1" indent="-358775" eaLnBrk="0" hangingPunct="0">
              <a:buFontTx/>
              <a:buChar char="-"/>
              <a:defRPr/>
            </a:pPr>
            <a:r>
              <a:rPr lang="de-DE" sz="1800" dirty="0" err="1">
                <a:latin typeface="Calibri" pitchFamily="34" charset="0"/>
                <a:cs typeface="+mn-cs"/>
              </a:rPr>
              <a:t>Diversified</a:t>
            </a:r>
            <a:r>
              <a:rPr lang="de-DE" sz="1800" dirty="0">
                <a:latin typeface="Calibri" pitchFamily="34" charset="0"/>
                <a:cs typeface="+mn-cs"/>
              </a:rPr>
              <a:t> </a:t>
            </a:r>
            <a:r>
              <a:rPr lang="de-DE" sz="1800" dirty="0" err="1">
                <a:latin typeface="Calibri" pitchFamily="34" charset="0"/>
                <a:cs typeface="+mn-cs"/>
              </a:rPr>
              <a:t>income</a:t>
            </a:r>
            <a:r>
              <a:rPr lang="de-DE" sz="1800" dirty="0">
                <a:latin typeface="Calibri" pitchFamily="34" charset="0"/>
                <a:cs typeface="+mn-cs"/>
              </a:rPr>
              <a:t> </a:t>
            </a:r>
            <a:r>
              <a:rPr lang="de-DE" sz="1800" dirty="0" err="1">
                <a:latin typeface="Calibri" pitchFamily="34" charset="0"/>
                <a:cs typeface="+mn-cs"/>
              </a:rPr>
              <a:t>structure</a:t>
            </a:r>
            <a:endParaRPr lang="de-DE" sz="1800" dirty="0">
              <a:latin typeface="Calibri" pitchFamily="34" charset="0"/>
              <a:cs typeface="+mn-cs"/>
            </a:endParaRPr>
          </a:p>
          <a:p>
            <a:pPr marL="815975" lvl="1" indent="-358775" eaLnBrk="0" hangingPunct="0">
              <a:buFontTx/>
              <a:buChar char="-"/>
              <a:defRPr/>
            </a:pPr>
            <a:r>
              <a:rPr lang="de-DE" sz="1800" dirty="0">
                <a:latin typeface="Calibri" pitchFamily="34" charset="0"/>
                <a:cs typeface="+mn-cs"/>
              </a:rPr>
              <a:t>Income </a:t>
            </a:r>
            <a:r>
              <a:rPr lang="de-DE" sz="1800" dirty="0" err="1">
                <a:latin typeface="Calibri" pitchFamily="34" charset="0"/>
                <a:cs typeface="+mn-cs"/>
              </a:rPr>
              <a:t>and</a:t>
            </a:r>
            <a:r>
              <a:rPr lang="de-DE" sz="1800" dirty="0">
                <a:latin typeface="Calibri" pitchFamily="34" charset="0"/>
                <a:cs typeface="+mn-cs"/>
              </a:rPr>
              <a:t> </a:t>
            </a:r>
            <a:r>
              <a:rPr lang="de-DE" sz="1800" dirty="0" err="1">
                <a:latin typeface="Calibri" pitchFamily="34" charset="0"/>
                <a:cs typeface="+mn-cs"/>
              </a:rPr>
              <a:t>education</a:t>
            </a:r>
            <a:r>
              <a:rPr lang="de-DE" sz="1800" dirty="0">
                <a:latin typeface="Calibri" pitchFamily="34" charset="0"/>
                <a:cs typeface="+mn-cs"/>
              </a:rPr>
              <a:t> </a:t>
            </a:r>
            <a:r>
              <a:rPr lang="de-DE" sz="1800" dirty="0" err="1">
                <a:latin typeface="Calibri" pitchFamily="34" charset="0"/>
                <a:cs typeface="+mn-cs"/>
              </a:rPr>
              <a:t>level</a:t>
            </a:r>
            <a:endParaRPr lang="de-DE" sz="1800" dirty="0">
              <a:latin typeface="Calibri" pitchFamily="34" charset="0"/>
              <a:cs typeface="+mn-cs"/>
            </a:endParaRPr>
          </a:p>
          <a:p>
            <a:pPr eaLnBrk="0" hangingPunct="0">
              <a:buFontTx/>
              <a:buChar char="-"/>
              <a:defRPr/>
            </a:pPr>
            <a:endParaRPr lang="de-DE" sz="1800" dirty="0">
              <a:latin typeface="Agfa Rotis Sans Serif" pitchFamily="2" charset="0"/>
              <a:cs typeface="+mn-cs"/>
            </a:endParaRPr>
          </a:p>
        </p:txBody>
      </p:sp>
      <p:graphicFrame>
        <p:nvGraphicFramePr>
          <p:cNvPr id="8" name="Tabelle 7"/>
          <p:cNvGraphicFramePr>
            <a:graphicFrameLocks noGrp="1"/>
          </p:cNvGraphicFramePr>
          <p:nvPr/>
        </p:nvGraphicFramePr>
        <p:xfrm>
          <a:off x="684213" y="4146550"/>
          <a:ext cx="7992243" cy="2090180"/>
        </p:xfrm>
        <a:graphic>
          <a:graphicData uri="http://schemas.openxmlformats.org/drawingml/2006/table">
            <a:tbl>
              <a:tblPr/>
              <a:tblGrid>
                <a:gridCol w="4168911"/>
                <a:gridCol w="1799215"/>
                <a:gridCol w="2024117"/>
              </a:tblGrid>
              <a:tr h="263702">
                <a:tc>
                  <a:txBody>
                    <a:bodyPr/>
                    <a:lstStyle/>
                    <a:p>
                      <a:pPr algn="just" rtl="0" fontAlgn="b"/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Effect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de-DE" sz="1800" b="1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Rank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805">
                <a:tc>
                  <a:txBody>
                    <a:bodyPr/>
                    <a:lstStyle/>
                    <a:p>
                      <a:pPr algn="just" rtl="0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Income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from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tourism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*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de-DE" sz="1800" b="0" i="0" u="none" strike="noStrike" dirty="0" err="1" smtClean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Extending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16805">
                <a:tc>
                  <a:txBody>
                    <a:bodyPr/>
                    <a:lstStyle/>
                    <a:p>
                      <a:pPr algn="just" rtl="0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Infrastructure*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de-DE" sz="1800" b="0" i="0" u="none" strike="noStrike" dirty="0" err="1" smtClean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Extending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805">
                <a:tc>
                  <a:txBody>
                    <a:bodyPr/>
                    <a:lstStyle/>
                    <a:p>
                      <a:pPr algn="just" rtl="0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Income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diversification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*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de-DE" sz="1800" b="0" i="0" u="none" strike="noStrike" dirty="0" err="1" smtClean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Lowering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805">
                <a:tc>
                  <a:txBody>
                    <a:bodyPr/>
                    <a:lstStyle/>
                    <a:p>
                      <a:pPr algn="just" rtl="0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Education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and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income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level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*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de-DE" sz="1800" b="0" i="0" u="none" strike="noStrike" dirty="0" err="1" smtClean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Lowering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702">
                <a:tc gridSpan="3">
                  <a:txBody>
                    <a:bodyPr/>
                    <a:lstStyle/>
                    <a:p>
                      <a:pPr algn="l" rtl="0" fontAlgn="b"/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Corr. R² = 0.16; VIF 1.00 &gt; 1.09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243447">
                <a:tc gridSpan="3">
                  <a:txBody>
                    <a:bodyPr/>
                    <a:lstStyle/>
                    <a:p>
                      <a:pPr algn="l" rtl="0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*significant min 5 % error- TRAIT Household Survey – Durbin-Watson 1.81 – n = 171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6202363" y="803275"/>
          <a:ext cx="2746375" cy="3060700"/>
        </p:xfrm>
        <a:graphic>
          <a:graphicData uri="http://schemas.openxmlformats.org/presentationml/2006/ole">
            <p:oleObj spid="_x0000_s4098" name="Visio" r:id="rId4" imgW="4711722" imgH="5251544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0" y="144463"/>
            <a:ext cx="7772400" cy="4048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2000" kern="0" dirty="0">
                <a:solidFill>
                  <a:srgbClr val="C00000"/>
                </a:solidFill>
                <a:latin typeface="Calibri" pitchFamily="34" charset="0"/>
                <a:cs typeface="+mn-cs"/>
              </a:rPr>
              <a:t>Vulnerability-Model: Households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107950" y="755650"/>
            <a:ext cx="6048375" cy="3816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de-DE" sz="2000" b="1" dirty="0" err="1">
                <a:latin typeface="Calibri" pitchFamily="34" charset="0"/>
                <a:cs typeface="+mn-cs"/>
              </a:rPr>
              <a:t>Recovery</a:t>
            </a:r>
            <a:r>
              <a:rPr lang="de-DE" sz="2000" b="1" dirty="0">
                <a:latin typeface="Calibri" pitchFamily="34" charset="0"/>
                <a:cs typeface="+mn-cs"/>
              </a:rPr>
              <a:t> </a:t>
            </a:r>
            <a:r>
              <a:rPr lang="de-DE" sz="2000" b="1" dirty="0" err="1">
                <a:latin typeface="Calibri" pitchFamily="34" charset="0"/>
                <a:cs typeface="+mn-cs"/>
              </a:rPr>
              <a:t>from</a:t>
            </a:r>
            <a:r>
              <a:rPr lang="de-DE" sz="2000" b="1" dirty="0">
                <a:latin typeface="Calibri" pitchFamily="34" charset="0"/>
                <a:cs typeface="+mn-cs"/>
              </a:rPr>
              <a:t> </a:t>
            </a:r>
            <a:r>
              <a:rPr lang="de-DE" sz="2000" b="1" dirty="0" err="1">
                <a:latin typeface="Calibri" pitchFamily="34" charset="0"/>
                <a:cs typeface="+mn-cs"/>
              </a:rPr>
              <a:t>damages</a:t>
            </a:r>
            <a:endParaRPr lang="de-DE" sz="2000" b="1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de-DE" sz="1800" b="1" dirty="0" err="1">
                <a:latin typeface="Calibri" pitchFamily="34" charset="0"/>
                <a:cs typeface="+mn-cs"/>
              </a:rPr>
              <a:t>Determinants</a:t>
            </a:r>
            <a:r>
              <a:rPr lang="de-DE" sz="1800" b="1" dirty="0">
                <a:latin typeface="Calibri" pitchFamily="34" charset="0"/>
                <a:cs typeface="+mn-cs"/>
              </a:rPr>
              <a:t> </a:t>
            </a:r>
            <a:r>
              <a:rPr lang="de-DE" sz="1800" b="1" dirty="0" err="1">
                <a:latin typeface="Calibri" pitchFamily="34" charset="0"/>
                <a:cs typeface="+mn-cs"/>
              </a:rPr>
              <a:t>with</a:t>
            </a:r>
            <a:r>
              <a:rPr lang="de-DE" sz="1800" b="1" dirty="0">
                <a:latin typeface="Calibri" pitchFamily="34" charset="0"/>
                <a:cs typeface="+mn-cs"/>
              </a:rPr>
              <a:t> negative </a:t>
            </a:r>
            <a:r>
              <a:rPr lang="de-DE" sz="1800" b="1" dirty="0" err="1">
                <a:latin typeface="Calibri" pitchFamily="34" charset="0"/>
                <a:cs typeface="+mn-cs"/>
              </a:rPr>
              <a:t>impact</a:t>
            </a:r>
            <a:endParaRPr lang="de-DE" sz="1800" b="1" dirty="0">
              <a:latin typeface="Calibri" pitchFamily="34" charset="0"/>
              <a:cs typeface="+mn-cs"/>
            </a:endParaRPr>
          </a:p>
          <a:p>
            <a:pPr marL="177800" indent="-177800" eaLnBrk="0" hangingPunct="0">
              <a:buFontTx/>
              <a:buChar char="-"/>
              <a:defRPr/>
            </a:pPr>
            <a:r>
              <a:rPr lang="de-DE" sz="1800" dirty="0">
                <a:latin typeface="Calibri" pitchFamily="34" charset="0"/>
                <a:cs typeface="+mn-cs"/>
              </a:rPr>
              <a:t>Dependance </a:t>
            </a:r>
            <a:r>
              <a:rPr lang="de-DE" sz="1800" dirty="0" err="1">
                <a:latin typeface="Calibri" pitchFamily="34" charset="0"/>
                <a:cs typeface="+mn-cs"/>
              </a:rPr>
              <a:t>from</a:t>
            </a:r>
            <a:r>
              <a:rPr lang="de-DE" sz="1800" dirty="0">
                <a:latin typeface="Calibri" pitchFamily="34" charset="0"/>
                <a:cs typeface="+mn-cs"/>
              </a:rPr>
              <a:t> </a:t>
            </a:r>
            <a:r>
              <a:rPr lang="de-DE" sz="1800" dirty="0" err="1">
                <a:latin typeface="Calibri" pitchFamily="34" charset="0"/>
                <a:cs typeface="+mn-cs"/>
              </a:rPr>
              <a:t>external</a:t>
            </a:r>
            <a:r>
              <a:rPr lang="de-DE" sz="1800" dirty="0">
                <a:latin typeface="Calibri" pitchFamily="34" charset="0"/>
                <a:cs typeface="+mn-cs"/>
              </a:rPr>
              <a:t> </a:t>
            </a:r>
            <a:r>
              <a:rPr lang="de-DE" sz="1800" dirty="0" err="1">
                <a:latin typeface="Calibri" pitchFamily="34" charset="0"/>
                <a:cs typeface="+mn-cs"/>
              </a:rPr>
              <a:t>help</a:t>
            </a:r>
            <a:r>
              <a:rPr lang="de-DE" sz="1800" dirty="0">
                <a:latin typeface="Calibri" pitchFamily="34" charset="0"/>
                <a:cs typeface="+mn-cs"/>
              </a:rPr>
              <a:t> (</a:t>
            </a:r>
            <a:r>
              <a:rPr lang="de-DE" sz="1800" dirty="0" err="1">
                <a:latin typeface="Calibri" pitchFamily="34" charset="0"/>
                <a:cs typeface="+mn-cs"/>
              </a:rPr>
              <a:t>government</a:t>
            </a:r>
            <a:r>
              <a:rPr lang="de-DE" sz="1800" dirty="0">
                <a:latin typeface="Calibri" pitchFamily="34" charset="0"/>
                <a:cs typeface="+mn-cs"/>
              </a:rPr>
              <a:t>/NGO)</a:t>
            </a:r>
          </a:p>
          <a:p>
            <a:pPr marL="177800" indent="-177800" eaLnBrk="0" hangingPunct="0">
              <a:buFontTx/>
              <a:buChar char="-"/>
              <a:defRPr/>
            </a:pPr>
            <a:r>
              <a:rPr lang="de-DE" sz="1800" dirty="0" err="1">
                <a:latin typeface="Calibri" pitchFamily="34" charset="0"/>
                <a:cs typeface="+mn-cs"/>
              </a:rPr>
              <a:t>Dirsruption</a:t>
            </a:r>
            <a:r>
              <a:rPr lang="de-DE" sz="1800" dirty="0">
                <a:latin typeface="Calibri" pitchFamily="34" charset="0"/>
                <a:cs typeface="+mn-cs"/>
              </a:rPr>
              <a:t> of Infrastructure</a:t>
            </a:r>
          </a:p>
          <a:p>
            <a:pPr marL="177800" indent="-177800" eaLnBrk="0" hangingPunct="0">
              <a:buFontTx/>
              <a:buChar char="-"/>
              <a:defRPr/>
            </a:pPr>
            <a:r>
              <a:rPr lang="de-DE" sz="1800" dirty="0">
                <a:latin typeface="Calibri" pitchFamily="34" charset="0"/>
                <a:cs typeface="+mn-cs"/>
              </a:rPr>
              <a:t>Personal </a:t>
            </a:r>
            <a:r>
              <a:rPr lang="de-DE" sz="1800" dirty="0" err="1">
                <a:latin typeface="Calibri" pitchFamily="34" charset="0"/>
                <a:cs typeface="+mn-cs"/>
              </a:rPr>
              <a:t>injuries</a:t>
            </a:r>
            <a:endParaRPr lang="de-DE" sz="1800" dirty="0">
              <a:latin typeface="Calibri" pitchFamily="34" charset="0"/>
              <a:cs typeface="+mn-cs"/>
            </a:endParaRPr>
          </a:p>
          <a:p>
            <a:pPr marL="177800" indent="-177800" eaLnBrk="0" hangingPunct="0">
              <a:buFontTx/>
              <a:buChar char="-"/>
              <a:defRPr/>
            </a:pPr>
            <a:r>
              <a:rPr lang="de-DE" sz="1800" dirty="0" err="1">
                <a:latin typeface="Calibri" pitchFamily="34" charset="0"/>
                <a:cs typeface="+mn-cs"/>
              </a:rPr>
              <a:t>Indirect</a:t>
            </a:r>
            <a:r>
              <a:rPr lang="de-DE" sz="1800" dirty="0">
                <a:latin typeface="Calibri" pitchFamily="34" charset="0"/>
                <a:cs typeface="+mn-cs"/>
              </a:rPr>
              <a:t> </a:t>
            </a:r>
            <a:r>
              <a:rPr lang="de-DE" sz="1800" dirty="0" err="1">
                <a:latin typeface="Calibri" pitchFamily="34" charset="0"/>
                <a:cs typeface="+mn-cs"/>
              </a:rPr>
              <a:t>effects</a:t>
            </a:r>
            <a:endParaRPr lang="de-DE" sz="1800" dirty="0">
              <a:latin typeface="Calibri" pitchFamily="34" charset="0"/>
              <a:cs typeface="+mn-cs"/>
            </a:endParaRPr>
          </a:p>
          <a:p>
            <a:pPr marL="177800" indent="-177800" eaLnBrk="0" hangingPunct="0">
              <a:buFontTx/>
              <a:buChar char="-"/>
              <a:defRPr/>
            </a:pPr>
            <a:endParaRPr lang="de-DE" sz="2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de-DE" sz="1800" b="1" dirty="0" err="1">
                <a:latin typeface="Calibri" pitchFamily="34" charset="0"/>
                <a:cs typeface="+mn-cs"/>
              </a:rPr>
              <a:t>Determinants</a:t>
            </a:r>
            <a:r>
              <a:rPr lang="de-DE" sz="1800" b="1" dirty="0">
                <a:latin typeface="Calibri" pitchFamily="34" charset="0"/>
                <a:cs typeface="+mn-cs"/>
              </a:rPr>
              <a:t> </a:t>
            </a:r>
            <a:r>
              <a:rPr lang="de-DE" sz="1800" b="1" dirty="0" err="1">
                <a:latin typeface="Calibri" pitchFamily="34" charset="0"/>
                <a:cs typeface="+mn-cs"/>
              </a:rPr>
              <a:t>reducing</a:t>
            </a:r>
            <a:r>
              <a:rPr lang="de-DE" sz="1800" b="1" dirty="0">
                <a:latin typeface="Calibri" pitchFamily="34" charset="0"/>
                <a:cs typeface="+mn-cs"/>
              </a:rPr>
              <a:t> </a:t>
            </a:r>
            <a:r>
              <a:rPr lang="de-DE" sz="1800" b="1" dirty="0" err="1">
                <a:latin typeface="Calibri" pitchFamily="34" charset="0"/>
                <a:cs typeface="+mn-cs"/>
              </a:rPr>
              <a:t>vulnerability</a:t>
            </a:r>
            <a:endParaRPr lang="de-DE" sz="1800" b="1" dirty="0">
              <a:latin typeface="Calibri" pitchFamily="34" charset="0"/>
              <a:cs typeface="+mn-cs"/>
            </a:endParaRPr>
          </a:p>
          <a:p>
            <a:pPr marL="177800" indent="-177800" eaLnBrk="0" hangingPunct="0">
              <a:buFontTx/>
              <a:buChar char="-"/>
              <a:defRPr/>
            </a:pPr>
            <a:r>
              <a:rPr lang="de-DE" sz="1800" dirty="0" err="1">
                <a:latin typeface="Calibri" pitchFamily="34" charset="0"/>
                <a:cs typeface="+mn-cs"/>
              </a:rPr>
              <a:t>Usage</a:t>
            </a:r>
            <a:r>
              <a:rPr lang="de-DE" sz="1800" dirty="0">
                <a:latin typeface="Calibri" pitchFamily="34" charset="0"/>
                <a:cs typeface="+mn-cs"/>
              </a:rPr>
              <a:t> of </a:t>
            </a:r>
            <a:r>
              <a:rPr lang="de-DE" sz="1800" dirty="0" err="1">
                <a:latin typeface="Calibri" pitchFamily="34" charset="0"/>
                <a:cs typeface="+mn-cs"/>
              </a:rPr>
              <a:t>own</a:t>
            </a:r>
            <a:r>
              <a:rPr lang="de-DE" sz="1800" dirty="0">
                <a:latin typeface="Calibri" pitchFamily="34" charset="0"/>
                <a:cs typeface="+mn-cs"/>
              </a:rPr>
              <a:t> </a:t>
            </a:r>
            <a:r>
              <a:rPr lang="de-DE" sz="1800" dirty="0" err="1">
                <a:latin typeface="Calibri" pitchFamily="34" charset="0"/>
                <a:cs typeface="+mn-cs"/>
              </a:rPr>
              <a:t>resources</a:t>
            </a:r>
            <a:r>
              <a:rPr lang="de-DE" sz="1800" dirty="0">
                <a:latin typeface="Calibri" pitchFamily="34" charset="0"/>
                <a:cs typeface="+mn-cs"/>
              </a:rPr>
              <a:t> (</a:t>
            </a:r>
            <a:r>
              <a:rPr lang="de-DE" sz="1800" dirty="0" err="1">
                <a:latin typeface="Calibri" pitchFamily="34" charset="0"/>
                <a:cs typeface="+mn-cs"/>
              </a:rPr>
              <a:t>social</a:t>
            </a:r>
            <a:r>
              <a:rPr lang="de-DE" sz="1800" dirty="0">
                <a:latin typeface="Calibri" pitchFamily="34" charset="0"/>
                <a:cs typeface="+mn-cs"/>
              </a:rPr>
              <a:t> </a:t>
            </a:r>
            <a:r>
              <a:rPr lang="de-DE" sz="1800" dirty="0" err="1">
                <a:latin typeface="Calibri" pitchFamily="34" charset="0"/>
                <a:cs typeface="+mn-cs"/>
              </a:rPr>
              <a:t>networks</a:t>
            </a:r>
            <a:r>
              <a:rPr lang="de-DE" sz="1800" dirty="0">
                <a:latin typeface="Calibri" pitchFamily="34" charset="0"/>
                <a:cs typeface="+mn-cs"/>
              </a:rPr>
              <a:t>, </a:t>
            </a:r>
            <a:r>
              <a:rPr lang="de-DE" sz="1800" dirty="0" err="1">
                <a:latin typeface="Calibri" pitchFamily="34" charset="0"/>
                <a:cs typeface="+mn-cs"/>
              </a:rPr>
              <a:t>savings</a:t>
            </a:r>
            <a:r>
              <a:rPr lang="de-DE" sz="1800" dirty="0">
                <a:latin typeface="Calibri" pitchFamily="34" charset="0"/>
                <a:cs typeface="+mn-cs"/>
              </a:rPr>
              <a:t>) Sparguthaben</a:t>
            </a:r>
          </a:p>
          <a:p>
            <a:pPr marL="177800" indent="-177800" eaLnBrk="0" hangingPunct="0">
              <a:buFontTx/>
              <a:buChar char="-"/>
              <a:defRPr/>
            </a:pPr>
            <a:endParaRPr lang="de-DE" sz="1800" dirty="0">
              <a:latin typeface="Calibri" pitchFamily="34" charset="0"/>
              <a:cs typeface="+mn-cs"/>
            </a:endParaRPr>
          </a:p>
          <a:p>
            <a:pPr marL="177800" indent="-177800" eaLnBrk="0" hangingPunct="0">
              <a:defRPr/>
            </a:pPr>
            <a:endParaRPr lang="de-DE" sz="2000" dirty="0">
              <a:latin typeface="Agfa Rotis Sans Serif" pitchFamily="2" charset="0"/>
              <a:cs typeface="+mn-cs"/>
            </a:endParaRPr>
          </a:p>
          <a:p>
            <a:pPr marL="177800" indent="-177800" eaLnBrk="0" hangingPunct="0">
              <a:defRPr/>
            </a:pPr>
            <a:endParaRPr lang="de-DE" sz="2000" dirty="0">
              <a:latin typeface="Agfa Rotis Sans Serif" pitchFamily="2" charset="0"/>
              <a:cs typeface="+mn-cs"/>
            </a:endParaRPr>
          </a:p>
        </p:txBody>
      </p:sp>
      <p:graphicFrame>
        <p:nvGraphicFramePr>
          <p:cNvPr id="8" name="Tabelle 7"/>
          <p:cNvGraphicFramePr>
            <a:graphicFrameLocks noGrp="1"/>
          </p:cNvGraphicFramePr>
          <p:nvPr/>
        </p:nvGraphicFramePr>
        <p:xfrm>
          <a:off x="4211638" y="4424363"/>
          <a:ext cx="4896544" cy="2316480"/>
        </p:xfrm>
        <a:graphic>
          <a:graphicData uri="http://schemas.openxmlformats.org/drawingml/2006/table">
            <a:tbl>
              <a:tblPr/>
              <a:tblGrid>
                <a:gridCol w="2693949"/>
                <a:gridCol w="1162651"/>
                <a:gridCol w="1039944"/>
              </a:tblGrid>
              <a:tr h="276225">
                <a:tc>
                  <a:txBody>
                    <a:bodyPr/>
                    <a:lstStyle/>
                    <a:p>
                      <a:pPr algn="just" rtl="0" fontAlgn="ctr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Element </a:t>
                      </a:r>
                      <a:r>
                        <a:rPr lang="de-DE" sz="1600" b="1" i="0" u="none" strike="noStrike" dirty="0" err="1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of</a:t>
                      </a:r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de-DE" sz="1600" b="1" i="0" u="none" strike="noStrike" dirty="0" err="1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vulnerability</a:t>
                      </a:r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b="1" i="0" u="none" strike="noStrike" dirty="0" err="1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Effect</a:t>
                      </a:r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Rang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just" rtl="0" fontAlgn="ctr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Support </a:t>
                      </a:r>
                      <a:r>
                        <a:rPr lang="de-DE" sz="1600" b="0" i="0" u="none" strike="noStrike" dirty="0" err="1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from</a:t>
                      </a: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 NGO*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b="0" i="0" u="none" strike="noStrike" dirty="0" err="1" smtClean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Extending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just" rtl="0" fontAlgn="ctr"/>
                      <a:r>
                        <a:rPr lang="de-DE" sz="1600" b="0" i="0" u="none" strike="noStrike" dirty="0" err="1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Disruption</a:t>
                      </a: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 of </a:t>
                      </a:r>
                      <a:r>
                        <a:rPr lang="de-DE" sz="1600" b="0" i="0" u="none" strike="noStrike" dirty="0" err="1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infrastructure</a:t>
                      </a: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*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b="0" i="0" u="none" strike="noStrike" dirty="0" err="1" smtClean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Extending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just" rtl="0" fontAlgn="ctr"/>
                      <a:r>
                        <a:rPr lang="de-DE" sz="1600" b="0" i="0" u="none" strike="noStrike" dirty="0" err="1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Usage</a:t>
                      </a: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 of </a:t>
                      </a:r>
                      <a:r>
                        <a:rPr lang="de-DE" sz="1600" b="0" i="0" u="none" strike="noStrike" dirty="0" err="1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own</a:t>
                      </a: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de-DE" sz="1600" b="0" i="0" u="none" strike="noStrike" dirty="0" err="1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resources</a:t>
                      </a: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*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de-DE" sz="1600" b="0" i="0" u="none" strike="noStrike" dirty="0" err="1" smtClean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Lowering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just" rtl="0" fontAlgn="ctr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Personal </a:t>
                      </a:r>
                      <a:r>
                        <a:rPr lang="de-DE" sz="1600" b="0" i="0" u="none" strike="noStrike" dirty="0" err="1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injuries</a:t>
                      </a: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*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b="0" i="0" u="none" strike="noStrike" dirty="0" err="1" smtClean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Extending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Indirect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 Effects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*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b="0" i="0" u="none" strike="noStrike" dirty="0" err="1" smtClean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Extending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just" rtl="0" fontAlgn="ctr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Support </a:t>
                      </a:r>
                      <a:r>
                        <a:rPr lang="de-DE" sz="1600" b="0" i="0" u="none" strike="noStrike" dirty="0" err="1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from</a:t>
                      </a: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de-DE" sz="1600" b="0" i="0" u="none" strike="noStrike" dirty="0" err="1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government</a:t>
                      </a: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b="0" i="0" u="none" strike="noStrike" dirty="0" err="1" smtClean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Extending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0025"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 dirty="0" err="1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corr</a:t>
                      </a: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. R² = 0.49; VIF 1.1 &lt; 2.5 </a:t>
                      </a:r>
                      <a:endParaRPr lang="de-DE" sz="1600" b="0" i="0" u="none" strike="noStrike" dirty="0" smtClean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  <a:p>
                      <a:pPr algn="l" fontAlgn="b"/>
                      <a:r>
                        <a:rPr lang="de-DE" sz="16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*</a:t>
                      </a:r>
                      <a:r>
                        <a:rPr lang="de-DE" sz="1600" b="0" i="0" u="none" strike="noStrike" dirty="0" err="1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significant</a:t>
                      </a: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 min 5 % </a:t>
                      </a:r>
                      <a:r>
                        <a:rPr lang="de-DE" sz="1600" b="0" i="0" u="none" strike="noStrike" dirty="0" err="1" smtClean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error</a:t>
                      </a:r>
                      <a:r>
                        <a:rPr lang="de-DE" sz="16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 - </a:t>
                      </a:r>
                      <a:r>
                        <a:rPr lang="de-DE" sz="1600" b="0" i="0" u="none" strike="noStrike" dirty="0" err="1" smtClean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Durbin</a:t>
                      </a:r>
                      <a:r>
                        <a:rPr lang="de-DE" sz="16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-Watson</a:t>
                      </a: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: 1.72 – n = 171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6202363" y="803275"/>
          <a:ext cx="2746375" cy="3060700"/>
        </p:xfrm>
        <a:graphic>
          <a:graphicData uri="http://schemas.openxmlformats.org/presentationml/2006/ole">
            <p:oleObj spid="_x0000_s5122" name="Visio" r:id="rId4" imgW="4711722" imgH="5251544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107950" y="2565400"/>
            <a:ext cx="50355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de-DE" sz="1600" b="1" dirty="0">
                <a:latin typeface="Calibri" pitchFamily="34" charset="0"/>
              </a:rPr>
              <a:t>Population in </a:t>
            </a:r>
            <a:r>
              <a:rPr lang="de-DE" sz="1600" b="1" dirty="0" err="1">
                <a:latin typeface="Calibri" pitchFamily="34" charset="0"/>
              </a:rPr>
              <a:t>Khao</a:t>
            </a:r>
            <a:r>
              <a:rPr lang="de-DE" sz="1600" b="1" dirty="0">
                <a:latin typeface="Calibri" pitchFamily="34" charset="0"/>
              </a:rPr>
              <a:t> </a:t>
            </a:r>
            <a:r>
              <a:rPr lang="de-DE" sz="1600" b="1" dirty="0" err="1">
                <a:latin typeface="Calibri" pitchFamily="34" charset="0"/>
              </a:rPr>
              <a:t>Lak</a:t>
            </a:r>
            <a:r>
              <a:rPr lang="de-DE" sz="1600" b="1" dirty="0">
                <a:latin typeface="Calibri" pitchFamily="34" charset="0"/>
              </a:rPr>
              <a:t> 2004 </a:t>
            </a:r>
            <a:r>
              <a:rPr lang="de-DE" sz="1600" b="1" dirty="0" err="1">
                <a:latin typeface="Calibri" pitchFamily="34" charset="0"/>
              </a:rPr>
              <a:t>and</a:t>
            </a:r>
            <a:r>
              <a:rPr lang="de-DE" sz="1600" b="1" dirty="0">
                <a:latin typeface="Calibri" pitchFamily="34" charset="0"/>
              </a:rPr>
              <a:t> 2008</a:t>
            </a:r>
          </a:p>
        </p:txBody>
      </p:sp>
      <p:grpSp>
        <p:nvGrpSpPr>
          <p:cNvPr id="2" name="Gruppieren 12"/>
          <p:cNvGrpSpPr>
            <a:grpSpLocks/>
          </p:cNvGrpSpPr>
          <p:nvPr/>
        </p:nvGrpSpPr>
        <p:grpSpPr bwMode="auto">
          <a:xfrm>
            <a:off x="23813" y="2997200"/>
            <a:ext cx="5843587" cy="3671888"/>
            <a:chOff x="2267744" y="1493123"/>
            <a:chExt cx="6681055" cy="4321025"/>
          </a:xfrm>
        </p:grpSpPr>
        <p:pic>
          <p:nvPicPr>
            <p:cNvPr id="2154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67744" y="1493123"/>
              <a:ext cx="6681055" cy="432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1543" name="Gerade Verbindung 4"/>
            <p:cNvCxnSpPr>
              <a:cxnSpLocks noChangeShapeType="1"/>
            </p:cNvCxnSpPr>
            <p:nvPr/>
          </p:nvCxnSpPr>
          <p:spPr bwMode="auto">
            <a:xfrm>
              <a:off x="5220072" y="1628800"/>
              <a:ext cx="0" cy="331236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ash"/>
              <a:round/>
              <a:headEnd/>
              <a:tailEnd/>
            </a:ln>
          </p:spPr>
        </p:cxnSp>
        <p:sp>
          <p:nvSpPr>
            <p:cNvPr id="21544" name="Textfeld 11"/>
            <p:cNvSpPr txBox="1">
              <a:spLocks noChangeArrowheads="1"/>
            </p:cNvSpPr>
            <p:nvPr/>
          </p:nvSpPr>
          <p:spPr bwMode="auto">
            <a:xfrm rot="-5400000">
              <a:off x="3965944" y="3281827"/>
              <a:ext cx="2796286" cy="378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de-DE" sz="600" b="1">
                  <a:latin typeface="Agfa Rotis Sans Serif" pitchFamily="2" charset="0"/>
                </a:rPr>
                <a:t>Durchschnittlich. Überflutungsfläche</a:t>
              </a:r>
            </a:p>
          </p:txBody>
        </p:sp>
      </p:grpSp>
      <p:sp>
        <p:nvSpPr>
          <p:cNvPr id="4" name="Textfeld 3"/>
          <p:cNvSpPr txBox="1"/>
          <p:nvPr/>
        </p:nvSpPr>
        <p:spPr>
          <a:xfrm>
            <a:off x="107950" y="795338"/>
            <a:ext cx="8691563" cy="1939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de-DE" sz="2000" b="1" dirty="0" err="1">
                <a:latin typeface="Calibri" pitchFamily="34" charset="0"/>
                <a:cs typeface="+mn-cs"/>
              </a:rPr>
              <a:t>Relocation</a:t>
            </a:r>
            <a:r>
              <a:rPr lang="de-DE" sz="2000" b="1" dirty="0">
                <a:latin typeface="Calibri" pitchFamily="34" charset="0"/>
                <a:cs typeface="+mn-cs"/>
              </a:rPr>
              <a:t> </a:t>
            </a:r>
            <a:r>
              <a:rPr lang="de-DE" sz="2000" b="1" dirty="0" err="1">
                <a:latin typeface="Calibri" pitchFamily="34" charset="0"/>
                <a:cs typeface="+mn-cs"/>
              </a:rPr>
              <a:t>measures</a:t>
            </a:r>
            <a:endParaRPr lang="de-DE" sz="2000" b="1" dirty="0">
              <a:latin typeface="Calibri" pitchFamily="34" charset="0"/>
              <a:cs typeface="+mn-cs"/>
            </a:endParaRPr>
          </a:p>
          <a:p>
            <a:pPr marL="342900" indent="-342900" eaLnBrk="0" hangingPunct="0">
              <a:buFontTx/>
              <a:buChar char="-"/>
              <a:defRPr/>
            </a:pPr>
            <a:r>
              <a:rPr lang="de-DE" sz="2000" dirty="0" err="1">
                <a:latin typeface="Calibri" pitchFamily="34" charset="0"/>
                <a:cs typeface="+mn-cs"/>
              </a:rPr>
              <a:t>Reduction</a:t>
            </a:r>
            <a:r>
              <a:rPr lang="de-DE" sz="2000" dirty="0">
                <a:latin typeface="Calibri" pitchFamily="34" charset="0"/>
                <a:cs typeface="+mn-cs"/>
              </a:rPr>
              <a:t> of </a:t>
            </a:r>
            <a:r>
              <a:rPr lang="de-DE" sz="2000" dirty="0" err="1">
                <a:latin typeface="Calibri" pitchFamily="34" charset="0"/>
                <a:cs typeface="+mn-cs"/>
              </a:rPr>
              <a:t>exposure</a:t>
            </a:r>
            <a:endParaRPr lang="de-DE" sz="2000" dirty="0">
              <a:latin typeface="Calibri" pitchFamily="34" charset="0"/>
              <a:cs typeface="+mn-cs"/>
            </a:endParaRPr>
          </a:p>
          <a:p>
            <a:pPr marL="342900" indent="-342900" eaLnBrk="0" hangingPunct="0">
              <a:buFontTx/>
              <a:buChar char="-"/>
              <a:defRPr/>
            </a:pPr>
            <a:r>
              <a:rPr lang="de-DE" sz="2000" dirty="0" err="1">
                <a:latin typeface="Calibri" pitchFamily="34" charset="0"/>
                <a:cs typeface="+mn-cs"/>
              </a:rPr>
              <a:t>Reduction</a:t>
            </a:r>
            <a:r>
              <a:rPr lang="de-DE" sz="2000" dirty="0">
                <a:latin typeface="Calibri" pitchFamily="34" charset="0"/>
                <a:cs typeface="+mn-cs"/>
              </a:rPr>
              <a:t> of </a:t>
            </a:r>
            <a:r>
              <a:rPr lang="de-DE" sz="2000" dirty="0" err="1">
                <a:latin typeface="Calibri" pitchFamily="34" charset="0"/>
                <a:cs typeface="+mn-cs"/>
              </a:rPr>
              <a:t>social</a:t>
            </a:r>
            <a:r>
              <a:rPr lang="de-DE" sz="2000" dirty="0">
                <a:latin typeface="Calibri" pitchFamily="34" charset="0"/>
                <a:cs typeface="+mn-cs"/>
              </a:rPr>
              <a:t> </a:t>
            </a:r>
            <a:r>
              <a:rPr lang="de-DE" sz="2000" dirty="0" err="1">
                <a:latin typeface="Calibri" pitchFamily="34" charset="0"/>
                <a:cs typeface="+mn-cs"/>
              </a:rPr>
              <a:t>capital</a:t>
            </a:r>
            <a:endParaRPr lang="de-DE" sz="2000" dirty="0">
              <a:latin typeface="Calibri" pitchFamily="34" charset="0"/>
              <a:cs typeface="+mn-cs"/>
            </a:endParaRPr>
          </a:p>
          <a:p>
            <a:pPr marL="342900" indent="-342900" eaLnBrk="0" hangingPunct="0">
              <a:buFontTx/>
              <a:buChar char="-"/>
              <a:defRPr/>
            </a:pPr>
            <a:r>
              <a:rPr lang="de-DE" sz="2000" dirty="0">
                <a:latin typeface="Calibri" pitchFamily="34" charset="0"/>
                <a:cs typeface="+mn-cs"/>
              </a:rPr>
              <a:t>Second </a:t>
            </a:r>
            <a:r>
              <a:rPr lang="de-DE" sz="2000" dirty="0" err="1">
                <a:latin typeface="Calibri" pitchFamily="34" charset="0"/>
                <a:cs typeface="+mn-cs"/>
              </a:rPr>
              <a:t>adaptation</a:t>
            </a:r>
            <a:r>
              <a:rPr lang="de-DE" sz="2000" dirty="0">
                <a:latin typeface="Calibri" pitchFamily="34" charset="0"/>
                <a:cs typeface="+mn-cs"/>
              </a:rPr>
              <a:t> e.g. </a:t>
            </a:r>
            <a:r>
              <a:rPr lang="de-DE" sz="2000" dirty="0" err="1">
                <a:latin typeface="Calibri" pitchFamily="34" charset="0"/>
                <a:cs typeface="+mn-cs"/>
              </a:rPr>
              <a:t>fishermen</a:t>
            </a:r>
            <a:endParaRPr lang="de-DE" sz="2000" dirty="0">
              <a:latin typeface="Calibri" pitchFamily="34" charset="0"/>
              <a:cs typeface="+mn-cs"/>
            </a:endParaRPr>
          </a:p>
          <a:p>
            <a:pPr marL="342900" indent="-342900" eaLnBrk="0" hangingPunct="0">
              <a:buFontTx/>
              <a:buChar char="-"/>
              <a:defRPr/>
            </a:pPr>
            <a:r>
              <a:rPr lang="de-DE" sz="2000" dirty="0">
                <a:latin typeface="Calibri" pitchFamily="34" charset="0"/>
                <a:cs typeface="+mn-cs"/>
              </a:rPr>
              <a:t>Companies </a:t>
            </a:r>
            <a:r>
              <a:rPr lang="de-DE" sz="2000" dirty="0" err="1">
                <a:latin typeface="Calibri" pitchFamily="34" charset="0"/>
                <a:cs typeface="+mn-cs"/>
              </a:rPr>
              <a:t>did</a:t>
            </a:r>
            <a:r>
              <a:rPr lang="de-DE" sz="2000" dirty="0">
                <a:latin typeface="Calibri" pitchFamily="34" charset="0"/>
                <a:cs typeface="+mn-cs"/>
              </a:rPr>
              <a:t> not </a:t>
            </a:r>
            <a:r>
              <a:rPr lang="de-DE" sz="2000" dirty="0" err="1">
                <a:latin typeface="Calibri" pitchFamily="34" charset="0"/>
                <a:cs typeface="+mn-cs"/>
              </a:rPr>
              <a:t>relocate</a:t>
            </a:r>
            <a:endParaRPr lang="de-DE" sz="2000" dirty="0">
              <a:latin typeface="Calibri" pitchFamily="34" charset="0"/>
              <a:cs typeface="+mn-cs"/>
            </a:endParaRPr>
          </a:p>
          <a:p>
            <a:pPr marL="342900" indent="-342900" eaLnBrk="0" hangingPunct="0">
              <a:buFontTx/>
              <a:buChar char="-"/>
              <a:defRPr/>
            </a:pPr>
            <a:endParaRPr lang="de-DE" sz="2000" dirty="0">
              <a:latin typeface="Agfa Rotis Sans Serif" pitchFamily="2" charset="0"/>
              <a:cs typeface="+mn-cs"/>
            </a:endParaRPr>
          </a:p>
        </p:txBody>
      </p:sp>
      <p:graphicFrame>
        <p:nvGraphicFramePr>
          <p:cNvPr id="6" name="Tabelle 5"/>
          <p:cNvGraphicFramePr>
            <a:graphicFrameLocks noGrp="1"/>
          </p:cNvGraphicFramePr>
          <p:nvPr/>
        </p:nvGraphicFramePr>
        <p:xfrm>
          <a:off x="206375" y="3860800"/>
          <a:ext cx="5168900" cy="2423160"/>
        </p:xfrm>
        <a:graphic>
          <a:graphicData uri="http://schemas.openxmlformats.org/drawingml/2006/table">
            <a:tbl>
              <a:tblPr/>
              <a:tblGrid>
                <a:gridCol w="2957283"/>
                <a:gridCol w="1040761"/>
                <a:gridCol w="1170856"/>
              </a:tblGrid>
              <a:tr h="590550"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Share </a:t>
                      </a:r>
                      <a:r>
                        <a:rPr lang="de-DE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of</a:t>
                      </a:r>
                      <a:r>
                        <a:rPr lang="de-D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de-DE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business</a:t>
                      </a:r>
                      <a:r>
                        <a:rPr lang="de-D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de-DE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sector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Thereof located in inundation zone 2004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Hotel </a:t>
                      </a:r>
                      <a:r>
                        <a:rPr lang="de-D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and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de-D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restaurant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29.5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%</a:t>
                      </a:r>
                    </a:p>
                  </a:txBody>
                  <a:tcPr marL="9525" marR="171450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61.1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%</a:t>
                      </a:r>
                    </a:p>
                  </a:txBody>
                  <a:tcPr marL="9525" marR="171450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Other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13.6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%</a:t>
                      </a:r>
                    </a:p>
                  </a:txBody>
                  <a:tcPr marL="9525" marR="17145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50.0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%</a:t>
                      </a:r>
                    </a:p>
                  </a:txBody>
                  <a:tcPr marL="9525" marR="17145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Wholesale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de-D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and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de-D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retail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25.0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%</a:t>
                      </a:r>
                    </a:p>
                  </a:txBody>
                  <a:tcPr marL="9525" marR="17145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38.5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%</a:t>
                      </a:r>
                    </a:p>
                  </a:txBody>
                  <a:tcPr marL="9525" marR="17145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Transport, Logistics </a:t>
                      </a:r>
                      <a:r>
                        <a:rPr lang="de-DE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and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Communications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20.5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%</a:t>
                      </a:r>
                    </a:p>
                  </a:txBody>
                  <a:tcPr marL="9525" marR="17145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12.5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%</a:t>
                      </a:r>
                    </a:p>
                  </a:txBody>
                  <a:tcPr marL="9525" marR="17145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Community, social and personal services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11.4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%</a:t>
                      </a:r>
                    </a:p>
                  </a:txBody>
                  <a:tcPr marL="9525" marR="17145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20.0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%</a:t>
                      </a:r>
                    </a:p>
                  </a:txBody>
                  <a:tcPr marL="9525" marR="17145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100.0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%</a:t>
                      </a:r>
                    </a:p>
                  </a:txBody>
                  <a:tcPr marL="9525" marR="17145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42.6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%</a:t>
                      </a:r>
                    </a:p>
                  </a:txBody>
                  <a:tcPr marL="9525" marR="17145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gfa Rotis Sans Serif" pitchFamily="2" charset="0"/>
                        </a:rPr>
                        <a:t>TRAIT Field Mapping 2008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Agfa Rotis Sans Serif" pitchFamily="2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gfa Rotis Sans Serif" pitchFamily="2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gfa Rotis Sans Serif" pitchFamily="2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1538" name="Bild 8"/>
          <p:cNvPicPr>
            <a:picLocks noChangeAspect="1" noChangeArrowheads="1"/>
          </p:cNvPicPr>
          <p:nvPr/>
        </p:nvPicPr>
        <p:blipFill>
          <a:blip r:embed="rId4" cstate="print"/>
          <a:srcRect l="22343"/>
          <a:stretch>
            <a:fillRect/>
          </a:stretch>
        </p:blipFill>
        <p:spPr bwMode="auto">
          <a:xfrm>
            <a:off x="6670675" y="2973388"/>
            <a:ext cx="1604963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eck 7"/>
          <p:cNvSpPr/>
          <p:nvPr/>
        </p:nvSpPr>
        <p:spPr>
          <a:xfrm>
            <a:off x="95250" y="149225"/>
            <a:ext cx="41969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kern="0" dirty="0">
                <a:solidFill>
                  <a:srgbClr val="C00000"/>
                </a:solidFill>
                <a:latin typeface="Calibri" pitchFamily="34" charset="0"/>
                <a:cs typeface="+mn-cs"/>
              </a:rPr>
              <a:t>Adaptation – reconstruction measures</a:t>
            </a:r>
          </a:p>
        </p:txBody>
      </p:sp>
      <p:sp>
        <p:nvSpPr>
          <p:cNvPr id="11" name="Textfeld 10"/>
          <p:cNvSpPr txBox="1">
            <a:spLocks noChangeArrowheads="1"/>
          </p:cNvSpPr>
          <p:nvPr/>
        </p:nvSpPr>
        <p:spPr bwMode="auto">
          <a:xfrm>
            <a:off x="179388" y="3594100"/>
            <a:ext cx="51847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de-DE" sz="1600" b="1" dirty="0">
                <a:latin typeface="Calibri" pitchFamily="34" charset="0"/>
              </a:rPr>
              <a:t>Companies in </a:t>
            </a:r>
            <a:r>
              <a:rPr lang="de-DE" sz="1600" b="1" dirty="0" err="1">
                <a:latin typeface="Calibri" pitchFamily="34" charset="0"/>
              </a:rPr>
              <a:t>Khao</a:t>
            </a:r>
            <a:r>
              <a:rPr lang="de-DE" sz="1600" b="1" dirty="0">
                <a:latin typeface="Calibri" pitchFamily="34" charset="0"/>
              </a:rPr>
              <a:t> </a:t>
            </a:r>
            <a:r>
              <a:rPr lang="de-DE" sz="1600" b="1" dirty="0" err="1">
                <a:latin typeface="Calibri" pitchFamily="34" charset="0"/>
              </a:rPr>
              <a:t>Lak</a:t>
            </a:r>
            <a:r>
              <a:rPr lang="de-DE" sz="1600" b="1" dirty="0">
                <a:latin typeface="Calibri" pitchFamily="34" charset="0"/>
              </a:rPr>
              <a:t> 2008 </a:t>
            </a:r>
          </a:p>
        </p:txBody>
      </p:sp>
      <p:pic>
        <p:nvPicPr>
          <p:cNvPr id="2154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70675" y="4587875"/>
            <a:ext cx="1604963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e 4"/>
          <p:cNvGraphicFramePr>
            <a:graphicFrameLocks noGrp="1"/>
          </p:cNvGraphicFramePr>
          <p:nvPr/>
        </p:nvGraphicFramePr>
        <p:xfrm>
          <a:off x="4572000" y="3068638"/>
          <a:ext cx="3869433" cy="2268855"/>
        </p:xfrm>
        <a:graphic>
          <a:graphicData uri="http://schemas.openxmlformats.org/drawingml/2006/table">
            <a:tbl>
              <a:tblPr/>
              <a:tblGrid>
                <a:gridCol w="1177951"/>
                <a:gridCol w="934828"/>
                <a:gridCol w="934828"/>
                <a:gridCol w="821826"/>
              </a:tblGrid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Country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Direct effects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Indirect effects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Total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just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Indonesia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2.5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9525" marR="25717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1.3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9525" marR="25717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3.7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9525" marR="25717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just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Thailand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0.4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9525" marR="25717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1.4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9525" marR="25717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1.8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9525" marR="25717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just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Sri Lanka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0.8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9525" marR="25717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0.3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9525" marR="25717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1.1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9525" marR="25717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just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India</a:t>
                      </a:r>
                      <a:endParaRPr lang="de-DE" sz="1600" b="0" i="0" u="none" strike="noStrike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0.5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9525" marR="25717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0.4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9525" marR="25717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0.9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9525" marR="25717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just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Maldives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0.3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9525" marR="25717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0.1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9525" marR="25717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0.4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9525" marR="25717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 gridSpan="3">
                  <a:txBody>
                    <a:bodyPr/>
                    <a:lstStyle/>
                    <a:p>
                      <a:pPr algn="just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Damage and Losses (Billion €)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 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 gridSpan="4">
                  <a:txBody>
                    <a:bodyPr/>
                    <a:lstStyle/>
                    <a:p>
                      <a:pPr algn="just" fontAlgn="t"/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latin typeface="Calibri" pitchFamily="34" charset="0"/>
                        </a:rPr>
                        <a:t>Source: Author’s own design, based on United Nations and World Bank 2005:18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250" name="Rechteck 5"/>
          <p:cNvSpPr>
            <a:spLocks noChangeArrowheads="1"/>
          </p:cNvSpPr>
          <p:nvPr/>
        </p:nvSpPr>
        <p:spPr bwMode="auto">
          <a:xfrm>
            <a:off x="4572000" y="3789363"/>
            <a:ext cx="3671888" cy="287337"/>
          </a:xfrm>
          <a:prstGeom prst="rect">
            <a:avLst/>
          </a:prstGeom>
          <a:noFill/>
          <a:ln w="19050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250825" y="1341438"/>
            <a:ext cx="4860925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de-DE" sz="2000" kern="0" dirty="0">
                <a:latin typeface="Calibri" pitchFamily="34" charset="0"/>
                <a:cs typeface="+mn-cs"/>
              </a:rPr>
              <a:t>226.000 </a:t>
            </a:r>
            <a:r>
              <a:rPr lang="de-DE" sz="2000" kern="0" dirty="0" err="1">
                <a:latin typeface="Calibri" pitchFamily="34" charset="0"/>
                <a:cs typeface="+mn-cs"/>
              </a:rPr>
              <a:t>Deaths</a:t>
            </a:r>
            <a:r>
              <a:rPr lang="de-DE" sz="2000" kern="0" dirty="0">
                <a:latin typeface="Calibri" pitchFamily="34" charset="0"/>
                <a:cs typeface="+mn-cs"/>
              </a:rPr>
              <a:t> in </a:t>
            </a:r>
            <a:r>
              <a:rPr lang="de-DE" sz="2000" kern="0" dirty="0" err="1">
                <a:latin typeface="Calibri" pitchFamily="34" charset="0"/>
                <a:cs typeface="+mn-cs"/>
              </a:rPr>
              <a:t>Asia</a:t>
            </a:r>
            <a:r>
              <a:rPr lang="de-DE" sz="2000" kern="0" dirty="0">
                <a:latin typeface="Calibri" pitchFamily="34" charset="0"/>
                <a:cs typeface="+mn-cs"/>
              </a:rPr>
              <a:t> </a:t>
            </a:r>
            <a:r>
              <a:rPr lang="de-DE" sz="2000" kern="0" dirty="0" err="1">
                <a:latin typeface="Calibri" pitchFamily="34" charset="0"/>
                <a:cs typeface="+mn-cs"/>
              </a:rPr>
              <a:t>and</a:t>
            </a:r>
            <a:r>
              <a:rPr lang="de-DE" sz="2000" kern="0" dirty="0">
                <a:latin typeface="Calibri" pitchFamily="34" charset="0"/>
                <a:cs typeface="+mn-cs"/>
              </a:rPr>
              <a:t> </a:t>
            </a:r>
            <a:r>
              <a:rPr lang="de-DE" sz="2000" kern="0" dirty="0" err="1">
                <a:latin typeface="Calibri" pitchFamily="34" charset="0"/>
                <a:cs typeface="+mn-cs"/>
              </a:rPr>
              <a:t>Africa</a:t>
            </a:r>
            <a:endParaRPr lang="de-DE" sz="2000" kern="0" dirty="0">
              <a:latin typeface="Calibri" pitchFamily="34" charset="0"/>
              <a:cs typeface="+mn-cs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de-DE" sz="2000" kern="0" dirty="0">
                <a:latin typeface="Calibri" pitchFamily="34" charset="0"/>
                <a:cs typeface="+mn-cs"/>
              </a:rPr>
              <a:t>In Thailand 5.300 </a:t>
            </a:r>
            <a:r>
              <a:rPr lang="de-DE" sz="2000" kern="0" dirty="0" err="1">
                <a:latin typeface="Calibri" pitchFamily="34" charset="0"/>
                <a:cs typeface="+mn-cs"/>
              </a:rPr>
              <a:t>Deaths</a:t>
            </a:r>
            <a:r>
              <a:rPr lang="de-DE" sz="2000" kern="0" dirty="0">
                <a:latin typeface="Calibri" pitchFamily="34" charset="0"/>
                <a:cs typeface="+mn-cs"/>
              </a:rPr>
              <a:t> (2.300 </a:t>
            </a:r>
            <a:r>
              <a:rPr lang="de-DE" sz="2000" kern="0" dirty="0" err="1">
                <a:latin typeface="Calibri" pitchFamily="34" charset="0"/>
                <a:cs typeface="+mn-cs"/>
              </a:rPr>
              <a:t>Tourists</a:t>
            </a:r>
            <a:r>
              <a:rPr lang="de-DE" sz="2000" kern="0" dirty="0">
                <a:latin typeface="Calibri" pitchFamily="34" charset="0"/>
                <a:cs typeface="+mn-cs"/>
              </a:rPr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de-DE" sz="2000" kern="0" dirty="0" err="1">
                <a:latin typeface="Calibri" pitchFamily="34" charset="0"/>
                <a:cs typeface="+mn-cs"/>
              </a:rPr>
              <a:t>Decrease</a:t>
            </a:r>
            <a:r>
              <a:rPr lang="de-DE" sz="2000" kern="0" dirty="0">
                <a:latin typeface="Calibri" pitchFamily="34" charset="0"/>
                <a:cs typeface="+mn-cs"/>
              </a:rPr>
              <a:t> of  GDP </a:t>
            </a:r>
            <a:r>
              <a:rPr lang="de-DE" sz="2000" kern="0" dirty="0" err="1">
                <a:latin typeface="Calibri" pitchFamily="34" charset="0"/>
                <a:cs typeface="+mn-cs"/>
              </a:rPr>
              <a:t>by</a:t>
            </a:r>
            <a:r>
              <a:rPr lang="de-DE" sz="2000" kern="0" dirty="0">
                <a:latin typeface="Calibri" pitchFamily="34" charset="0"/>
                <a:cs typeface="+mn-cs"/>
              </a:rPr>
              <a:t> 1,5 % in 2005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0" y="144463"/>
            <a:ext cx="7772400" cy="4048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2000" kern="0" dirty="0">
                <a:solidFill>
                  <a:srgbClr val="C00000"/>
                </a:solidFill>
                <a:latin typeface="Calibri" pitchFamily="34" charset="0"/>
                <a:ea typeface="+mj-ea"/>
                <a:cs typeface="+mj-cs"/>
              </a:rPr>
              <a:t>Tsunami 2004 in Thailand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12346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kern="0" dirty="0">
                <a:solidFill>
                  <a:srgbClr val="C00000"/>
                </a:solidFill>
                <a:latin typeface="Calibri" pitchFamily="34" charset="0"/>
                <a:cs typeface="+mn-cs"/>
              </a:rPr>
              <a:t>Summary </a:t>
            </a:r>
          </a:p>
        </p:txBody>
      </p:sp>
      <p:sp>
        <p:nvSpPr>
          <p:cNvPr id="22531" name="Textfeld 2"/>
          <p:cNvSpPr txBox="1">
            <a:spLocks noChangeArrowheads="1"/>
          </p:cNvSpPr>
          <p:nvPr/>
        </p:nvSpPr>
        <p:spPr bwMode="auto">
          <a:xfrm>
            <a:off x="220663" y="836613"/>
            <a:ext cx="8640762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 eaLnBrk="0" hangingPunct="0">
              <a:buFontTx/>
              <a:buChar char="-"/>
            </a:pPr>
            <a:r>
              <a:rPr lang="de-DE" sz="2000" dirty="0" err="1">
                <a:latin typeface="Calibri" pitchFamily="34" charset="0"/>
              </a:rPr>
              <a:t>Complex</a:t>
            </a: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impact</a:t>
            </a: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analysis</a:t>
            </a: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within</a:t>
            </a: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one</a:t>
            </a: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vulnerability</a:t>
            </a:r>
            <a:r>
              <a:rPr lang="de-DE" sz="2000" dirty="0">
                <a:latin typeface="Calibri" pitchFamily="34" charset="0"/>
              </a:rPr>
              <a:t> model</a:t>
            </a:r>
          </a:p>
          <a:p>
            <a:pPr marL="174625" indent="-174625" eaLnBrk="0" hangingPunct="0">
              <a:buFontTx/>
              <a:buChar char="-"/>
            </a:pPr>
            <a:endParaRPr lang="de-DE" sz="2000" dirty="0">
              <a:latin typeface="Calibri" pitchFamily="34" charset="0"/>
            </a:endParaRPr>
          </a:p>
          <a:p>
            <a:pPr marL="174625" indent="-174625" eaLnBrk="0" hangingPunct="0">
              <a:buFontTx/>
              <a:buChar char="-"/>
            </a:pPr>
            <a:r>
              <a:rPr lang="de-DE" sz="2000" dirty="0" err="1">
                <a:latin typeface="Calibri" pitchFamily="34" charset="0"/>
              </a:rPr>
              <a:t>Relationship</a:t>
            </a: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between</a:t>
            </a: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damages</a:t>
            </a: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and</a:t>
            </a: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recovery</a:t>
            </a: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influenced</a:t>
            </a: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by</a:t>
            </a:r>
            <a:r>
              <a:rPr lang="de-DE" sz="2000" dirty="0">
                <a:latin typeface="Calibri" pitchFamily="34" charset="0"/>
              </a:rPr>
              <a:t>:</a:t>
            </a:r>
          </a:p>
          <a:p>
            <a:pPr marL="804863" lvl="1" indent="-271463" eaLnBrk="0" hangingPunct="0">
              <a:buFontTx/>
              <a:buChar char="-"/>
            </a:pPr>
            <a:r>
              <a:rPr lang="de-DE" sz="2000" dirty="0" err="1">
                <a:latin typeface="Calibri" pitchFamily="34" charset="0"/>
              </a:rPr>
              <a:t>direct</a:t>
            </a: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and</a:t>
            </a: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indirect</a:t>
            </a: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sensitivity</a:t>
            </a:r>
            <a:endParaRPr lang="de-DE" sz="2000" dirty="0">
              <a:latin typeface="Calibri" pitchFamily="34" charset="0"/>
            </a:endParaRPr>
          </a:p>
          <a:p>
            <a:pPr marL="804863" lvl="1" indent="-271463" eaLnBrk="0" hangingPunct="0">
              <a:buFontTx/>
              <a:buChar char="-"/>
            </a:pPr>
            <a:r>
              <a:rPr lang="de-DE" sz="2000" dirty="0" err="1">
                <a:latin typeface="Calibri" pitchFamily="34" charset="0"/>
              </a:rPr>
              <a:t>internal</a:t>
            </a: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and</a:t>
            </a: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external</a:t>
            </a: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resilience</a:t>
            </a:r>
            <a:r>
              <a:rPr lang="de-DE" sz="2000" dirty="0">
                <a:latin typeface="Calibri" pitchFamily="34" charset="0"/>
              </a:rPr>
              <a:t> </a:t>
            </a:r>
            <a:r>
              <a:rPr lang="de-DE" sz="2000" dirty="0" err="1">
                <a:latin typeface="Calibri" pitchFamily="34" charset="0"/>
              </a:rPr>
              <a:t>factors</a:t>
            </a:r>
            <a:endParaRPr lang="de-DE" sz="2000" dirty="0">
              <a:latin typeface="Calibri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220663" y="2492375"/>
            <a:ext cx="845502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4625" indent="-174625" eaLnBrk="0" hangingPunct="0">
              <a:buFontTx/>
              <a:buChar char="-"/>
              <a:defRPr/>
            </a:pPr>
            <a:r>
              <a:rPr lang="de-DE" sz="2000" dirty="0" err="1">
                <a:latin typeface="Calibri" pitchFamily="34" charset="0"/>
                <a:cs typeface="+mn-cs"/>
              </a:rPr>
              <a:t>Households</a:t>
            </a:r>
            <a:r>
              <a:rPr lang="de-DE" sz="2000" dirty="0">
                <a:latin typeface="Calibri" pitchFamily="34" charset="0"/>
                <a:cs typeface="+mn-cs"/>
              </a:rPr>
              <a:t> </a:t>
            </a:r>
            <a:r>
              <a:rPr lang="de-DE" sz="2000" dirty="0" err="1">
                <a:latin typeface="Calibri" pitchFamily="34" charset="0"/>
                <a:cs typeface="+mn-cs"/>
              </a:rPr>
              <a:t>and</a:t>
            </a:r>
            <a:r>
              <a:rPr lang="de-DE" sz="2000" dirty="0">
                <a:latin typeface="Calibri" pitchFamily="34" charset="0"/>
                <a:cs typeface="+mn-cs"/>
              </a:rPr>
              <a:t> </a:t>
            </a:r>
            <a:r>
              <a:rPr lang="de-DE" sz="2000" dirty="0" err="1">
                <a:latin typeface="Calibri" pitchFamily="34" charset="0"/>
                <a:cs typeface="+mn-cs"/>
              </a:rPr>
              <a:t>companies</a:t>
            </a:r>
            <a:r>
              <a:rPr lang="de-DE" sz="2000" dirty="0">
                <a:latin typeface="Calibri" pitchFamily="34" charset="0"/>
                <a:cs typeface="+mn-cs"/>
              </a:rPr>
              <a:t> </a:t>
            </a:r>
            <a:r>
              <a:rPr lang="de-DE" sz="2000" dirty="0" err="1">
                <a:latin typeface="Calibri" pitchFamily="34" charset="0"/>
                <a:cs typeface="+mn-cs"/>
              </a:rPr>
              <a:t>with</a:t>
            </a:r>
            <a:r>
              <a:rPr lang="de-DE" sz="2000" dirty="0">
                <a:latin typeface="Calibri" pitchFamily="34" charset="0"/>
                <a:cs typeface="+mn-cs"/>
              </a:rPr>
              <a:t> </a:t>
            </a:r>
            <a:r>
              <a:rPr lang="de-DE" sz="2000" dirty="0" err="1">
                <a:latin typeface="Calibri" pitchFamily="34" charset="0"/>
                <a:cs typeface="+mn-cs"/>
              </a:rPr>
              <a:t>weak</a:t>
            </a:r>
            <a:r>
              <a:rPr lang="de-DE" sz="2000" dirty="0">
                <a:latin typeface="Calibri" pitchFamily="34" charset="0"/>
                <a:cs typeface="+mn-cs"/>
              </a:rPr>
              <a:t> </a:t>
            </a:r>
            <a:r>
              <a:rPr lang="de-DE" sz="2000" dirty="0" err="1">
                <a:latin typeface="Calibri" pitchFamily="34" charset="0"/>
                <a:cs typeface="+mn-cs"/>
              </a:rPr>
              <a:t>internal</a:t>
            </a:r>
            <a:r>
              <a:rPr lang="de-DE" sz="2000" dirty="0">
                <a:latin typeface="Calibri" pitchFamily="34" charset="0"/>
                <a:cs typeface="+mn-cs"/>
              </a:rPr>
              <a:t> </a:t>
            </a:r>
            <a:r>
              <a:rPr lang="de-DE" sz="2000" dirty="0" err="1">
                <a:latin typeface="Calibri" pitchFamily="34" charset="0"/>
                <a:cs typeface="+mn-cs"/>
              </a:rPr>
              <a:t>resilience</a:t>
            </a:r>
            <a:r>
              <a:rPr lang="de-DE" sz="2000" dirty="0">
                <a:latin typeface="Calibri" pitchFamily="34" charset="0"/>
                <a:cs typeface="+mn-cs"/>
              </a:rPr>
              <a:t> </a:t>
            </a:r>
            <a:r>
              <a:rPr lang="de-DE" sz="2000" dirty="0" err="1">
                <a:latin typeface="Calibri" pitchFamily="34" charset="0"/>
                <a:cs typeface="+mn-cs"/>
              </a:rPr>
              <a:t>factors</a:t>
            </a:r>
            <a:r>
              <a:rPr lang="de-DE" sz="2000" dirty="0">
                <a:latin typeface="Calibri" pitchFamily="34" charset="0"/>
                <a:cs typeface="+mn-cs"/>
              </a:rPr>
              <a:t> </a:t>
            </a:r>
            <a:r>
              <a:rPr lang="de-DE" sz="2000" dirty="0" err="1">
                <a:latin typeface="Calibri" pitchFamily="34" charset="0"/>
                <a:cs typeface="+mn-cs"/>
              </a:rPr>
              <a:t>are</a:t>
            </a:r>
            <a:r>
              <a:rPr lang="de-DE" sz="2000" dirty="0">
                <a:latin typeface="Calibri" pitchFamily="34" charset="0"/>
                <a:cs typeface="+mn-cs"/>
              </a:rPr>
              <a:t> in </a:t>
            </a:r>
            <a:r>
              <a:rPr lang="de-DE" sz="2000" dirty="0" err="1">
                <a:latin typeface="Calibri" pitchFamily="34" charset="0"/>
                <a:cs typeface="+mn-cs"/>
              </a:rPr>
              <a:t>need</a:t>
            </a:r>
            <a:r>
              <a:rPr lang="de-DE" sz="2000" dirty="0">
                <a:latin typeface="Calibri" pitchFamily="34" charset="0"/>
                <a:cs typeface="+mn-cs"/>
              </a:rPr>
              <a:t> of </a:t>
            </a:r>
            <a:r>
              <a:rPr lang="de-DE" sz="2000" dirty="0" err="1">
                <a:latin typeface="Calibri" pitchFamily="34" charset="0"/>
                <a:cs typeface="+mn-cs"/>
              </a:rPr>
              <a:t>external</a:t>
            </a:r>
            <a:r>
              <a:rPr lang="de-DE" sz="2000" dirty="0">
                <a:latin typeface="Calibri" pitchFamily="34" charset="0"/>
                <a:cs typeface="+mn-cs"/>
              </a:rPr>
              <a:t> </a:t>
            </a:r>
            <a:r>
              <a:rPr lang="de-DE" sz="2000" dirty="0" err="1">
                <a:latin typeface="Calibri" pitchFamily="34" charset="0"/>
                <a:cs typeface="+mn-cs"/>
              </a:rPr>
              <a:t>help</a:t>
            </a:r>
            <a:endParaRPr lang="de-DE" sz="2000" dirty="0">
              <a:latin typeface="Calibri" pitchFamily="34" charset="0"/>
              <a:cs typeface="+mn-cs"/>
            </a:endParaRPr>
          </a:p>
          <a:p>
            <a:pPr marL="174625" indent="-174625" eaLnBrk="0" hangingPunct="0">
              <a:buFontTx/>
              <a:buChar char="-"/>
              <a:defRPr/>
            </a:pPr>
            <a:endParaRPr lang="de-DE" sz="2000" dirty="0">
              <a:latin typeface="Calibri" pitchFamily="34" charset="0"/>
              <a:cs typeface="+mn-cs"/>
            </a:endParaRPr>
          </a:p>
          <a:p>
            <a:pPr marL="174625" indent="-174625" eaLnBrk="0" hangingPunct="0">
              <a:buFontTx/>
              <a:buChar char="-"/>
              <a:defRPr/>
            </a:pPr>
            <a:r>
              <a:rPr lang="de-DE" sz="2000" dirty="0" err="1">
                <a:latin typeface="Calibri" pitchFamily="34" charset="0"/>
                <a:cs typeface="+mn-cs"/>
              </a:rPr>
              <a:t>Logistical</a:t>
            </a:r>
            <a:r>
              <a:rPr lang="de-DE" sz="2000" dirty="0">
                <a:latin typeface="Calibri" pitchFamily="34" charset="0"/>
                <a:cs typeface="+mn-cs"/>
              </a:rPr>
              <a:t> </a:t>
            </a:r>
            <a:r>
              <a:rPr lang="de-DE" sz="2000" dirty="0" err="1">
                <a:latin typeface="Calibri" pitchFamily="34" charset="0"/>
                <a:cs typeface="+mn-cs"/>
              </a:rPr>
              <a:t>deficits</a:t>
            </a:r>
            <a:r>
              <a:rPr lang="de-DE" sz="2000" dirty="0">
                <a:latin typeface="Calibri" pitchFamily="34" charset="0"/>
                <a:cs typeface="+mn-cs"/>
              </a:rPr>
              <a:t> in the </a:t>
            </a:r>
            <a:r>
              <a:rPr lang="de-DE" sz="2000" dirty="0" err="1">
                <a:latin typeface="Calibri" pitchFamily="34" charset="0"/>
                <a:cs typeface="+mn-cs"/>
              </a:rPr>
              <a:t>provision</a:t>
            </a:r>
            <a:r>
              <a:rPr lang="de-DE" sz="2000" dirty="0">
                <a:latin typeface="Calibri" pitchFamily="34" charset="0"/>
                <a:cs typeface="+mn-cs"/>
              </a:rPr>
              <a:t> of </a:t>
            </a:r>
            <a:r>
              <a:rPr lang="de-DE" sz="2000" dirty="0" err="1">
                <a:latin typeface="Calibri" pitchFamily="34" charset="0"/>
                <a:cs typeface="+mn-cs"/>
              </a:rPr>
              <a:t>help</a:t>
            </a:r>
            <a:r>
              <a:rPr lang="de-DE" sz="2000" dirty="0">
                <a:latin typeface="Calibri" pitchFamily="34" charset="0"/>
                <a:cs typeface="+mn-cs"/>
              </a:rPr>
              <a:t> </a:t>
            </a:r>
            <a:r>
              <a:rPr lang="de-DE" sz="2000" dirty="0" err="1">
                <a:latin typeface="Calibri" pitchFamily="34" charset="0"/>
                <a:cs typeface="+mn-cs"/>
              </a:rPr>
              <a:t>extented</a:t>
            </a:r>
            <a:r>
              <a:rPr lang="de-DE" sz="2000" dirty="0">
                <a:latin typeface="Calibri" pitchFamily="34" charset="0"/>
                <a:cs typeface="+mn-cs"/>
              </a:rPr>
              <a:t> the </a:t>
            </a:r>
            <a:r>
              <a:rPr lang="de-DE" sz="2000" dirty="0" err="1">
                <a:latin typeface="Calibri" pitchFamily="34" charset="0"/>
                <a:cs typeface="+mn-cs"/>
              </a:rPr>
              <a:t>recovery</a:t>
            </a:r>
            <a:r>
              <a:rPr lang="de-DE" sz="2000" dirty="0">
                <a:latin typeface="Calibri" pitchFamily="34" charset="0"/>
                <a:cs typeface="+mn-cs"/>
              </a:rPr>
              <a:t> time</a:t>
            </a:r>
          </a:p>
          <a:p>
            <a:pPr eaLnBrk="0" hangingPunct="0">
              <a:defRPr/>
            </a:pPr>
            <a:endParaRPr lang="de-DE" sz="2000" dirty="0">
              <a:latin typeface="Calibri" pitchFamily="34" charset="0"/>
              <a:cs typeface="+mn-cs"/>
            </a:endParaRPr>
          </a:p>
          <a:p>
            <a:pPr marL="174625" indent="-174625" eaLnBrk="0" hangingPunct="0">
              <a:buFontTx/>
              <a:buChar char="-"/>
              <a:defRPr/>
            </a:pPr>
            <a:r>
              <a:rPr lang="de-DE" sz="2000" b="1" dirty="0" err="1">
                <a:latin typeface="Calibri" pitchFamily="34" charset="0"/>
                <a:cs typeface="+mn-cs"/>
              </a:rPr>
              <a:t>Leading</a:t>
            </a:r>
            <a:r>
              <a:rPr lang="de-DE" sz="2000" b="1" dirty="0">
                <a:latin typeface="Calibri" pitchFamily="34" charset="0"/>
                <a:cs typeface="+mn-cs"/>
              </a:rPr>
              <a:t> </a:t>
            </a:r>
            <a:r>
              <a:rPr lang="de-DE" sz="2000" b="1" dirty="0" err="1">
                <a:latin typeface="Calibri" pitchFamily="34" charset="0"/>
                <a:cs typeface="+mn-cs"/>
              </a:rPr>
              <a:t>sectors</a:t>
            </a:r>
            <a:r>
              <a:rPr lang="de-DE" sz="2000" b="1" dirty="0">
                <a:latin typeface="Calibri" pitchFamily="34" charset="0"/>
                <a:cs typeface="+mn-cs"/>
              </a:rPr>
              <a:t> </a:t>
            </a:r>
            <a:r>
              <a:rPr lang="de-DE" sz="2000" b="1" dirty="0" err="1">
                <a:latin typeface="Calibri" pitchFamily="34" charset="0"/>
                <a:cs typeface="+mn-cs"/>
              </a:rPr>
              <a:t>influence</a:t>
            </a:r>
            <a:r>
              <a:rPr lang="de-DE" sz="2000" b="1" dirty="0">
                <a:latin typeface="Calibri" pitchFamily="34" charset="0"/>
                <a:cs typeface="+mn-cs"/>
              </a:rPr>
              <a:t> the </a:t>
            </a:r>
            <a:r>
              <a:rPr lang="de-DE" sz="2000" b="1" dirty="0" err="1">
                <a:latin typeface="Calibri" pitchFamily="34" charset="0"/>
                <a:cs typeface="+mn-cs"/>
              </a:rPr>
              <a:t>vulnerability</a:t>
            </a:r>
            <a:endParaRPr lang="de-DE" sz="2000" b="1" dirty="0">
              <a:latin typeface="Calibri" pitchFamily="34" charset="0"/>
              <a:cs typeface="+mn-cs"/>
            </a:endParaRPr>
          </a:p>
          <a:p>
            <a:pPr marL="631825" lvl="1" indent="-174625" eaLnBrk="0" hangingPunct="0">
              <a:buFontTx/>
              <a:buChar char="-"/>
              <a:defRPr/>
            </a:pPr>
            <a:r>
              <a:rPr lang="de-DE" sz="2000" dirty="0">
                <a:latin typeface="Calibri" pitchFamily="34" charset="0"/>
                <a:cs typeface="+mn-cs"/>
              </a:rPr>
              <a:t>High </a:t>
            </a:r>
            <a:r>
              <a:rPr lang="de-DE" sz="2000" dirty="0" err="1">
                <a:latin typeface="Calibri" pitchFamily="34" charset="0"/>
                <a:cs typeface="+mn-cs"/>
              </a:rPr>
              <a:t>dependance</a:t>
            </a:r>
            <a:r>
              <a:rPr lang="de-DE" sz="2000" dirty="0">
                <a:latin typeface="Calibri" pitchFamily="34" charset="0"/>
                <a:cs typeface="+mn-cs"/>
              </a:rPr>
              <a:t> on </a:t>
            </a:r>
            <a:r>
              <a:rPr lang="de-DE" sz="2000" dirty="0" err="1">
                <a:latin typeface="Calibri" pitchFamily="34" charset="0"/>
                <a:cs typeface="+mn-cs"/>
              </a:rPr>
              <a:t>tourism</a:t>
            </a:r>
            <a:r>
              <a:rPr lang="de-DE" sz="2000" dirty="0">
                <a:latin typeface="Calibri" pitchFamily="34" charset="0"/>
                <a:cs typeface="+mn-cs"/>
              </a:rPr>
              <a:t> has a negative </a:t>
            </a:r>
            <a:r>
              <a:rPr lang="de-DE" sz="2000" dirty="0" err="1">
                <a:latin typeface="Calibri" pitchFamily="34" charset="0"/>
                <a:cs typeface="+mn-cs"/>
              </a:rPr>
              <a:t>impact</a:t>
            </a:r>
            <a:r>
              <a:rPr lang="de-DE" sz="2000" dirty="0">
                <a:latin typeface="Calibri" pitchFamily="34" charset="0"/>
                <a:cs typeface="+mn-cs"/>
              </a:rPr>
              <a:t> on </a:t>
            </a:r>
            <a:r>
              <a:rPr lang="de-DE" sz="2000" dirty="0" err="1">
                <a:latin typeface="Calibri" pitchFamily="34" charset="0"/>
                <a:cs typeface="+mn-cs"/>
              </a:rPr>
              <a:t>recovery</a:t>
            </a:r>
            <a:endParaRPr lang="de-DE" sz="2000" dirty="0">
              <a:latin typeface="Calibri" pitchFamily="34" charset="0"/>
              <a:cs typeface="+mn-cs"/>
            </a:endParaRPr>
          </a:p>
          <a:p>
            <a:pPr marL="174625" indent="-174625" eaLnBrk="0" hangingPunct="0">
              <a:buFontTx/>
              <a:buChar char="-"/>
              <a:defRPr/>
            </a:pPr>
            <a:endParaRPr lang="de-DE" sz="2000" dirty="0">
              <a:latin typeface="Agfa Rotis Sans Serif" pitchFamily="2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eaLnBrk="1" hangingPunct="1"/>
            <a:r>
              <a:rPr lang="de-DE" dirty="0" smtClean="0">
                <a:latin typeface="Calibri" pitchFamily="34" charset="0"/>
              </a:rPr>
              <a:t>Research </a:t>
            </a:r>
            <a:r>
              <a:rPr lang="de-DE" dirty="0" err="1" smtClean="0">
                <a:latin typeface="Calibri" pitchFamily="34" charset="0"/>
              </a:rPr>
              <a:t>Questions</a:t>
            </a:r>
            <a:endParaRPr lang="de-DE" dirty="0" smtClean="0">
              <a:latin typeface="Calibri" pitchFamily="34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000" y="1162050"/>
            <a:ext cx="8458200" cy="4953000"/>
          </a:xfrm>
        </p:spPr>
        <p:txBody>
          <a:bodyPr lIns="92075" tIns="46038" rIns="92075" bIns="46038"/>
          <a:lstStyle/>
          <a:p>
            <a:pPr eaLnBrk="1" hangingPunct="1"/>
            <a:r>
              <a:rPr lang="de-DE" sz="2800" dirty="0" err="1" smtClean="0">
                <a:latin typeface="Calibri" pitchFamily="34" charset="0"/>
              </a:rPr>
              <a:t>How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to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assess</a:t>
            </a:r>
            <a:r>
              <a:rPr lang="de-DE" sz="2800" dirty="0" smtClean="0">
                <a:latin typeface="Calibri" pitchFamily="34" charset="0"/>
              </a:rPr>
              <a:t> the </a:t>
            </a:r>
            <a:r>
              <a:rPr lang="de-DE" sz="2800" dirty="0" err="1" smtClean="0">
                <a:latin typeface="Calibri" pitchFamily="34" charset="0"/>
              </a:rPr>
              <a:t>vulnerability</a:t>
            </a:r>
            <a:r>
              <a:rPr lang="de-DE" sz="2800" dirty="0" smtClean="0">
                <a:latin typeface="Calibri" pitchFamily="34" charset="0"/>
              </a:rPr>
              <a:t> of </a:t>
            </a:r>
            <a:r>
              <a:rPr lang="de-DE" sz="2800" dirty="0" err="1" smtClean="0">
                <a:latin typeface="Calibri" pitchFamily="34" charset="0"/>
              </a:rPr>
              <a:t>households</a:t>
            </a:r>
            <a:r>
              <a:rPr lang="de-DE" sz="2800" dirty="0" smtClean="0">
                <a:latin typeface="Calibri" pitchFamily="34" charset="0"/>
              </a:rPr>
              <a:t>? </a:t>
            </a:r>
          </a:p>
          <a:p>
            <a:pPr eaLnBrk="1" hangingPunct="1"/>
            <a:r>
              <a:rPr lang="de-DE" sz="2800" dirty="0" err="1" smtClean="0">
                <a:latin typeface="Calibri" pitchFamily="34" charset="0"/>
              </a:rPr>
              <a:t>Which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economic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impact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did</a:t>
            </a:r>
            <a:r>
              <a:rPr lang="de-DE" sz="2800" dirty="0" smtClean="0">
                <a:latin typeface="Calibri" pitchFamily="34" charset="0"/>
              </a:rPr>
              <a:t> the Tsunami 2004 </a:t>
            </a:r>
            <a:r>
              <a:rPr lang="de-DE" sz="2800" dirty="0" err="1" smtClean="0">
                <a:latin typeface="Calibri" pitchFamily="34" charset="0"/>
              </a:rPr>
              <a:t>have</a:t>
            </a:r>
            <a:r>
              <a:rPr lang="de-DE" sz="2800" dirty="0" smtClean="0">
                <a:latin typeface="Calibri" pitchFamily="34" charset="0"/>
              </a:rPr>
              <a:t> in Thailand?</a:t>
            </a:r>
          </a:p>
          <a:p>
            <a:pPr eaLnBrk="1" hangingPunct="1"/>
            <a:r>
              <a:rPr lang="de-DE" sz="2800" dirty="0" err="1" smtClean="0">
                <a:latin typeface="Calibri" pitchFamily="34" charset="0"/>
              </a:rPr>
              <a:t>Which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factors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influence</a:t>
            </a:r>
            <a:r>
              <a:rPr lang="de-DE" sz="2800" dirty="0" smtClean="0">
                <a:latin typeface="Calibri" pitchFamily="34" charset="0"/>
              </a:rPr>
              <a:t> the </a:t>
            </a:r>
            <a:r>
              <a:rPr lang="de-DE" sz="2800" dirty="0" err="1" smtClean="0">
                <a:latin typeface="Calibri" pitchFamily="34" charset="0"/>
              </a:rPr>
              <a:t>vulnerability</a:t>
            </a:r>
            <a:r>
              <a:rPr lang="de-DE" sz="2800" dirty="0" smtClean="0">
                <a:latin typeface="Calibri" pitchFamily="34" charset="0"/>
              </a:rPr>
              <a:t> of </a:t>
            </a:r>
            <a:r>
              <a:rPr lang="de-DE" sz="2800" dirty="0" err="1" smtClean="0">
                <a:latin typeface="Calibri" pitchFamily="34" charset="0"/>
              </a:rPr>
              <a:t>households</a:t>
            </a:r>
            <a:r>
              <a:rPr lang="de-DE" sz="2800" dirty="0" smtClean="0">
                <a:latin typeface="Calibri" pitchFamily="34" charset="0"/>
              </a:rPr>
              <a:t>?</a:t>
            </a:r>
          </a:p>
          <a:p>
            <a:pPr eaLnBrk="1" hangingPunct="1"/>
            <a:r>
              <a:rPr lang="de-DE" sz="2800" dirty="0" err="1" smtClean="0">
                <a:latin typeface="Calibri" pitchFamily="34" charset="0"/>
              </a:rPr>
              <a:t>Which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adapation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measure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were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realized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by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households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and</a:t>
            </a:r>
            <a:r>
              <a:rPr lang="de-DE" sz="2800" dirty="0" smtClean="0">
                <a:latin typeface="Calibri" pitchFamily="34" charset="0"/>
              </a:rPr>
              <a:t> </a:t>
            </a:r>
            <a:r>
              <a:rPr lang="de-DE" sz="2800" dirty="0" err="1" smtClean="0">
                <a:latin typeface="Calibri" pitchFamily="34" charset="0"/>
              </a:rPr>
              <a:t>government</a:t>
            </a:r>
            <a:r>
              <a:rPr lang="de-DE" sz="2800" dirty="0" smtClean="0">
                <a:latin typeface="Calibri" pitchFamily="34" charset="0"/>
              </a:rPr>
              <a:t>?</a:t>
            </a:r>
          </a:p>
          <a:p>
            <a:pPr eaLnBrk="1" hangingPunct="1"/>
            <a:endParaRPr lang="de-DE" sz="2800" dirty="0" smtClean="0">
              <a:latin typeface="Calibri" pitchFamily="34" charset="0"/>
            </a:endParaRPr>
          </a:p>
          <a:p>
            <a:pPr eaLnBrk="1" hangingPunct="1"/>
            <a:endParaRPr lang="de-DE" sz="2800" dirty="0" smtClean="0"/>
          </a:p>
          <a:p>
            <a:pPr eaLnBrk="1" hangingPunct="1"/>
            <a:endParaRPr lang="de-DE" sz="2800" dirty="0" smtClean="0"/>
          </a:p>
          <a:p>
            <a:pPr eaLnBrk="1" hangingPunct="1"/>
            <a:endParaRPr lang="de-DE" sz="2800" dirty="0" smtClean="0"/>
          </a:p>
          <a:p>
            <a:pPr eaLnBrk="1" hangingPunct="1"/>
            <a:endParaRPr lang="de-DE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>
                <a:latin typeface="Calibri" pitchFamily="34" charset="0"/>
              </a:rPr>
              <a:t>Goals</a:t>
            </a:r>
          </a:p>
        </p:txBody>
      </p:sp>
      <p:pic>
        <p:nvPicPr>
          <p:cNvPr id="11267" name="Picture 5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455738"/>
            <a:ext cx="8785225" cy="4133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8939" name="Rectangle 507"/>
          <p:cNvSpPr>
            <a:spLocks noChangeArrowheads="1"/>
          </p:cNvSpPr>
          <p:nvPr/>
        </p:nvSpPr>
        <p:spPr bwMode="auto">
          <a:xfrm>
            <a:off x="5508625" y="1773238"/>
            <a:ext cx="1079500" cy="3095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DE"/>
          </a:p>
        </p:txBody>
      </p:sp>
      <p:sp>
        <p:nvSpPr>
          <p:cNvPr id="18940" name="Rectangle 508"/>
          <p:cNvSpPr>
            <a:spLocks noChangeArrowheads="1"/>
          </p:cNvSpPr>
          <p:nvPr/>
        </p:nvSpPr>
        <p:spPr bwMode="auto">
          <a:xfrm>
            <a:off x="6588125" y="1773238"/>
            <a:ext cx="2376488" cy="3527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39" grpId="0" animBg="1"/>
      <p:bldP spid="189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2400" dirty="0" err="1" smtClean="0">
                <a:latin typeface="Calibri" pitchFamily="34" charset="0"/>
              </a:rPr>
              <a:t>Direct</a:t>
            </a:r>
            <a:r>
              <a:rPr lang="de-DE" sz="2400" dirty="0" smtClean="0">
                <a:latin typeface="Calibri" pitchFamily="34" charset="0"/>
              </a:rPr>
              <a:t>/</a:t>
            </a:r>
            <a:r>
              <a:rPr lang="de-DE" sz="2400" dirty="0" err="1" smtClean="0">
                <a:latin typeface="Calibri" pitchFamily="34" charset="0"/>
              </a:rPr>
              <a:t>Indirect</a:t>
            </a:r>
            <a:r>
              <a:rPr lang="de-DE" sz="2400" dirty="0" smtClean="0">
                <a:latin typeface="Calibri" pitchFamily="34" charset="0"/>
              </a:rPr>
              <a:t> Impact</a:t>
            </a:r>
          </a:p>
        </p:txBody>
      </p:sp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5867400" y="6453188"/>
            <a:ext cx="316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/>
              <a:t>Based onSmith &amp; Ward 1998:35</a:t>
            </a:r>
          </a:p>
        </p:txBody>
      </p:sp>
      <p:pic>
        <p:nvPicPr>
          <p:cNvPr id="1229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2700"/>
            <a:ext cx="8027987" cy="636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Inhaltsplatzhalter 2"/>
          <p:cNvSpPr txBox="1">
            <a:spLocks/>
          </p:cNvSpPr>
          <p:nvPr/>
        </p:nvSpPr>
        <p:spPr bwMode="auto">
          <a:xfrm>
            <a:off x="4572000" y="714375"/>
            <a:ext cx="4286250" cy="40719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de-DE" sz="2000" b="1" dirty="0" err="1" smtClean="0">
                <a:latin typeface="Calibri" pitchFamily="34" charset="0"/>
              </a:rPr>
              <a:t>Exposure</a:t>
            </a:r>
            <a:endParaRPr lang="de-DE" sz="2000" b="1" dirty="0" smtClean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de-DE" sz="2000" b="1" dirty="0" smtClean="0">
                <a:latin typeface="Calibri" pitchFamily="34" charset="0"/>
                <a:sym typeface="Wingdings" pitchFamily="2" charset="2"/>
              </a:rPr>
              <a:t> </a:t>
            </a:r>
            <a:r>
              <a:rPr lang="de-DE" sz="2000" dirty="0" err="1" smtClean="0">
                <a:latin typeface="Calibri" pitchFamily="34" charset="0"/>
              </a:rPr>
              <a:t>Direct</a:t>
            </a:r>
            <a:r>
              <a:rPr lang="de-DE" sz="2000" dirty="0" smtClean="0">
                <a:latin typeface="Calibri" pitchFamily="34" charset="0"/>
              </a:rPr>
              <a:t> </a:t>
            </a:r>
            <a:r>
              <a:rPr lang="de-DE" sz="2000" dirty="0" err="1" smtClean="0">
                <a:latin typeface="Calibri" pitchFamily="34" charset="0"/>
              </a:rPr>
              <a:t>damages</a:t>
            </a:r>
            <a:r>
              <a:rPr lang="de-DE" sz="2000" dirty="0" smtClean="0">
                <a:latin typeface="Calibri" pitchFamily="34" charset="0"/>
              </a:rPr>
              <a:t> </a:t>
            </a:r>
            <a:r>
              <a:rPr lang="de-DE" sz="2000" dirty="0" smtClean="0">
                <a:latin typeface="Calibri" pitchFamily="34" charset="0"/>
              </a:rPr>
              <a:t>(Definition NSO)</a:t>
            </a: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de-DE" sz="2000" dirty="0" err="1" smtClean="0">
                <a:latin typeface="Calibri" pitchFamily="34" charset="0"/>
              </a:rPr>
              <a:t>Household</a:t>
            </a:r>
            <a:r>
              <a:rPr lang="de-DE" sz="2000" dirty="0" smtClean="0">
                <a:latin typeface="Calibri" pitchFamily="34" charset="0"/>
              </a:rPr>
              <a:t> </a:t>
            </a:r>
            <a:r>
              <a:rPr lang="de-DE" sz="2000" dirty="0" err="1" smtClean="0">
                <a:latin typeface="Calibri" pitchFamily="34" charset="0"/>
              </a:rPr>
              <a:t>assests</a:t>
            </a:r>
            <a:r>
              <a:rPr lang="de-DE" sz="2000" dirty="0" smtClean="0">
                <a:latin typeface="Calibri" pitchFamily="34" charset="0"/>
              </a:rPr>
              <a:t> </a:t>
            </a:r>
            <a:r>
              <a:rPr lang="de-DE" sz="2000" dirty="0" err="1" smtClean="0">
                <a:latin typeface="Calibri" pitchFamily="34" charset="0"/>
              </a:rPr>
              <a:t>like</a:t>
            </a:r>
            <a:r>
              <a:rPr lang="de-DE" sz="2000" dirty="0" smtClean="0">
                <a:latin typeface="Calibri" pitchFamily="34" charset="0"/>
              </a:rPr>
              <a:t> </a:t>
            </a:r>
            <a:r>
              <a:rPr lang="de-DE" sz="2000" dirty="0" err="1" smtClean="0">
                <a:latin typeface="Calibri" pitchFamily="34" charset="0"/>
              </a:rPr>
              <a:t>buildings</a:t>
            </a:r>
            <a:r>
              <a:rPr lang="de-DE" sz="2000" dirty="0" smtClean="0">
                <a:latin typeface="Calibri" pitchFamily="34" charset="0"/>
              </a:rPr>
              <a:t>, Immobilienwerte </a:t>
            </a:r>
            <a:r>
              <a:rPr lang="de-DE" sz="2000" dirty="0" err="1" smtClean="0">
                <a:latin typeface="Calibri" pitchFamily="34" charset="0"/>
              </a:rPr>
              <a:t>and</a:t>
            </a:r>
            <a:r>
              <a:rPr lang="de-DE" sz="2000" dirty="0" smtClean="0">
                <a:latin typeface="Calibri" pitchFamily="34" charset="0"/>
              </a:rPr>
              <a:t> </a:t>
            </a:r>
            <a:r>
              <a:rPr lang="de-DE" sz="2000" dirty="0" err="1" smtClean="0">
                <a:latin typeface="Calibri" pitchFamily="34" charset="0"/>
              </a:rPr>
              <a:t>longterm</a:t>
            </a:r>
            <a:r>
              <a:rPr lang="de-DE" sz="2000" dirty="0" smtClean="0">
                <a:latin typeface="Calibri" pitchFamily="34" charset="0"/>
              </a:rPr>
              <a:t> </a:t>
            </a:r>
            <a:r>
              <a:rPr lang="de-DE" sz="2000" dirty="0" err="1" smtClean="0">
                <a:latin typeface="Calibri" pitchFamily="34" charset="0"/>
              </a:rPr>
              <a:t>consumer</a:t>
            </a:r>
            <a:r>
              <a:rPr lang="de-DE" sz="2000" dirty="0" smtClean="0">
                <a:latin typeface="Calibri" pitchFamily="34" charset="0"/>
              </a:rPr>
              <a:t> </a:t>
            </a:r>
            <a:r>
              <a:rPr lang="de-DE" sz="2000" dirty="0" err="1" smtClean="0">
                <a:latin typeface="Calibri" pitchFamily="34" charset="0"/>
              </a:rPr>
              <a:t>goods</a:t>
            </a:r>
            <a:endParaRPr lang="de-DE" sz="2000" dirty="0" smtClean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-"/>
            </a:pPr>
            <a:endParaRPr lang="de-DE" sz="2000" dirty="0">
              <a:latin typeface="Agfa Rotis Sans Serif" pitchFamily="2" charset="0"/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à"/>
            </a:pPr>
            <a:r>
              <a:rPr lang="de-DE" sz="2000" dirty="0" err="1" smtClean="0">
                <a:latin typeface="Agfa Rotis Sans Serif" pitchFamily="2" charset="0"/>
                <a:sym typeface="Wingdings" pitchFamily="2" charset="2"/>
              </a:rPr>
              <a:t>Indirect</a:t>
            </a:r>
            <a:r>
              <a:rPr lang="de-DE" sz="2000" dirty="0" smtClean="0">
                <a:latin typeface="Agfa Rotis Sans Serif" pitchFamily="2" charset="0"/>
                <a:sym typeface="Wingdings" pitchFamily="2" charset="2"/>
              </a:rPr>
              <a:t> </a:t>
            </a:r>
            <a:r>
              <a:rPr lang="de-DE" sz="2000" dirty="0" err="1" smtClean="0">
                <a:latin typeface="Agfa Rotis Sans Serif" pitchFamily="2" charset="0"/>
                <a:sym typeface="Wingdings" pitchFamily="2" charset="2"/>
              </a:rPr>
              <a:t>damages</a:t>
            </a:r>
            <a:endParaRPr lang="de-DE" sz="2000" dirty="0">
              <a:latin typeface="Agfa Rotis Sans Serif" pitchFamily="2" charset="0"/>
              <a:sym typeface="Wingdings" pitchFamily="2" charset="2"/>
            </a:endParaRP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de-DE" sz="2000" dirty="0" err="1" smtClean="0">
                <a:latin typeface="Agfa Rotis Sans Serif" pitchFamily="2" charset="0"/>
                <a:sym typeface="Wingdings" pitchFamily="2" charset="2"/>
              </a:rPr>
              <a:t>Household</a:t>
            </a:r>
            <a:r>
              <a:rPr lang="de-DE" sz="2000" dirty="0" smtClean="0">
                <a:latin typeface="Agfa Rotis Sans Serif" pitchFamily="2" charset="0"/>
                <a:sym typeface="Wingdings" pitchFamily="2" charset="2"/>
              </a:rPr>
              <a:t> </a:t>
            </a:r>
            <a:r>
              <a:rPr lang="de-DE" sz="2000" dirty="0" err="1" smtClean="0">
                <a:latin typeface="Agfa Rotis Sans Serif" pitchFamily="2" charset="0"/>
                <a:sym typeface="Wingdings" pitchFamily="2" charset="2"/>
              </a:rPr>
              <a:t>income</a:t>
            </a:r>
            <a:endParaRPr lang="de-DE" sz="2000" dirty="0" smtClean="0">
              <a:latin typeface="Agfa Rotis Sans Serif" pitchFamily="2" charset="0"/>
              <a:sym typeface="Wingdings" pitchFamily="2" charset="2"/>
            </a:endParaRPr>
          </a:p>
          <a:p>
            <a:pPr marL="342900" indent="-342900">
              <a:spcBef>
                <a:spcPct val="20000"/>
              </a:spcBef>
              <a:buFontTx/>
              <a:buChar char="-"/>
            </a:pPr>
            <a:endParaRPr lang="de-DE" sz="2000" dirty="0">
              <a:latin typeface="Agfa Rotis Sans Serif" pitchFamily="2" charset="0"/>
              <a:sym typeface="Wingdings" pitchFamily="2" charset="2"/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à"/>
            </a:pPr>
            <a:r>
              <a:rPr lang="de-DE" sz="2000" dirty="0" err="1" smtClean="0">
                <a:latin typeface="Agfa Rotis Sans Serif" pitchFamily="2" charset="0"/>
                <a:sym typeface="Wingdings" pitchFamily="2" charset="2"/>
              </a:rPr>
              <a:t>Intangible</a:t>
            </a:r>
            <a:r>
              <a:rPr lang="de-DE" sz="2000" dirty="0" smtClean="0">
                <a:latin typeface="Agfa Rotis Sans Serif" pitchFamily="2" charset="0"/>
                <a:sym typeface="Wingdings" pitchFamily="2" charset="2"/>
              </a:rPr>
              <a:t> </a:t>
            </a:r>
            <a:r>
              <a:rPr lang="de-DE" sz="2000" dirty="0" err="1" smtClean="0">
                <a:latin typeface="Agfa Rotis Sans Serif" pitchFamily="2" charset="0"/>
                <a:sym typeface="Wingdings" pitchFamily="2" charset="2"/>
              </a:rPr>
              <a:t>assets</a:t>
            </a:r>
            <a:endParaRPr lang="de-DE" sz="2000" dirty="0" smtClean="0">
              <a:latin typeface="Agfa Rotis Sans Serif" pitchFamily="2" charset="0"/>
              <a:sym typeface="Wingdings" pitchFamily="2" charset="2"/>
            </a:endParaRP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de-DE" sz="2000" dirty="0" err="1" smtClean="0">
                <a:latin typeface="Agfa Rotis Sans Serif" pitchFamily="2" charset="0"/>
                <a:sym typeface="Wingdings" pitchFamily="2" charset="2"/>
              </a:rPr>
              <a:t>Household</a:t>
            </a:r>
            <a:r>
              <a:rPr lang="de-DE" sz="2000" dirty="0" smtClean="0">
                <a:latin typeface="Agfa Rotis Sans Serif" pitchFamily="2" charset="0"/>
                <a:sym typeface="Wingdings" pitchFamily="2" charset="2"/>
              </a:rPr>
              <a:t> </a:t>
            </a:r>
            <a:r>
              <a:rPr lang="de-DE" sz="2000" dirty="0" err="1" smtClean="0">
                <a:latin typeface="Agfa Rotis Sans Serif" pitchFamily="2" charset="0"/>
                <a:sym typeface="Wingdings" pitchFamily="2" charset="2"/>
              </a:rPr>
              <a:t>members</a:t>
            </a:r>
            <a:endParaRPr lang="de-DE" sz="2000" dirty="0" smtClean="0">
              <a:latin typeface="Agfa Rotis Sans Serif" pitchFamily="2" charset="0"/>
              <a:sym typeface="Wingdings" pitchFamily="2" charset="2"/>
            </a:endParaRPr>
          </a:p>
          <a:p>
            <a:pPr marL="342900" indent="-342900">
              <a:spcBef>
                <a:spcPct val="20000"/>
              </a:spcBef>
              <a:buFontTx/>
              <a:buChar char="-"/>
            </a:pPr>
            <a:endParaRPr lang="de-DE" sz="2000" dirty="0">
              <a:latin typeface="Agfa Rotis Sans Serif" pitchFamily="2" charset="0"/>
            </a:endParaRPr>
          </a:p>
          <a:p>
            <a:pPr marL="342900" indent="-342900">
              <a:spcBef>
                <a:spcPct val="20000"/>
              </a:spcBef>
            </a:pPr>
            <a:endParaRPr lang="de-DE" sz="2400" dirty="0">
              <a:latin typeface="Agfa Rotis Sans Serif" pitchFamily="2" charset="0"/>
            </a:endParaRPr>
          </a:p>
        </p:txBody>
      </p:sp>
      <p:sp>
        <p:nvSpPr>
          <p:cNvPr id="12" name="Inhaltsplatzhalter 2"/>
          <p:cNvSpPr txBox="1">
            <a:spLocks/>
          </p:cNvSpPr>
          <p:nvPr/>
        </p:nvSpPr>
        <p:spPr bwMode="auto">
          <a:xfrm>
            <a:off x="4584700" y="1125538"/>
            <a:ext cx="4286250" cy="40719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de-DE" sz="2000" b="1" dirty="0" err="1" smtClean="0">
                <a:latin typeface="Calibri" pitchFamily="34" charset="0"/>
              </a:rPr>
              <a:t>Sensitivity</a:t>
            </a:r>
            <a:endParaRPr lang="de-DE" sz="2000" dirty="0" smtClean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de-DE" sz="2000" dirty="0" err="1" smtClean="0">
                <a:latin typeface="Agfa Rotis Sans Serif" pitchFamily="2" charset="0"/>
              </a:rPr>
              <a:t>Location</a:t>
            </a:r>
            <a:r>
              <a:rPr lang="de-DE" sz="2000" dirty="0" smtClean="0">
                <a:latin typeface="Agfa Rotis Sans Serif" pitchFamily="2" charset="0"/>
              </a:rPr>
              <a:t> of the </a:t>
            </a:r>
            <a:r>
              <a:rPr lang="de-DE" sz="2000" dirty="0" err="1" smtClean="0">
                <a:latin typeface="Agfa Rotis Sans Serif" pitchFamily="2" charset="0"/>
              </a:rPr>
              <a:t>household</a:t>
            </a:r>
            <a:r>
              <a:rPr lang="de-DE" sz="2000" dirty="0" smtClean="0">
                <a:latin typeface="Agfa Rotis Sans Serif" pitchFamily="2" charset="0"/>
              </a:rPr>
              <a:t> (</a:t>
            </a:r>
            <a:r>
              <a:rPr lang="de-DE" sz="2000" dirty="0" err="1" smtClean="0">
                <a:latin typeface="Agfa Rotis Sans Serif" pitchFamily="2" charset="0"/>
              </a:rPr>
              <a:t>elevation</a:t>
            </a:r>
            <a:r>
              <a:rPr lang="de-DE" sz="2000" dirty="0" smtClean="0">
                <a:latin typeface="Agfa Rotis Sans Serif" pitchFamily="2" charset="0"/>
              </a:rPr>
              <a:t> </a:t>
            </a:r>
            <a:r>
              <a:rPr lang="de-DE" sz="2000" dirty="0" err="1" smtClean="0">
                <a:latin typeface="Agfa Rotis Sans Serif" pitchFamily="2" charset="0"/>
              </a:rPr>
              <a:t>above</a:t>
            </a:r>
            <a:r>
              <a:rPr lang="de-DE" sz="2000" dirty="0" smtClean="0">
                <a:latin typeface="Agfa Rotis Sans Serif" pitchFamily="2" charset="0"/>
              </a:rPr>
              <a:t> </a:t>
            </a:r>
            <a:r>
              <a:rPr lang="de-DE" sz="2000" dirty="0" err="1" smtClean="0">
                <a:latin typeface="Agfa Rotis Sans Serif" pitchFamily="2" charset="0"/>
              </a:rPr>
              <a:t>sea</a:t>
            </a:r>
            <a:r>
              <a:rPr lang="de-DE" sz="2000" dirty="0" smtClean="0">
                <a:latin typeface="Agfa Rotis Sans Serif" pitchFamily="2" charset="0"/>
              </a:rPr>
              <a:t> </a:t>
            </a:r>
            <a:r>
              <a:rPr lang="de-DE" sz="2000" dirty="0" err="1" smtClean="0">
                <a:latin typeface="Agfa Rotis Sans Serif" pitchFamily="2" charset="0"/>
              </a:rPr>
              <a:t>level</a:t>
            </a:r>
            <a:r>
              <a:rPr lang="de-DE" sz="2000" dirty="0" smtClean="0">
                <a:latin typeface="Agfa Rotis Sans Serif" pitchFamily="2" charset="0"/>
              </a:rPr>
              <a:t>, </a:t>
            </a:r>
            <a:r>
              <a:rPr lang="de-DE" sz="2000" dirty="0" err="1" smtClean="0">
                <a:latin typeface="Agfa Rotis Sans Serif" pitchFamily="2" charset="0"/>
              </a:rPr>
              <a:t>distance</a:t>
            </a:r>
            <a:r>
              <a:rPr lang="de-DE" sz="2000" dirty="0" smtClean="0">
                <a:latin typeface="Agfa Rotis Sans Serif" pitchFamily="2" charset="0"/>
              </a:rPr>
              <a:t> </a:t>
            </a:r>
            <a:r>
              <a:rPr lang="de-DE" sz="2000" dirty="0" err="1" smtClean="0">
                <a:latin typeface="Agfa Rotis Sans Serif" pitchFamily="2" charset="0"/>
              </a:rPr>
              <a:t>from</a:t>
            </a:r>
            <a:r>
              <a:rPr lang="de-DE" sz="2000" dirty="0" smtClean="0">
                <a:latin typeface="Agfa Rotis Sans Serif" pitchFamily="2" charset="0"/>
              </a:rPr>
              <a:t> </a:t>
            </a:r>
            <a:r>
              <a:rPr lang="de-DE" sz="2000" dirty="0" err="1" smtClean="0">
                <a:latin typeface="Agfa Rotis Sans Serif" pitchFamily="2" charset="0"/>
              </a:rPr>
              <a:t>coastline</a:t>
            </a:r>
            <a:r>
              <a:rPr lang="de-DE" sz="2000" dirty="0" smtClean="0">
                <a:latin typeface="Agfa Rotis Sans Serif" pitchFamily="2" charset="0"/>
              </a:rPr>
              <a:t>)</a:t>
            </a:r>
            <a:endParaRPr lang="de-DE" sz="2000" dirty="0">
              <a:latin typeface="Agfa Rotis Sans Serif" pitchFamily="2" charset="0"/>
            </a:endParaRPr>
          </a:p>
          <a:p>
            <a:pPr marL="342900" indent="-342900">
              <a:spcBef>
                <a:spcPct val="20000"/>
              </a:spcBef>
              <a:buFontTx/>
              <a:buChar char="-"/>
            </a:pPr>
            <a:endParaRPr lang="de-DE" sz="2000" dirty="0">
              <a:latin typeface="Agfa Rotis Sans Serif" pitchFamily="2" charset="0"/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à"/>
            </a:pPr>
            <a:r>
              <a:rPr lang="de-DE" sz="2000" dirty="0" err="1" smtClean="0">
                <a:latin typeface="Agfa Rotis Sans Serif" pitchFamily="2" charset="0"/>
                <a:sym typeface="Wingdings" pitchFamily="2" charset="2"/>
              </a:rPr>
              <a:t>Indirect</a:t>
            </a:r>
            <a:r>
              <a:rPr lang="de-DE" sz="2000" dirty="0" smtClean="0">
                <a:latin typeface="Agfa Rotis Sans Serif" pitchFamily="2" charset="0"/>
                <a:sym typeface="Wingdings" pitchFamily="2" charset="2"/>
              </a:rPr>
              <a:t> </a:t>
            </a:r>
            <a:r>
              <a:rPr lang="de-DE" sz="2000" dirty="0" err="1" smtClean="0">
                <a:latin typeface="Agfa Rotis Sans Serif" pitchFamily="2" charset="0"/>
                <a:sym typeface="Wingdings" pitchFamily="2" charset="2"/>
              </a:rPr>
              <a:t>effects</a:t>
            </a:r>
            <a:r>
              <a:rPr lang="de-DE" sz="2000" dirty="0" smtClean="0">
                <a:latin typeface="Agfa Rotis Sans Serif" pitchFamily="2" charset="0"/>
                <a:sym typeface="Wingdings" pitchFamily="2" charset="2"/>
              </a:rPr>
              <a:t> </a:t>
            </a:r>
            <a:endParaRPr lang="de-DE" sz="2000" dirty="0">
              <a:latin typeface="Agfa Rotis Sans Serif" pitchFamily="2" charset="0"/>
              <a:sym typeface="Wingdings" pitchFamily="2" charset="2"/>
            </a:endParaRP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de-DE" sz="2000" dirty="0" smtClean="0">
                <a:latin typeface="Agfa Rotis Sans Serif" pitchFamily="2" charset="0"/>
                <a:sym typeface="Wingdings" pitchFamily="2" charset="2"/>
              </a:rPr>
              <a:t>Infrastructure </a:t>
            </a:r>
            <a:r>
              <a:rPr lang="de-DE" sz="2000" dirty="0" err="1" smtClean="0">
                <a:latin typeface="Agfa Rotis Sans Serif" pitchFamily="2" charset="0"/>
                <a:sym typeface="Wingdings" pitchFamily="2" charset="2"/>
              </a:rPr>
              <a:t>damages</a:t>
            </a:r>
            <a:endParaRPr lang="de-DE" sz="2000" dirty="0">
              <a:latin typeface="Agfa Rotis Sans Serif" pitchFamily="2" charset="0"/>
              <a:sym typeface="Wingdings" pitchFamily="2" charset="2"/>
            </a:endParaRP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de-DE" sz="2000" dirty="0" smtClean="0">
                <a:latin typeface="Agfa Rotis Sans Serif" pitchFamily="2" charset="0"/>
                <a:sym typeface="Wingdings" pitchFamily="2" charset="2"/>
              </a:rPr>
              <a:t>Income </a:t>
            </a:r>
            <a:r>
              <a:rPr lang="de-DE" sz="2000" dirty="0" err="1" smtClean="0">
                <a:latin typeface="Agfa Rotis Sans Serif" pitchFamily="2" charset="0"/>
                <a:sym typeface="Wingdings" pitchFamily="2" charset="2"/>
              </a:rPr>
              <a:t>loss</a:t>
            </a:r>
            <a:r>
              <a:rPr lang="de-DE" sz="2000" dirty="0" smtClean="0">
                <a:latin typeface="Agfa Rotis Sans Serif" pitchFamily="2" charset="0"/>
                <a:sym typeface="Wingdings" pitchFamily="2" charset="2"/>
              </a:rPr>
              <a:t> </a:t>
            </a:r>
            <a:endParaRPr lang="de-DE" sz="2000" dirty="0">
              <a:latin typeface="Agfa Rotis Sans Serif" pitchFamily="2" charset="0"/>
            </a:endParaRPr>
          </a:p>
          <a:p>
            <a:pPr marL="342900" indent="-342900">
              <a:spcBef>
                <a:spcPct val="20000"/>
              </a:spcBef>
            </a:pPr>
            <a:endParaRPr lang="de-DE" sz="2400" dirty="0">
              <a:latin typeface="Agfa Rotis Sans Serif" pitchFamily="2" charset="0"/>
            </a:endParaRPr>
          </a:p>
        </p:txBody>
      </p:sp>
      <p:sp>
        <p:nvSpPr>
          <p:cNvPr id="2" name="Titel 1"/>
          <p:cNvSpPr txBox="1">
            <a:spLocks/>
          </p:cNvSpPr>
          <p:nvPr/>
        </p:nvSpPr>
        <p:spPr>
          <a:xfrm>
            <a:off x="0" y="144463"/>
            <a:ext cx="7772400" cy="4048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2000" kern="0" dirty="0">
                <a:solidFill>
                  <a:srgbClr val="C00000"/>
                </a:solidFill>
                <a:latin typeface="Calibri" pitchFamily="34" charset="0"/>
                <a:ea typeface="+mj-ea"/>
                <a:cs typeface="+mj-cs"/>
              </a:rPr>
              <a:t>Vulnerability Assessment 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50825" y="800100"/>
          <a:ext cx="3919538" cy="3775075"/>
        </p:xfrm>
        <a:graphic>
          <a:graphicData uri="http://schemas.openxmlformats.org/presentationml/2006/ole">
            <p:oleObj spid="_x0000_s1026" name="Visio" r:id="rId4" imgW="3919512" imgH="3775535" progId="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1668463" y="1220788"/>
          <a:ext cx="1046162" cy="3278187"/>
        </p:xfrm>
        <a:graphic>
          <a:graphicData uri="http://schemas.openxmlformats.org/presentationml/2006/ole">
            <p:oleObj spid="_x0000_s1027" name="Visio" r:id="rId5" imgW="1054932" imgH="3286774" progId="">
              <p:embed/>
            </p:oleObj>
          </a:graphicData>
        </a:graphic>
      </p:graphicFrame>
      <p:graphicFrame>
        <p:nvGraphicFramePr>
          <p:cNvPr id="153619" name="Object 4"/>
          <p:cNvGraphicFramePr>
            <a:graphicFrameLocks noChangeAspect="1"/>
          </p:cNvGraphicFramePr>
          <p:nvPr/>
        </p:nvGraphicFramePr>
        <p:xfrm>
          <a:off x="2805113" y="1231900"/>
          <a:ext cx="1262062" cy="3278188"/>
        </p:xfrm>
        <a:graphic>
          <a:graphicData uri="http://schemas.openxmlformats.org/presentationml/2006/ole">
            <p:oleObj spid="_x0000_s1028" name="Visio" r:id="rId6" imgW="1261818" imgH="3277588" progId="">
              <p:embed/>
            </p:oleObj>
          </a:graphicData>
        </a:graphic>
      </p:graphicFrame>
      <p:graphicFrame>
        <p:nvGraphicFramePr>
          <p:cNvPr id="153620" name="Object 5"/>
          <p:cNvGraphicFramePr>
            <a:graphicFrameLocks noChangeAspect="1"/>
          </p:cNvGraphicFramePr>
          <p:nvPr/>
        </p:nvGraphicFramePr>
        <p:xfrm>
          <a:off x="361950" y="1220788"/>
          <a:ext cx="1262063" cy="3278187"/>
        </p:xfrm>
        <a:graphic>
          <a:graphicData uri="http://schemas.openxmlformats.org/presentationml/2006/ole">
            <p:oleObj spid="_x0000_s1029" name="Visio" r:id="rId7" imgW="1270989" imgH="3286774" progId="">
              <p:embed/>
            </p:oleObj>
          </a:graphicData>
        </a:graphic>
      </p:graphicFrame>
      <p:graphicFrame>
        <p:nvGraphicFramePr>
          <p:cNvPr id="1030" name="Object 6"/>
          <p:cNvGraphicFramePr>
            <a:graphicFrameLocks noChangeAspect="1"/>
          </p:cNvGraphicFramePr>
          <p:nvPr/>
        </p:nvGraphicFramePr>
        <p:xfrm>
          <a:off x="239713" y="4538663"/>
          <a:ext cx="3919537" cy="392112"/>
        </p:xfrm>
        <a:graphic>
          <a:graphicData uri="http://schemas.openxmlformats.org/presentationml/2006/ole">
            <p:oleObj spid="_x0000_s1030" name="Visio" r:id="rId8" imgW="3919512" imgH="391495" progId="">
              <p:embed/>
            </p:oleObj>
          </a:graphicData>
        </a:graphic>
      </p:graphicFrame>
      <p:sp>
        <p:nvSpPr>
          <p:cNvPr id="13" name="Inhaltsplatzhalter 2"/>
          <p:cNvSpPr txBox="1">
            <a:spLocks/>
          </p:cNvSpPr>
          <p:nvPr/>
        </p:nvSpPr>
        <p:spPr>
          <a:xfrm>
            <a:off x="4606925" y="1484313"/>
            <a:ext cx="4286250" cy="407193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gfa Rotis Sans Serif" pitchFamily="2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gfa Rotis Sans Serif" pitchFamily="2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gfa Rotis Sans Serif" pitchFamily="2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gfa Rotis Sans Serif" pitchFamily="2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gfa Rotis Sans Serif" pitchFamily="2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  <a:defRPr/>
            </a:pPr>
            <a:r>
              <a:rPr lang="de-DE" sz="2000" b="1" dirty="0" err="1" smtClean="0">
                <a:latin typeface="Calibri" pitchFamily="34" charset="0"/>
              </a:rPr>
              <a:t>Resilience</a:t>
            </a:r>
            <a:endParaRPr lang="de-DE" sz="2000" b="1" dirty="0" smtClean="0">
              <a:latin typeface="Calibri" pitchFamily="34" charset="0"/>
            </a:endParaRPr>
          </a:p>
          <a:p>
            <a:pPr marL="358775" indent="-358775">
              <a:buFontTx/>
              <a:buAutoNum type="arabicPeriod"/>
              <a:defRPr/>
            </a:pPr>
            <a:r>
              <a:rPr lang="de-DE" sz="2000" dirty="0" smtClean="0">
                <a:latin typeface="Calibri" pitchFamily="34" charset="0"/>
              </a:rPr>
              <a:t>Internal </a:t>
            </a:r>
            <a:r>
              <a:rPr lang="de-DE" sz="2000" dirty="0" err="1" smtClean="0">
                <a:latin typeface="Calibri" pitchFamily="34" charset="0"/>
              </a:rPr>
              <a:t>Assets</a:t>
            </a:r>
            <a:endParaRPr lang="de-DE" sz="2000" dirty="0" smtClean="0">
              <a:latin typeface="Calibri" pitchFamily="34" charset="0"/>
            </a:endParaRPr>
          </a:p>
          <a:p>
            <a:pPr>
              <a:buFontTx/>
              <a:buChar char="-"/>
              <a:defRPr/>
            </a:pPr>
            <a:r>
              <a:rPr lang="de-DE" sz="2000" dirty="0" smtClean="0">
                <a:latin typeface="Calibri" pitchFamily="34" charset="0"/>
              </a:rPr>
              <a:t>Education</a:t>
            </a:r>
          </a:p>
          <a:p>
            <a:pPr>
              <a:buFontTx/>
              <a:buChar char="-"/>
              <a:defRPr/>
            </a:pPr>
            <a:r>
              <a:rPr lang="de-DE" sz="2000" dirty="0" smtClean="0">
                <a:latin typeface="Calibri" pitchFamily="34" charset="0"/>
              </a:rPr>
              <a:t>Level of </a:t>
            </a:r>
            <a:r>
              <a:rPr lang="de-DE" sz="2000" dirty="0" err="1" smtClean="0">
                <a:latin typeface="Calibri" pitchFamily="34" charset="0"/>
              </a:rPr>
              <a:t>income</a:t>
            </a:r>
            <a:endParaRPr lang="de-DE" sz="2000" dirty="0" smtClean="0">
              <a:latin typeface="Calibri" pitchFamily="34" charset="0"/>
            </a:endParaRPr>
          </a:p>
          <a:p>
            <a:pPr>
              <a:buFontTx/>
              <a:buChar char="-"/>
              <a:defRPr/>
            </a:pPr>
            <a:r>
              <a:rPr lang="de-DE" sz="2000" dirty="0" smtClean="0">
                <a:latin typeface="Calibri" pitchFamily="34" charset="0"/>
              </a:rPr>
              <a:t>Income </a:t>
            </a:r>
            <a:r>
              <a:rPr lang="de-DE" sz="2000" dirty="0" err="1" smtClean="0">
                <a:latin typeface="Calibri" pitchFamily="34" charset="0"/>
              </a:rPr>
              <a:t>diversification</a:t>
            </a:r>
            <a:endParaRPr lang="de-DE" sz="2000" dirty="0" smtClean="0">
              <a:latin typeface="Calibri" pitchFamily="34" charset="0"/>
            </a:endParaRPr>
          </a:p>
          <a:p>
            <a:pPr>
              <a:buFontTx/>
              <a:buChar char="-"/>
              <a:defRPr/>
            </a:pPr>
            <a:r>
              <a:rPr lang="de-DE" sz="2000" dirty="0" err="1" smtClean="0">
                <a:latin typeface="Calibri" pitchFamily="34" charset="0"/>
              </a:rPr>
              <a:t>Savings</a:t>
            </a:r>
            <a:r>
              <a:rPr lang="de-DE" sz="2000" dirty="0" smtClean="0">
                <a:latin typeface="Calibri" pitchFamily="34" charset="0"/>
              </a:rPr>
              <a:t>, </a:t>
            </a:r>
            <a:r>
              <a:rPr lang="de-DE" sz="2000" dirty="0" err="1" smtClean="0">
                <a:latin typeface="Calibri" pitchFamily="34" charset="0"/>
              </a:rPr>
              <a:t>social</a:t>
            </a:r>
            <a:r>
              <a:rPr lang="de-DE" sz="2000" dirty="0" smtClean="0">
                <a:latin typeface="Calibri" pitchFamily="34" charset="0"/>
              </a:rPr>
              <a:t> </a:t>
            </a:r>
            <a:r>
              <a:rPr lang="de-DE" sz="2000" dirty="0" err="1" smtClean="0">
                <a:latin typeface="Calibri" pitchFamily="34" charset="0"/>
              </a:rPr>
              <a:t>networks</a:t>
            </a:r>
            <a:endParaRPr lang="de-DE" sz="2000" dirty="0" smtClean="0">
              <a:latin typeface="Calibri" pitchFamily="34" charset="0"/>
            </a:endParaRPr>
          </a:p>
          <a:p>
            <a:pPr marL="358775" indent="-358775">
              <a:buFont typeface="+mj-lt"/>
              <a:buAutoNum type="arabicPeriod" startAt="2"/>
              <a:defRPr/>
            </a:pPr>
            <a:r>
              <a:rPr lang="de-DE" sz="2000" dirty="0" err="1" smtClean="0">
                <a:latin typeface="Calibri" pitchFamily="34" charset="0"/>
              </a:rPr>
              <a:t>External</a:t>
            </a:r>
            <a:r>
              <a:rPr lang="de-DE" sz="2000" dirty="0" smtClean="0">
                <a:latin typeface="Calibri" pitchFamily="34" charset="0"/>
              </a:rPr>
              <a:t> </a:t>
            </a:r>
            <a:r>
              <a:rPr lang="de-DE" sz="2000" dirty="0" err="1" smtClean="0">
                <a:latin typeface="Calibri" pitchFamily="34" charset="0"/>
              </a:rPr>
              <a:t>Assets</a:t>
            </a:r>
            <a:endParaRPr lang="de-DE" sz="2000" dirty="0" smtClean="0">
              <a:latin typeface="Calibri" pitchFamily="34" charset="0"/>
            </a:endParaRPr>
          </a:p>
          <a:p>
            <a:pPr>
              <a:buFontTx/>
              <a:buChar char="-"/>
              <a:defRPr/>
            </a:pPr>
            <a:r>
              <a:rPr lang="de-DE" sz="2000" dirty="0" err="1" smtClean="0">
                <a:latin typeface="Calibri" pitchFamily="34" charset="0"/>
              </a:rPr>
              <a:t>External</a:t>
            </a:r>
            <a:r>
              <a:rPr lang="de-DE" sz="2000" dirty="0" smtClean="0">
                <a:latin typeface="Calibri" pitchFamily="34" charset="0"/>
              </a:rPr>
              <a:t> </a:t>
            </a:r>
            <a:r>
              <a:rPr lang="de-DE" sz="2000" dirty="0" err="1" smtClean="0">
                <a:latin typeface="Calibri" pitchFamily="34" charset="0"/>
              </a:rPr>
              <a:t>help</a:t>
            </a:r>
            <a:r>
              <a:rPr lang="de-DE" sz="2000" dirty="0" smtClean="0">
                <a:latin typeface="Calibri" pitchFamily="34" charset="0"/>
              </a:rPr>
              <a:t> </a:t>
            </a:r>
            <a:r>
              <a:rPr lang="de-DE" sz="2000" dirty="0" err="1" smtClean="0">
                <a:latin typeface="Calibri" pitchFamily="34" charset="0"/>
              </a:rPr>
              <a:t>from</a:t>
            </a:r>
            <a:r>
              <a:rPr lang="de-DE" sz="2000" dirty="0" smtClean="0">
                <a:latin typeface="Calibri" pitchFamily="34" charset="0"/>
              </a:rPr>
              <a:t> NGO</a:t>
            </a:r>
          </a:p>
          <a:p>
            <a:pPr>
              <a:buFontTx/>
              <a:buChar char="-"/>
              <a:defRPr/>
            </a:pPr>
            <a:r>
              <a:rPr lang="de-DE" sz="2000" dirty="0" err="1" smtClean="0">
                <a:latin typeface="Calibri" pitchFamily="34" charset="0"/>
              </a:rPr>
              <a:t>External</a:t>
            </a:r>
            <a:r>
              <a:rPr lang="de-DE" sz="2000" dirty="0" smtClean="0">
                <a:latin typeface="Calibri" pitchFamily="34" charset="0"/>
              </a:rPr>
              <a:t> </a:t>
            </a:r>
            <a:r>
              <a:rPr lang="de-DE" sz="2000" dirty="0" err="1" smtClean="0">
                <a:latin typeface="Calibri" pitchFamily="34" charset="0"/>
              </a:rPr>
              <a:t>help</a:t>
            </a:r>
            <a:r>
              <a:rPr lang="de-DE" sz="2000" dirty="0" smtClean="0">
                <a:latin typeface="Calibri" pitchFamily="34" charset="0"/>
              </a:rPr>
              <a:t> </a:t>
            </a:r>
            <a:r>
              <a:rPr lang="de-DE" sz="2000" dirty="0" err="1" smtClean="0">
                <a:latin typeface="Calibri" pitchFamily="34" charset="0"/>
              </a:rPr>
              <a:t>from</a:t>
            </a:r>
            <a:r>
              <a:rPr lang="de-DE" sz="2000" dirty="0" smtClean="0">
                <a:latin typeface="Calibri" pitchFamily="34" charset="0"/>
              </a:rPr>
              <a:t> </a:t>
            </a:r>
            <a:r>
              <a:rPr lang="de-DE" sz="2000" dirty="0" err="1" smtClean="0">
                <a:latin typeface="Calibri" pitchFamily="34" charset="0"/>
              </a:rPr>
              <a:t>Government</a:t>
            </a:r>
            <a:endParaRPr lang="de-DE" sz="2000" dirty="0" smtClean="0">
              <a:latin typeface="Calibri" pitchFamily="34" charset="0"/>
            </a:endParaRPr>
          </a:p>
          <a:p>
            <a:pPr marL="0" indent="0">
              <a:buFontTx/>
              <a:buNone/>
              <a:defRPr/>
            </a:pPr>
            <a:endParaRPr lang="de-DE" sz="2000" b="1" dirty="0" smtClean="0"/>
          </a:p>
          <a:p>
            <a:pPr marL="0" indent="0">
              <a:buFontTx/>
              <a:buNone/>
              <a:defRPr/>
            </a:pPr>
            <a:endParaRPr lang="de-DE" sz="2000" b="1" dirty="0" smtClean="0"/>
          </a:p>
          <a:p>
            <a:pPr marL="0" indent="0">
              <a:buFontTx/>
              <a:buNone/>
              <a:defRPr/>
            </a:pPr>
            <a:endParaRPr lang="de-DE" sz="2000" b="1" dirty="0" smtClean="0"/>
          </a:p>
          <a:p>
            <a:pPr marL="0" indent="0">
              <a:buFontTx/>
              <a:buNone/>
              <a:defRPr/>
            </a:pPr>
            <a:endParaRPr lang="de-DE" sz="2000" b="1" dirty="0" smtClean="0"/>
          </a:p>
          <a:p>
            <a:pPr>
              <a:buFontTx/>
              <a:buNone/>
              <a:defRPr/>
            </a:pPr>
            <a:endParaRPr lang="de-DE" sz="2000" b="1" dirty="0" smtClean="0"/>
          </a:p>
          <a:p>
            <a:pPr>
              <a:buFontTx/>
              <a:buChar char="-"/>
              <a:defRPr/>
            </a:pPr>
            <a:endParaRPr lang="de-DE" sz="2000" dirty="0" smtClean="0"/>
          </a:p>
          <a:p>
            <a:pPr>
              <a:buFontTx/>
              <a:buNone/>
              <a:defRPr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pPr eaLnBrk="1" hangingPunct="1"/>
            <a:r>
              <a:rPr lang="de-DE" dirty="0" smtClean="0">
                <a:latin typeface="Calibri" pitchFamily="34" charset="0"/>
              </a:rPr>
              <a:t>Case Study Region - </a:t>
            </a:r>
            <a:r>
              <a:rPr lang="de-DE" dirty="0" err="1" smtClean="0">
                <a:latin typeface="Calibri" pitchFamily="34" charset="0"/>
              </a:rPr>
              <a:t>Patong</a:t>
            </a:r>
            <a:r>
              <a:rPr lang="de-DE" dirty="0" smtClean="0">
                <a:latin typeface="Calibri" pitchFamily="34" charset="0"/>
              </a:rPr>
              <a:t> Beach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13316" name="Picture 4" descr="pato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831850"/>
            <a:ext cx="4035425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6" descr="DSCN21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929063"/>
            <a:ext cx="403225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3929063"/>
            <a:ext cx="4035425" cy="302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858838"/>
            <a:ext cx="3998912" cy="299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0"/>
            <a:ext cx="8229600" cy="1143000"/>
          </a:xfrm>
        </p:spPr>
        <p:txBody>
          <a:bodyPr/>
          <a:lstStyle/>
          <a:p>
            <a:pPr eaLnBrk="1" hangingPunct="1"/>
            <a:r>
              <a:rPr lang="de-DE" sz="3600" dirty="0" smtClean="0">
                <a:latin typeface="Calibri" pitchFamily="34" charset="0"/>
              </a:rPr>
              <a:t>Case Study Region - </a:t>
            </a:r>
            <a:r>
              <a:rPr lang="de-DE" sz="3600" dirty="0" err="1" smtClean="0">
                <a:latin typeface="Calibri" pitchFamily="34" charset="0"/>
              </a:rPr>
              <a:t>Khao</a:t>
            </a:r>
            <a:r>
              <a:rPr lang="de-DE" sz="3600" dirty="0" smtClean="0">
                <a:latin typeface="Calibri" pitchFamily="34" charset="0"/>
              </a:rPr>
              <a:t> </a:t>
            </a:r>
            <a:r>
              <a:rPr lang="de-DE" sz="3600" dirty="0" err="1" smtClean="0">
                <a:latin typeface="Calibri" pitchFamily="34" charset="0"/>
              </a:rPr>
              <a:t>Lak</a:t>
            </a:r>
            <a:endParaRPr lang="de-DE" sz="3600" dirty="0" smtClean="0">
              <a:latin typeface="Calibri" pitchFamily="34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dirty="0" smtClean="0"/>
          </a:p>
        </p:txBody>
      </p:sp>
      <p:pic>
        <p:nvPicPr>
          <p:cNvPr id="14340" name="Picture 4" descr="khaola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928688"/>
            <a:ext cx="3905250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 descr="DSCN21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871538"/>
            <a:ext cx="4008437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 descr="Thailand_2008_1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3" y="3983038"/>
            <a:ext cx="4008437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7" descr="Thai05_26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825" y="4000500"/>
            <a:ext cx="3892550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latin typeface="Calibri" pitchFamily="34" charset="0"/>
              </a:rPr>
              <a:t>Case Study Region - </a:t>
            </a:r>
            <a:r>
              <a:rPr lang="de-DE" dirty="0" smtClean="0">
                <a:latin typeface="Calibri" pitchFamily="34" charset="0"/>
              </a:rPr>
              <a:t>Ban Nam </a:t>
            </a:r>
            <a:r>
              <a:rPr lang="de-DE" dirty="0" err="1" smtClean="0">
                <a:latin typeface="Calibri" pitchFamily="34" charset="0"/>
              </a:rPr>
              <a:t>Khem</a:t>
            </a:r>
            <a:endParaRPr lang="de-DE" dirty="0" smtClean="0">
              <a:latin typeface="Calibri" pitchFamily="34" charset="0"/>
            </a:endParaRPr>
          </a:p>
        </p:txBody>
      </p:sp>
      <p:pic>
        <p:nvPicPr>
          <p:cNvPr id="15363" name="Picture 4" descr="namkh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785813"/>
            <a:ext cx="3892550" cy="291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5" descr="DSCN179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785813"/>
            <a:ext cx="3937000" cy="295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6" descr="P924008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3" y="3848100"/>
            <a:ext cx="4011612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8" y="3911600"/>
            <a:ext cx="3929062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95000"/>
          </a:schemeClr>
        </a:solidFill>
        <a:ln w="9525">
          <a:solidFill>
            <a:schemeClr val="tx1"/>
          </a:solidFill>
          <a:miter lim="800000"/>
          <a:headEnd/>
          <a:tailEnd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wrap="none" anchor="ctr"/>
      <a:lstStyle>
        <a:defPPr algn="ctr">
          <a:defRPr dirty="0">
            <a:latin typeface="Times New Roman" pitchFamily="18" charset="0"/>
            <a:cs typeface="Times New Roman" pitchFamily="18" charset="0"/>
          </a:defRPr>
        </a:defPPr>
      </a:lstStyle>
    </a:sp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2549</Words>
  <Application>Microsoft Office PowerPoint</Application>
  <PresentationFormat>Bildschirmpräsentation (4:3)</PresentationFormat>
  <Paragraphs>453</Paragraphs>
  <Slides>20</Slides>
  <Notes>18</Notes>
  <HiddenSlides>0</HiddenSlides>
  <MMClips>0</MMClips>
  <ScaleCrop>false</ScaleCrop>
  <HeadingPairs>
    <vt:vector size="8" baseType="variant">
      <vt:variant>
        <vt:lpstr>Design</vt:lpstr>
      </vt:variant>
      <vt:variant>
        <vt:i4>1</vt:i4>
      </vt:variant>
      <vt:variant>
        <vt:lpstr>Verknüpfungen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3" baseType="lpstr">
      <vt:lpstr>Standarddesign</vt:lpstr>
      <vt:lpstr>???</vt:lpstr>
      <vt:lpstr>Visio</vt:lpstr>
      <vt:lpstr>Folie 1</vt:lpstr>
      <vt:lpstr>Folie 2</vt:lpstr>
      <vt:lpstr>Research Questions</vt:lpstr>
      <vt:lpstr>Goals</vt:lpstr>
      <vt:lpstr>Direct/Indirect Impact</vt:lpstr>
      <vt:lpstr>Folie 6</vt:lpstr>
      <vt:lpstr>Case Study Region - Patong Beach</vt:lpstr>
      <vt:lpstr>Case Study Region - Khao Lak</vt:lpstr>
      <vt:lpstr>Case Study Region - Ban Nam Khem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Bruenjes</dc:creator>
  <cp:lastModifiedBy>Revilla Diez</cp:lastModifiedBy>
  <cp:revision>980</cp:revision>
  <dcterms:created xsi:type="dcterms:W3CDTF">2009-08-04T13:51:21Z</dcterms:created>
  <dcterms:modified xsi:type="dcterms:W3CDTF">2014-02-19T02:23:52Z</dcterms:modified>
</cp:coreProperties>
</file>