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2" r:id="rId3"/>
  </p:sldMasterIdLst>
  <p:notesMasterIdLst>
    <p:notesMasterId r:id="rId26"/>
  </p:notesMasterIdLst>
  <p:sldIdLst>
    <p:sldId id="256" r:id="rId4"/>
    <p:sldId id="257" r:id="rId5"/>
    <p:sldId id="362" r:id="rId6"/>
    <p:sldId id="325" r:id="rId7"/>
    <p:sldId id="304" r:id="rId8"/>
    <p:sldId id="305" r:id="rId9"/>
    <p:sldId id="332" r:id="rId10"/>
    <p:sldId id="331" r:id="rId11"/>
    <p:sldId id="389" r:id="rId12"/>
    <p:sldId id="367" r:id="rId13"/>
    <p:sldId id="339" r:id="rId14"/>
    <p:sldId id="372" r:id="rId15"/>
    <p:sldId id="350" r:id="rId16"/>
    <p:sldId id="375" r:id="rId17"/>
    <p:sldId id="377" r:id="rId18"/>
    <p:sldId id="385" r:id="rId19"/>
    <p:sldId id="379" r:id="rId20"/>
    <p:sldId id="380" r:id="rId21"/>
    <p:sldId id="390" r:id="rId22"/>
    <p:sldId id="382" r:id="rId23"/>
    <p:sldId id="355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AF1"/>
    <a:srgbClr val="FF6699"/>
    <a:srgbClr val="FF5050"/>
    <a:srgbClr val="F3194D"/>
    <a:srgbClr val="FDA5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96" autoAdjust="0"/>
  </p:normalViewPr>
  <p:slideViewPr>
    <p:cSldViewPr>
      <p:cViewPr>
        <p:scale>
          <a:sx n="40" d="100"/>
          <a:sy n="40" d="100"/>
        </p:scale>
        <p:origin x="-13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A9C5-A915-4BDA-B065-43B924B01AB3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C2B0E-2968-4772-A438-5B0C73666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C2B0E-2968-4772-A438-5B0C736669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C2B0E-2968-4772-A438-5B0C736669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BBFF9-E4B4-49C4-B46D-25668B940FE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C2B0E-2968-4772-A438-5B0C736669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C2B0E-2968-4772-A438-5B0C736669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81AB3F-C9CF-4309-9332-5631720015F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B7F040-1C34-4E25-A8E6-AD0EDE82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ooxWord://word/media/image13.jpe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pbd.jakarta.go.id/wp-content/uploads/2013/01/19-JANUARI-2013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bpbd.jakarta.go.id/wp-content/uploads/2013/01/BANJIR-190114-007-2400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COMMUNITY VULNERABILITY AND RISK </a:t>
            </a:r>
            <a:br>
              <a:rPr lang="en-US" sz="3600" b="1" dirty="0" smtClean="0"/>
            </a:br>
            <a:r>
              <a:rPr lang="en-US" sz="3600" b="1" dirty="0" smtClean="0"/>
              <a:t>IN FACING CLIMATE AND ENVIRONMENTAL CHANGES IN JAKARTA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6400800" cy="2362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Deny </a:t>
            </a:r>
            <a:r>
              <a:rPr lang="en-US" sz="2800" b="1" dirty="0" err="1" smtClean="0"/>
              <a:t>Hidayati</a:t>
            </a:r>
            <a:endParaRPr lang="en-US" sz="2800" b="1" dirty="0" smtClean="0"/>
          </a:p>
          <a:p>
            <a:r>
              <a:rPr lang="en-US" sz="2800" b="1" dirty="0" smtClean="0"/>
              <a:t>PPK – LIPI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Jakarta</a:t>
            </a:r>
          </a:p>
          <a:p>
            <a:r>
              <a:rPr lang="en-US" sz="2800" b="1" dirty="0" smtClean="0"/>
              <a:t>19 February 2014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COMMUNITY AWARENESS  AND RESPONSE </a:t>
            </a:r>
            <a:br>
              <a:rPr lang="en-US" sz="2800" b="1" dirty="0" smtClean="0"/>
            </a:br>
            <a:r>
              <a:rPr lang="en-US" sz="2800" b="1" dirty="0" smtClean="0"/>
              <a:t>TO FLOOD RELATED DISASTERS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Lack of Awareness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/>
              <a:t>The use of rivers/canals for disposal of their solid wastes</a:t>
            </a:r>
            <a:endParaRPr lang="id-ID" sz="2600" b="1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/>
              <a:t>Reluctant or unable to leave their homes and assets</a:t>
            </a:r>
          </a:p>
          <a:p>
            <a:pPr>
              <a:spcAft>
                <a:spcPts val="600"/>
              </a:spcAft>
            </a:pPr>
            <a:r>
              <a:rPr lang="en-US" sz="2600" b="1" dirty="0" smtClean="0"/>
              <a:t>Settle in dense, but tenuously constructed housing</a:t>
            </a:r>
            <a:endParaRPr lang="id-ID" sz="2600" b="1" dirty="0" smtClean="0"/>
          </a:p>
          <a:p>
            <a:pPr>
              <a:spcAft>
                <a:spcPts val="600"/>
              </a:spcAft>
            </a:pPr>
            <a:endParaRPr lang="en-US" sz="2600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Lack choices </a:t>
            </a:r>
            <a:r>
              <a:rPr lang="en-US" sz="2800" dirty="0" smtClean="0"/>
              <a:t>of Response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/>
              <a:t>Low income</a:t>
            </a:r>
          </a:p>
          <a:p>
            <a:pPr>
              <a:spcAft>
                <a:spcPts val="600"/>
              </a:spcAft>
            </a:pPr>
            <a:r>
              <a:rPr lang="en-US" sz="2600" b="1" dirty="0" smtClean="0"/>
              <a:t>Lack provision of basic services (adequate housing, clean water, garbage collection) </a:t>
            </a:r>
          </a:p>
          <a:p>
            <a:pPr>
              <a:spcAft>
                <a:spcPts val="600"/>
              </a:spcAft>
            </a:pPr>
            <a:r>
              <a:rPr lang="en-US" sz="2600" b="1" dirty="0" smtClean="0"/>
              <a:t>Have less information</a:t>
            </a:r>
          </a:p>
          <a:p>
            <a:pPr>
              <a:spcAft>
                <a:spcPts val="600"/>
              </a:spcAft>
            </a:pPr>
            <a:r>
              <a:rPr lang="en-US" sz="2600" b="1" dirty="0" smtClean="0"/>
              <a:t>Fewer safety net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HOW VULNERABLE COMMUNITY </a:t>
            </a:r>
            <a:r>
              <a:rPr lang="id-ID" sz="2800" b="1" dirty="0" smtClean="0">
                <a:latin typeface="Calibri" pitchFamily="34" charset="0"/>
              </a:rPr>
              <a:t/>
            </a:r>
            <a:br>
              <a:rPr lang="id-ID" sz="2800" b="1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IN </a:t>
            </a:r>
            <a:r>
              <a:rPr lang="id-ID" sz="2800" b="1" dirty="0" smtClean="0">
                <a:latin typeface="Calibri" pitchFamily="34" charset="0"/>
              </a:rPr>
              <a:t> NORTH OF JAKARTA 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6172200" cy="5029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The top list of the most vulnerable area of climate change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The second top list of Jakarta land subsidence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 Degradation of ecosystem (mangrove destruction, sand and coral extraction, destructive and over fishing, water pollution)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 The Jakarta bay as the mouth of waste (domestic and industrial activities) </a:t>
            </a:r>
            <a:r>
              <a:rPr lang="en-US" b="1" dirty="0" smtClean="0">
                <a:latin typeface="Calibri" pitchFamily="34" charset="0"/>
              </a:rPr>
              <a:t>-transported </a:t>
            </a:r>
            <a:r>
              <a:rPr lang="en-US" b="1" dirty="0" smtClean="0">
                <a:latin typeface="Calibri" pitchFamily="34" charset="0"/>
              </a:rPr>
              <a:t>through 13 rivers and canals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Slum with flood areas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Pocket of poverty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4" name="Picture 10" descr="https://encrypted-tbn2.gstatic.com/images?q=tbn:ANd9GcSoh1IvsNWmzPLDj5Sjap28VTSB-1Ht8c7hV-dPT7M2eo8yk8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310400" cy="1600200"/>
          </a:xfrm>
          <a:prstGeom prst="rect">
            <a:avLst/>
          </a:prstGeom>
          <a:noFill/>
        </p:spPr>
      </p:pic>
      <p:pic>
        <p:nvPicPr>
          <p:cNvPr id="61446" name="Picture 6" descr="https://encrypted-tbn3.gstatic.com/images?q=tbn:ANd9GcQye2sia8jug96f4crMe6C2j2ORzCnKAhqkKWXQnrfQf_sQCh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800600"/>
            <a:ext cx="2247900" cy="1630650"/>
          </a:xfrm>
          <a:prstGeom prst="rect">
            <a:avLst/>
          </a:prstGeom>
          <a:noFill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7652" y="914400"/>
            <a:ext cx="252634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ym typeface="Wingdings" pitchFamily="2" charset="2"/>
              </a:rPr>
              <a:t>LESSONS FROM KAMAL MUARA HAMLET,</a:t>
            </a:r>
            <a:br>
              <a:rPr lang="en-US" sz="3100" b="1" dirty="0" smtClean="0">
                <a:sym typeface="Wingdings" pitchFamily="2" charset="2"/>
              </a:rPr>
            </a:br>
            <a:r>
              <a:rPr lang="en-US" sz="3100" b="1" dirty="0" smtClean="0">
                <a:sym typeface="Wingdings" pitchFamily="2" charset="2"/>
              </a:rPr>
              <a:t>PENJARINGAN SUB-DISTRICT, JAKARTA BAY</a:t>
            </a:r>
            <a:r>
              <a:rPr lang="en-US" b="1" dirty="0" smtClean="0">
                <a:sym typeface="Wingdings" pitchFamily="2" charset="2"/>
              </a:rPr>
              <a:t/>
            </a:r>
            <a:br>
              <a:rPr lang="en-US" b="1" dirty="0" smtClean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1676400"/>
            <a:ext cx="2438400" cy="3733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Living on the coast &amp; waterways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Rob Flooding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Flooding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Unmanaged water pollution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2362200"/>
            <a:ext cx="2438400" cy="3733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/>
              <a:t> Coastal reclamation</a:t>
            </a:r>
          </a:p>
          <a:p>
            <a:pPr marL="120650" indent="-120650">
              <a:buFont typeface="Arial" pitchFamily="34" charset="0"/>
              <a:buChar char="•"/>
            </a:pPr>
            <a:endParaRPr lang="en-US" sz="2400" b="1" dirty="0" smtClean="0"/>
          </a:p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/>
              <a:t>Pocket of poverty</a:t>
            </a:r>
          </a:p>
          <a:p>
            <a:pPr marL="120650" indent="-120650"/>
            <a:endParaRPr lang="en-US" sz="2400" b="1" dirty="0" smtClean="0"/>
          </a:p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/>
              <a:t>  Lack of basic service delivery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8400" y="2819400"/>
            <a:ext cx="2438400" cy="3733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 algn="ctr"/>
            <a:r>
              <a:rPr lang="en-US" sz="2400" b="1" dirty="0" smtClean="0">
                <a:solidFill>
                  <a:schemeClr val="tx1"/>
                </a:solidFill>
              </a:rPr>
              <a:t>Livelihood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120650" indent="-120650" algn="ctr"/>
            <a:r>
              <a:rPr lang="en-US" sz="2400" b="1" dirty="0" smtClean="0">
                <a:solidFill>
                  <a:schemeClr val="tx1"/>
                </a:solidFill>
              </a:rPr>
              <a:t>at </a:t>
            </a:r>
            <a:r>
              <a:rPr lang="en-US" sz="2400" b="1" dirty="0" smtClean="0">
                <a:solidFill>
                  <a:schemeClr val="tx1"/>
                </a:solidFill>
              </a:rPr>
              <a:t>Risk</a:t>
            </a:r>
          </a:p>
          <a:p>
            <a:pPr marL="120650" indent="-120650" algn="ctr"/>
            <a:endParaRPr lang="en-US" sz="2400" b="1" dirty="0" smtClean="0">
              <a:solidFill>
                <a:schemeClr val="tx1"/>
              </a:solidFill>
            </a:endParaRPr>
          </a:p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Fishing at risk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Lack &amp; expensive </a:t>
            </a:r>
            <a:r>
              <a:rPr lang="en-US" sz="2400" b="1" dirty="0" smtClean="0">
                <a:solidFill>
                  <a:schemeClr val="tx1"/>
                </a:solidFill>
              </a:rPr>
              <a:t>fresh &amp; clean water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High risk for illness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Calibri" pitchFamily="34" charset="0"/>
              </a:rPr>
              <a:t>FISHING AT RISK, </a:t>
            </a:r>
            <a:br>
              <a:rPr lang="en-US" sz="2800" b="1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KAMAL MUARA, JAKARTA BAY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8100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Significant decrease in green oyster cultivation units/area</a:t>
            </a:r>
          </a:p>
          <a:p>
            <a:pPr>
              <a:spcAft>
                <a:spcPts val="600"/>
              </a:spcAft>
            </a:pPr>
            <a:r>
              <a:rPr lang="id-ID" b="1" dirty="0" smtClean="0">
                <a:latin typeface="Calibri" pitchFamily="34" charset="0"/>
              </a:rPr>
              <a:t>Substantial decrease in </a:t>
            </a:r>
            <a:r>
              <a:rPr lang="en-US" b="1" dirty="0" smtClean="0">
                <a:latin typeface="Calibri" pitchFamily="34" charset="0"/>
              </a:rPr>
              <a:t>fishing areas</a:t>
            </a:r>
            <a:r>
              <a:rPr lang="id-ID" b="1" dirty="0" smtClean="0">
                <a:latin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</a:rPr>
              <a:t> activities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Water pollution/contamination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Mangrove </a:t>
            </a:r>
            <a:r>
              <a:rPr lang="en-US" b="1" dirty="0" smtClean="0">
                <a:latin typeface="Calibri" pitchFamily="34" charset="0"/>
              </a:rPr>
              <a:t>&amp; environmental degradation</a:t>
            </a:r>
            <a:endParaRPr lang="en-US" b="1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54276" name="Picture 4" descr="E:\RHIN-Project\community discussion MUARA KAMAL 17 Des 2013\Foto-foto\DSC_0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2362200" cy="16002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2212622" cy="16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DSC_051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00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SIGNIFICANT REDUCTION </a:t>
            </a:r>
            <a:br>
              <a:rPr lang="en-US" sz="2800" b="1" dirty="0" smtClean="0"/>
            </a:br>
            <a:r>
              <a:rPr lang="en-US" sz="2800" b="1" dirty="0" smtClean="0"/>
              <a:t>OF GREEN OYSTER CULTIVATION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248400" cy="5791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/>
              <a:t>Domination of green oyster cultivation &amp;main source of income</a:t>
            </a:r>
          </a:p>
          <a:p>
            <a:pPr marL="52388" indent="-52388">
              <a:spcAft>
                <a:spcPts val="600"/>
              </a:spcAft>
              <a:buNone/>
            </a:pPr>
            <a:r>
              <a:rPr lang="en-US" sz="2800" b="1" dirty="0" smtClean="0"/>
              <a:t>Serious problems facing for sustainable cultivation : </a:t>
            </a:r>
          </a:p>
          <a:p>
            <a:r>
              <a:rPr lang="en-US" b="1" dirty="0" smtClean="0"/>
              <a:t>Coastal reclamation</a:t>
            </a:r>
          </a:p>
          <a:p>
            <a:pPr lvl="1"/>
            <a:r>
              <a:rPr lang="en-US" b="1" dirty="0" smtClean="0"/>
              <a:t>A half of cultivation area (around 13,000 </a:t>
            </a:r>
            <a:r>
              <a:rPr lang="en-US" b="1" dirty="0" smtClean="0"/>
              <a:t>units </a:t>
            </a:r>
            <a:r>
              <a:rPr lang="en-US" b="1" dirty="0" smtClean="0"/>
              <a:t>or 360 ha) has been  closed, reimbursed  &amp; converted to reclamation purposes </a:t>
            </a:r>
          </a:p>
          <a:p>
            <a:pPr lvl="1"/>
            <a:r>
              <a:rPr lang="en-US" b="1" dirty="0" smtClean="0"/>
              <a:t>Limited suitable area for oyster cultivation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4" descr="http://www.beritajakarta.com/images/foto/tanggul_diperlu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762000"/>
            <a:ext cx="2144183" cy="1760538"/>
          </a:xfrm>
          <a:prstGeom prst="rect">
            <a:avLst/>
          </a:prstGeom>
          <a:noFill/>
        </p:spPr>
      </p:pic>
      <p:pic>
        <p:nvPicPr>
          <p:cNvPr id="53251" name="Picture 3" descr="C:\Users\DENYHI~1\AppData\Local\Temp\Rar$DIa0.360\sp13-f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743200"/>
            <a:ext cx="2032000" cy="1676400"/>
          </a:xfrm>
          <a:prstGeom prst="rect">
            <a:avLst/>
          </a:prstGeom>
          <a:noFill/>
        </p:spPr>
      </p:pic>
      <p:pic>
        <p:nvPicPr>
          <p:cNvPr id="53252" name="Picture 4" descr="C:\Users\DENYHI~1\AppData\Local\Temp\Rar$DIa0.954\pantai-reklamasi-1-12754544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00600"/>
            <a:ext cx="22098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848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REDUCTION  </a:t>
            </a:r>
            <a:r>
              <a:rPr lang="en-US" sz="2800" b="1" dirty="0" smtClean="0">
                <a:latin typeface="Calibri" pitchFamily="34" charset="0"/>
              </a:rPr>
              <a:t>OF GREEN OYSTER CULTIVATION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5486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itchFamily="34" charset="0"/>
              </a:rPr>
              <a:t>Unmanaged water pollution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Liquid waste from nearby factories  and industries  (textile, metal and plastic)</a:t>
            </a:r>
          </a:p>
          <a:p>
            <a:pPr lvl="1"/>
            <a:r>
              <a:rPr lang="en-US" sz="2600" b="1" dirty="0" smtClean="0">
                <a:latin typeface="Calibri" pitchFamily="34" charset="0"/>
              </a:rPr>
              <a:t> domestic /solid waste. About </a:t>
            </a:r>
            <a:r>
              <a:rPr lang="de-DE" sz="2600" b="1" dirty="0" smtClean="0">
                <a:latin typeface="Calibri" pitchFamily="34" charset="0"/>
              </a:rPr>
              <a:t>1100m</a:t>
            </a:r>
            <a:r>
              <a:rPr lang="de-DE" sz="2600" b="1" baseline="30000" dirty="0" smtClean="0">
                <a:latin typeface="Calibri" pitchFamily="34" charset="0"/>
              </a:rPr>
              <a:t>3 </a:t>
            </a:r>
            <a:r>
              <a:rPr lang="de-DE" sz="2600" b="1" dirty="0" smtClean="0">
                <a:latin typeface="Calibri" pitchFamily="34" charset="0"/>
              </a:rPr>
              <a:t>of waste fows directly to the bay</a:t>
            </a:r>
            <a:endParaRPr lang="en-US" sz="2600" b="1" dirty="0" smtClean="0">
              <a:latin typeface="Calibri" pitchFamily="34" charset="0"/>
            </a:endParaRPr>
          </a:p>
          <a:p>
            <a:pPr lvl="1"/>
            <a:r>
              <a:rPr lang="en-US" sz="2600" b="1" dirty="0" smtClean="0">
                <a:latin typeface="Calibri" pitchFamily="34" charset="0"/>
              </a:rPr>
              <a:t> Green oyster cultivation waste</a:t>
            </a:r>
          </a:p>
          <a:p>
            <a:r>
              <a:rPr lang="en-US" b="1" dirty="0" smtClean="0">
                <a:latin typeface="Calibri" pitchFamily="34" charset="0"/>
              </a:rPr>
              <a:t>Impacts of climate change on the cultivation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6" name="Picture 2" descr="https://encrypted-tbn0.gstatic.com/images?q=tbn:ANd9GcSvfz0FWgXMeSOF1oReJi9GK9_W3vxnHGrXoiV3VRf_4rjD3ee1dA"/>
          <p:cNvPicPr>
            <a:picLocks noChangeAspect="1" noChangeArrowheads="1"/>
          </p:cNvPicPr>
          <p:nvPr/>
        </p:nvPicPr>
        <p:blipFill>
          <a:blip r:embed="rId2"/>
          <a:srcRect t="12371" b="25773"/>
          <a:stretch>
            <a:fillRect/>
          </a:stretch>
        </p:blipFill>
        <p:spPr bwMode="auto">
          <a:xfrm>
            <a:off x="1524000" y="4876800"/>
            <a:ext cx="2743200" cy="1600200"/>
          </a:xfrm>
          <a:prstGeom prst="rect">
            <a:avLst/>
          </a:prstGeom>
          <a:noFill/>
        </p:spPr>
      </p:pic>
      <p:pic>
        <p:nvPicPr>
          <p:cNvPr id="52226" name="Picture 2" descr="https://encrypted-tbn2.gstatic.com/images?q=tbn:ANd9GcSKAUIWejlzRyOyVEFoH6unIHFukHRj5RoTkORjgyiKet5JLfnR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76800"/>
            <a:ext cx="2438400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THREAT TO FISHING ACTIVITIES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00800" cy="38100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Coastal reclamation:</a:t>
            </a:r>
          </a:p>
          <a:p>
            <a:pPr lvl="1"/>
            <a:r>
              <a:rPr lang="en-US" dirty="0" smtClean="0"/>
              <a:t>Significant reduction of fish catching areas: </a:t>
            </a:r>
            <a:r>
              <a:rPr lang="en-US" i="1" dirty="0" err="1" smtClean="0"/>
              <a:t>Sero</a:t>
            </a:r>
            <a:r>
              <a:rPr lang="en-US" dirty="0" smtClean="0"/>
              <a:t> (like fish traps), </a:t>
            </a:r>
            <a:r>
              <a:rPr lang="en-US" i="1" dirty="0" err="1" smtClean="0"/>
              <a:t>bagan</a:t>
            </a:r>
            <a:r>
              <a:rPr lang="en-US" i="1" dirty="0" smtClean="0"/>
              <a:t>, </a:t>
            </a:r>
            <a:r>
              <a:rPr lang="en-US" dirty="0" smtClean="0"/>
              <a:t>fishing nets and </a:t>
            </a:r>
            <a:r>
              <a:rPr lang="en-US" dirty="0" err="1" smtClean="0"/>
              <a:t>hook&amp;lines</a:t>
            </a:r>
            <a:endParaRPr lang="en-US" dirty="0" smtClean="0"/>
          </a:p>
          <a:p>
            <a:r>
              <a:rPr lang="en-US" b="1" dirty="0" smtClean="0"/>
              <a:t>Water pollution</a:t>
            </a:r>
            <a:r>
              <a:rPr lang="en-US" dirty="0" smtClean="0"/>
              <a:t> from inland and sea activities</a:t>
            </a:r>
            <a:endParaRPr lang="id-ID" dirty="0" smtClean="0"/>
          </a:p>
          <a:p>
            <a:r>
              <a:rPr lang="en-US" b="1" dirty="0" smtClean="0"/>
              <a:t>Mangrove </a:t>
            </a:r>
            <a:r>
              <a:rPr lang="en-US" b="1" dirty="0" smtClean="0"/>
              <a:t>&amp; environmental degradation</a:t>
            </a:r>
            <a:endParaRPr lang="en-US" b="1" dirty="0" smtClean="0"/>
          </a:p>
          <a:p>
            <a:r>
              <a:rPr lang="en-US" b="1" dirty="0" smtClean="0"/>
              <a:t>Climate change Impacts</a:t>
            </a:r>
            <a:r>
              <a:rPr lang="en-US" dirty="0" smtClean="0"/>
              <a:t>: changes in fishing seasons &amp;time, catching areas &amp; gears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63246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Limited access for fishing boats &amp; technology</a:t>
            </a:r>
            <a:r>
              <a:rPr lang="en-US" sz="2800" dirty="0" smtClean="0"/>
              <a:t>, whereas fishermen must go for fishing far away</a:t>
            </a:r>
            <a:endParaRPr lang="en-US" sz="2800" dirty="0"/>
          </a:p>
        </p:txBody>
      </p:sp>
      <p:pic>
        <p:nvPicPr>
          <p:cNvPr id="20482" name="Picture 2" descr="imag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9439">
            <a:off x="7100030" y="1942534"/>
            <a:ext cx="1676400" cy="15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:\RHIN-Project\community discussion MUARA KAMAL 17 Des 2013\Foto-foto\DSC_0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6838">
            <a:off x="7108621" y="4032433"/>
            <a:ext cx="1840679" cy="160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FISHERMEN’S PERCEPTION TOWARD IMPACTS OF CLIMATE CHANGE ON THEIR FISHING ACTIVITIES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7391400" cy="4419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0574"/>
                <a:gridCol w="2370826"/>
              </a:tblGrid>
              <a:tr h="6457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Impacts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387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 Disturbed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green oyster cultivation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   63.3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1387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Disturbed fishing time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70447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Disturbed fishing area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1387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Affected to types of fishing gears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solidFill>
                            <a:schemeClr val="tx1"/>
                          </a:solidFill>
                        </a:rPr>
                        <a:t>83.3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1387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 Reduce fish production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70.0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1387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 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096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smtClean="0"/>
              <a:t>LIPI and MKG-ICCTF, </a:t>
            </a:r>
            <a:r>
              <a:rPr lang="en-US" b="1" dirty="0" smtClean="0"/>
              <a:t>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FISHERMEN’S EFFORTS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TO </a:t>
            </a:r>
            <a:r>
              <a:rPr lang="en-US" sz="2800" b="1" dirty="0" smtClean="0"/>
              <a:t>ADAPT TO CLIMATE CHANGES, KAMAL MUARA, 2010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1524000"/>
          <a:ext cx="8382000" cy="48793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88000"/>
                <a:gridCol w="2794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Efforts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0663">
                <a:tc>
                  <a:txBody>
                    <a:bodyPr/>
                    <a:lstStyle/>
                    <a:p>
                      <a:pPr marL="117475" indent="-117475"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Change in  fishing cultivation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type/aqua   culture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</a:rPr>
                        <a:t>16.7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3066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Changes in  fishing gears/technology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</a:rPr>
                        <a:t>40.0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99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 Changes in fishing boats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</a:rPr>
                        <a:t>33.3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346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Changes in fish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catching area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</a:rPr>
                        <a:t>66.7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99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Changes in fishing time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</a:rPr>
                        <a:t>86.7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99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 Changes in types of  fish catching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70.0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99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</a:rPr>
                        <a:t>  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</a:rPr>
                        <a:t> 30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4886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LIPI and BMKG-ICCTF, </a:t>
            </a:r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Calibri" pitchFamily="34" charset="0"/>
              </a:rPr>
              <a:t>COMMUNITY LIVELIHOOD AT RISK</a:t>
            </a:r>
            <a:endParaRPr lang="id-ID" sz="3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32511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alibri" pitchFamily="34" charset="0"/>
              </a:rPr>
              <a:t>Substantial decrease in oyster production </a:t>
            </a:r>
            <a:r>
              <a:rPr lang="en-US" b="1" dirty="0" smtClean="0">
                <a:latin typeface="Calibri" pitchFamily="34" charset="0"/>
              </a:rPr>
              <a:t> 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10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Production in 2013 about 1/3 compared with production in the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late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1990s</a:t>
            </a:r>
          </a:p>
          <a:p>
            <a:pPr>
              <a:spcAft>
                <a:spcPts val="1000"/>
              </a:spcAft>
            </a:pPr>
            <a:r>
              <a:rPr lang="en-US" b="1" dirty="0" smtClean="0">
                <a:latin typeface="Calibri" pitchFamily="34" charset="0"/>
              </a:rPr>
              <a:t>High </a:t>
            </a:r>
            <a:r>
              <a:rPr lang="id-ID" b="1" dirty="0" smtClean="0">
                <a:latin typeface="Calibri" pitchFamily="34" charset="0"/>
              </a:rPr>
              <a:t>impact to Kamal Muara </a:t>
            </a:r>
            <a:r>
              <a:rPr lang="en-US" b="1" dirty="0" smtClean="0">
                <a:latin typeface="Calibri" pitchFamily="34" charset="0"/>
              </a:rPr>
              <a:t>Community Livelihood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80 % of  people in RW 1 &amp; RW 4 are fishermen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Most fishermen are green oyster cultivators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Most women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work in oyster &amp; fishing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related activities</a:t>
            </a:r>
            <a:endParaRPr lang="id-ID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 descr="ooxWord://word/media/image13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43600" y="5029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105400"/>
            <a:ext cx="219987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RHIN-Project\community discussion MUARA KAMAL 17 Des 2013\Foto-foto\DSC_0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105400"/>
            <a:ext cx="2133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Background: Jakarta Prone Area</a:t>
            </a:r>
          </a:p>
          <a:p>
            <a:pPr lvl="1"/>
            <a:r>
              <a:rPr lang="en-US" sz="2800" b="1" dirty="0" smtClean="0"/>
              <a:t>Climate changes</a:t>
            </a:r>
          </a:p>
          <a:p>
            <a:pPr lvl="1"/>
            <a:r>
              <a:rPr lang="en-US" sz="2800" b="1" dirty="0" smtClean="0"/>
              <a:t> Environmental changes : development and man made process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Community  Vulnerability Condition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How Vulnerable </a:t>
            </a:r>
            <a:r>
              <a:rPr lang="id-ID" b="1" dirty="0" smtClean="0"/>
              <a:t>and </a:t>
            </a:r>
            <a:r>
              <a:rPr lang="en-US" b="1" dirty="0" smtClean="0"/>
              <a:t>Risky the </a:t>
            </a:r>
            <a:r>
              <a:rPr lang="en-US" b="1" dirty="0" err="1" smtClean="0"/>
              <a:t>Kamal</a:t>
            </a:r>
            <a:r>
              <a:rPr lang="en-US" b="1" dirty="0" smtClean="0"/>
              <a:t> </a:t>
            </a:r>
            <a:r>
              <a:rPr lang="en-US" b="1" dirty="0" err="1" smtClean="0"/>
              <a:t>Muara</a:t>
            </a:r>
            <a:r>
              <a:rPr lang="en-US" b="1" dirty="0" smtClean="0"/>
              <a:t> Community </a:t>
            </a:r>
            <a:r>
              <a:rPr lang="id-ID" b="1" dirty="0" smtClean="0"/>
              <a:t>&amp; its </a:t>
            </a:r>
            <a:r>
              <a:rPr lang="en-US" b="1" dirty="0" smtClean="0"/>
              <a:t>Livelihood in </a:t>
            </a:r>
            <a:r>
              <a:rPr lang="en-US" b="1" smtClean="0"/>
              <a:t>Jakarta Bay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Summary</a:t>
            </a:r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234" y="4191000"/>
            <a:ext cx="6978150" cy="2243460"/>
            <a:chOff x="1108234" y="4191000"/>
            <a:chExt cx="6978150" cy="2243460"/>
          </a:xfrm>
        </p:grpSpPr>
        <p:pic>
          <p:nvPicPr>
            <p:cNvPr id="66563" name="Picture 3" descr="DSC_043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77376">
              <a:off x="1108234" y="4831689"/>
              <a:ext cx="2164199" cy="160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4" name="Picture 4" descr="DSC_0440[1]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/>
            <a:stretch>
              <a:fillRect/>
            </a:stretch>
          </p:blipFill>
          <p:spPr bwMode="auto">
            <a:xfrm rot="229577">
              <a:off x="5841530" y="4804405"/>
              <a:ext cx="2244854" cy="162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5" name="Picture 5" descr="DSC_0507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4191000"/>
              <a:ext cx="2415193" cy="164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33400" y="838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       PROBLEM  </a:t>
            </a:r>
            <a:r>
              <a:rPr lang="en-US" sz="2800" b="1" dirty="0" smtClean="0">
                <a:latin typeface="Calibri" pitchFamily="34" charset="0"/>
              </a:rPr>
              <a:t>RELATED TO WATER QUALITY</a:t>
            </a:r>
          </a:p>
          <a:p>
            <a:endParaRPr lang="en-US" sz="2400" b="1" dirty="0" smtClean="0"/>
          </a:p>
          <a:p>
            <a:pPr marL="336550" indent="-336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Water fresh during rainy season and become salty during dry season</a:t>
            </a:r>
          </a:p>
          <a:p>
            <a:pPr marL="336550" indent="-336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itchFamily="34" charset="0"/>
              </a:rPr>
              <a:t> Water from bored well  still unhealthy for drinking</a:t>
            </a:r>
          </a:p>
          <a:p>
            <a:pPr marL="336550" indent="-336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itchFamily="34" charset="0"/>
              </a:rPr>
              <a:t> Salt water intrusion to well</a:t>
            </a:r>
          </a:p>
          <a:p>
            <a:pPr marL="336550" indent="-336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itchFamily="34" charset="0"/>
              </a:rPr>
              <a:t> Water contamination due to unmanaged waste disposal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SUMMARY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Jakarta poor communities are </a:t>
            </a:r>
            <a:r>
              <a:rPr lang="en-US" b="1" dirty="0" smtClean="0">
                <a:latin typeface="Calibri" pitchFamily="34" charset="0"/>
              </a:rPr>
              <a:t>physically </a:t>
            </a:r>
            <a:r>
              <a:rPr lang="en-US" b="1" dirty="0" smtClean="0">
                <a:latin typeface="Calibri" pitchFamily="34" charset="0"/>
              </a:rPr>
              <a:t>and socio-economically vulnerable to climate and environmental </a:t>
            </a:r>
            <a:r>
              <a:rPr lang="en-US" b="1" dirty="0" smtClean="0">
                <a:latin typeface="Calibri" pitchFamily="34" charset="0"/>
              </a:rPr>
              <a:t>changes </a:t>
            </a:r>
            <a:r>
              <a:rPr lang="en-US" b="1" dirty="0" smtClean="0">
                <a:latin typeface="Calibri" pitchFamily="34" charset="0"/>
              </a:rPr>
              <a:t>- related </a:t>
            </a:r>
            <a:r>
              <a:rPr lang="en-US" b="1" dirty="0" smtClean="0">
                <a:latin typeface="Calibri" pitchFamily="34" charset="0"/>
              </a:rPr>
              <a:t>disasters</a:t>
            </a:r>
            <a:endParaRPr lang="en-US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The poor communities have limited awareness and lack </a:t>
            </a:r>
            <a:r>
              <a:rPr lang="en-US" b="1" dirty="0" smtClean="0">
                <a:latin typeface="Calibri" pitchFamily="34" charset="0"/>
              </a:rPr>
              <a:t>choices of </a:t>
            </a:r>
            <a:r>
              <a:rPr lang="en-US" b="1" dirty="0" smtClean="0">
                <a:latin typeface="Calibri" pitchFamily="34" charset="0"/>
              </a:rPr>
              <a:t>response</a:t>
            </a:r>
            <a:endParaRPr lang="en-US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They have low of adaptive </a:t>
            </a:r>
            <a:r>
              <a:rPr lang="en-US" b="1" dirty="0" smtClean="0">
                <a:latin typeface="Calibri" pitchFamily="34" charset="0"/>
              </a:rPr>
              <a:t>capacity: lack of awareness, lack of information and lack </a:t>
            </a:r>
            <a:r>
              <a:rPr lang="en-US" b="1" dirty="0" smtClean="0">
                <a:latin typeface="Calibri" pitchFamily="34" charset="0"/>
              </a:rPr>
              <a:t>of access to basic </a:t>
            </a:r>
            <a:r>
              <a:rPr lang="en-US" b="1" dirty="0" smtClean="0">
                <a:latin typeface="Calibri" pitchFamily="34" charset="0"/>
              </a:rPr>
              <a:t>services</a:t>
            </a:r>
            <a:endParaRPr lang="en-US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The poor communities therefore face the greatest risk to climate and environmental </a:t>
            </a:r>
            <a:r>
              <a:rPr lang="en-US" b="1" dirty="0" smtClean="0">
                <a:latin typeface="Calibri" pitchFamily="34" charset="0"/>
              </a:rPr>
              <a:t>changes </a:t>
            </a:r>
            <a:r>
              <a:rPr lang="en-US" b="1" dirty="0" smtClean="0">
                <a:latin typeface="Calibri" pitchFamily="34" charset="0"/>
              </a:rPr>
              <a:t>- related </a:t>
            </a:r>
            <a:r>
              <a:rPr lang="en-US" b="1" dirty="0" smtClean="0">
                <a:latin typeface="Calibri" pitchFamily="34" charset="0"/>
              </a:rPr>
              <a:t>disasters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The crucial need to increase community awareness, poverty alleviation and disaster risk reduction.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RHIN-Project\community discussion MUARA KAMAL 17 Des 2013\Foto-foto\DSC_04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3505200" cy="2133600"/>
          </a:xfrm>
          <a:prstGeom prst="rect">
            <a:avLst/>
          </a:prstGeom>
          <a:noFill/>
        </p:spPr>
      </p:pic>
      <p:pic>
        <p:nvPicPr>
          <p:cNvPr id="19459" name="Picture 3" descr="G:\RHIN-Project\community discussion MUARA KAMAL 17 Des 2013\Foto-foto\DSC_05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3505200" cy="2191090"/>
          </a:xfrm>
          <a:prstGeom prst="rect">
            <a:avLst/>
          </a:prstGeom>
          <a:noFill/>
        </p:spPr>
      </p:pic>
      <p:pic>
        <p:nvPicPr>
          <p:cNvPr id="5" name="Picture 5" descr="IMG00425-20101112-1340"/>
          <p:cNvPicPr>
            <a:picLocks noChangeAspect="1" noChangeArrowheads="1"/>
          </p:cNvPicPr>
          <p:nvPr/>
        </p:nvPicPr>
        <p:blipFill>
          <a:blip r:embed="rId4"/>
          <a:srcRect l="6688" t="12036" r="25871" b="43896"/>
          <a:stretch>
            <a:fillRect/>
          </a:stretch>
        </p:blipFill>
        <p:spPr bwMode="auto">
          <a:xfrm>
            <a:off x="4495800" y="20574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981200"/>
            <a:ext cx="3505200" cy="228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57200"/>
            <a:ext cx="61722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000" dirty="0" smtClean="0">
              <a:latin typeface="Brush Script MT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000" dirty="0" smtClean="0">
              <a:latin typeface="Brush Script MT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81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erlin Sans FB Demi" pitchFamily="34" charset="0"/>
              </a:rPr>
              <a:t>Thank You</a:t>
            </a:r>
            <a:endParaRPr lang="en-US" sz="5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JAKARTA PRONE AREA TO CLIMATE CHANGES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12192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The </a:t>
            </a:r>
            <a:r>
              <a:rPr lang="en-US" sz="3000" b="1" dirty="0">
                <a:solidFill>
                  <a:schemeClr val="tx1"/>
                </a:solidFill>
              </a:rPr>
              <a:t>most </a:t>
            </a:r>
            <a:r>
              <a:rPr lang="en-US" sz="3000" b="1" dirty="0" smtClean="0">
                <a:solidFill>
                  <a:schemeClr val="tx1"/>
                </a:solidFill>
              </a:rPr>
              <a:t>vulnerable in Southeast Asia (EEPSEA)</a:t>
            </a:r>
          </a:p>
          <a:p>
            <a:pPr marL="228600" indent="-228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 The third worst in Asian Mega Cities (WWF)</a:t>
            </a:r>
            <a:endParaRPr lang="en-US" sz="3000" b="1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685800" lvl="1" indent="-228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2362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038350"/>
                <a:gridCol w="2171700"/>
                <a:gridCol w="1905000"/>
              </a:tblGrid>
              <a:tr h="3505200">
                <a:tc>
                  <a:txBody>
                    <a:bodyPr/>
                    <a:lstStyle/>
                    <a:p>
                      <a:pPr lvl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Increase temperature</a:t>
                      </a:r>
                    </a:p>
                    <a:p>
                      <a:pPr lvl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1.42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  in July  and 1.04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 in January </a:t>
                      </a:r>
                    </a:p>
                    <a:p>
                      <a:pPr lvl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every 100 year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Rainfall</a:t>
                      </a:r>
                    </a:p>
                    <a:p>
                      <a:pPr algn="ctr"/>
                      <a:endParaRPr lang="en-US" sz="2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68275" indent="-168275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 Average Monthly rainfall</a:t>
                      </a:r>
                    </a:p>
                    <a:p>
                      <a:pPr marL="168275" indent="-168275"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Extreme weather Events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Sea Level  Rise</a:t>
                      </a:r>
                    </a:p>
                    <a:p>
                      <a:pPr lvl="0"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20650" lvl="0" indent="-120650" algn="l"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5.7 mm/year in Jakarta 20Bay </a:t>
                      </a:r>
                    </a:p>
                    <a:p>
                      <a:pPr lvl="0" algn="l"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0.8 meter</a:t>
                      </a:r>
                    </a:p>
                    <a:p>
                      <a:pPr marL="168275" lvl="0" indent="-168275" algn="l"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 cm rise by 25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Land Subsidence</a:t>
                      </a:r>
                    </a:p>
                    <a:p>
                      <a:pPr algn="l"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Average 5 cm per year</a:t>
                      </a:r>
                    </a:p>
                    <a:p>
                      <a:pPr algn="l"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Coastal areas : up 12 cm/year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3400" y="6172200"/>
            <a:ext cx="601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Sources: ITB (2010, 2011) and World Bank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305800" cy="6064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5800"/>
              </a:tblGrid>
              <a:tr h="91065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3200" dirty="0" smtClean="0"/>
                        <a:t>DEVELOPMENT  -  MAN MADE PROCESS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164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2800" dirty="0" smtClean="0"/>
                        <a:t>Extensive development in coastal areas</a:t>
                      </a:r>
                    </a:p>
                    <a:p>
                      <a:pPr lvl="1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2400" dirty="0" smtClean="0"/>
                        <a:t>Sea ports, coastal resorts, golf course, residential areas, condominium, malls, hotels, industries, commercials and  office buildings &amp;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coastal reclamation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70907">
                <a:tc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aseline="0" dirty="0" smtClean="0"/>
                        <a:t>  </a:t>
                      </a:r>
                      <a:r>
                        <a:rPr lang="en-US" sz="2800" dirty="0" smtClean="0"/>
                        <a:t>Excessive construction in Jakarta water catchment </a:t>
                      </a:r>
                    </a:p>
                    <a:p>
                      <a:pPr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2800" dirty="0" smtClean="0"/>
                        <a:t>  areas</a:t>
                      </a:r>
                    </a:p>
                    <a:p>
                      <a:pPr lvl="1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  <a:defRPr/>
                      </a:pPr>
                      <a:r>
                        <a:rPr lang="en-US" sz="2400" dirty="0" smtClean="0"/>
                        <a:t>poor watershed management</a:t>
                      </a:r>
                    </a:p>
                    <a:p>
                      <a:pPr lvl="1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  <a:defRPr/>
                      </a:pPr>
                      <a:r>
                        <a:rPr lang="en-US" sz="2400" dirty="0" smtClean="0"/>
                        <a:t>Poor drainage</a:t>
                      </a:r>
                    </a:p>
                    <a:p>
                      <a:pPr lvl="1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6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/>
                        <a:t> Negligent behavior</a:t>
                      </a:r>
                      <a:r>
                        <a:rPr lang="en-US" sz="2800" baseline="0" dirty="0" smtClean="0"/>
                        <a:t> of u</a:t>
                      </a:r>
                      <a:r>
                        <a:rPr lang="en-US" sz="2800" dirty="0" smtClean="0"/>
                        <a:t>rban people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2718" name="Picture 2"/>
          <p:cNvPicPr>
            <a:picLocks noChangeAspect="1" noChangeArrowheads="1"/>
          </p:cNvPicPr>
          <p:nvPr/>
        </p:nvPicPr>
        <p:blipFill>
          <a:blip r:embed="rId2"/>
          <a:srcRect t="19753"/>
          <a:stretch>
            <a:fillRect/>
          </a:stretch>
        </p:blipFill>
        <p:spPr bwMode="auto">
          <a:xfrm>
            <a:off x="6178550" y="5418138"/>
            <a:ext cx="2965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b="13362"/>
          <a:stretch>
            <a:fillRect/>
          </a:stretch>
        </p:blipFill>
        <p:spPr bwMode="auto">
          <a:xfrm>
            <a:off x="381000" y="1447800"/>
            <a:ext cx="4953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609600" y="3810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LAND USE CHANGE </a:t>
            </a:r>
          </a:p>
          <a:p>
            <a:r>
              <a:rPr lang="en-US" sz="2800" b="1"/>
              <a:t>THE BUILT-UP AREAS IN JAKARTA IN 2008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304800" y="5334000"/>
            <a:ext cx="4648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 Cover : 90 % of the Region</a:t>
            </a:r>
          </a:p>
          <a:p>
            <a:endParaRPr lang="en-US" sz="2400"/>
          </a:p>
          <a:p>
            <a:r>
              <a:rPr lang="en-US" sz="2000"/>
              <a:t>Source: Abidin et all, 2010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276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8674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JAKARTA PRONE AREAS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 l="15080" t="10788" r="13138" b="7877"/>
          <a:stretch>
            <a:fillRect/>
          </a:stretch>
        </p:blipFill>
        <p:spPr bwMode="auto">
          <a:xfrm>
            <a:off x="457200" y="914400"/>
            <a:ext cx="4191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4800600" y="4572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BNPB, 2010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343400"/>
          <a:ext cx="777240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600200"/>
                <a:gridCol w="838200"/>
                <a:gridCol w="1676400"/>
                <a:gridCol w="914400"/>
                <a:gridCol w="1981200"/>
              </a:tblGrid>
              <a:tr h="2946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Flood (out of 174 list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Drought (out 0f 182 list)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Earthquake (out of 151 list)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West Jakarta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West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East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 Jakarta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Central</a:t>
                      </a:r>
                      <a:r>
                        <a:rPr lang="en-US" b="1" baseline="0" dirty="0" smtClean="0"/>
                        <a:t>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122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East Jakarta</a:t>
                      </a:r>
                      <a:endParaRPr lang="en-US" b="1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West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137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South Jakarta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37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South</a:t>
                      </a:r>
                      <a:r>
                        <a:rPr lang="en-US" b="1" baseline="0" dirty="0" smtClean="0"/>
                        <a:t> Jakarta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69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Source: BNPB, 2011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410200" y="609600"/>
            <a:ext cx="3200400" cy="3352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Climate Change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685800" lvl="1" indent="-228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top list 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North, Central and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West Jakarta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chemeClr val="tx1"/>
                </a:solidFill>
              </a:rPr>
              <a:t> The second top list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East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Jakarta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/>
          </a:p>
          <a:p>
            <a:pPr marL="0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Source</a:t>
            </a:r>
            <a:r>
              <a:rPr lang="en-US" sz="1600" b="1" dirty="0" smtClean="0">
                <a:solidFill>
                  <a:schemeClr val="tx1"/>
                </a:solidFill>
              </a:rPr>
              <a:t>:(</a:t>
            </a:r>
            <a:r>
              <a:rPr lang="en-US" sz="1600" b="1" dirty="0">
                <a:solidFill>
                  <a:schemeClr val="tx1"/>
                </a:solidFill>
              </a:rPr>
              <a:t>EEPSEA</a:t>
            </a:r>
            <a:r>
              <a:rPr lang="en-US" sz="1600" b="1" dirty="0" smtClean="0">
                <a:solidFill>
                  <a:schemeClr val="tx1"/>
                </a:solidFill>
              </a:rPr>
              <a:t>)&amp; WWF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FLOODING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5305425" cy="28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495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Source: </a:t>
            </a:r>
            <a:r>
              <a:rPr lang="en-US" sz="1600" dirty="0" err="1">
                <a:latin typeface="Calibri" pitchFamily="34" charset="0"/>
              </a:rPr>
              <a:t>Abidin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et al</a:t>
            </a:r>
            <a:r>
              <a:rPr lang="en-US" sz="1600" dirty="0">
                <a:latin typeface="Calibri" pitchFamily="34" charset="0"/>
              </a:rPr>
              <a:t>, 2010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05200" y="4191000"/>
            <a:ext cx="4724401" cy="1676400"/>
            <a:chOff x="3352800" y="4419600"/>
            <a:chExt cx="4724401" cy="1676400"/>
          </a:xfrm>
        </p:grpSpPr>
        <p:pic>
          <p:nvPicPr>
            <p:cNvPr id="5" name="Picture 4" descr="19 JANUARI 2013">
              <a:hlinkClick r:id="rId3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4419600"/>
              <a:ext cx="2345055" cy="163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ANJIR-190114-007-2400">
              <a:hlinkClick r:id="rId5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1" y="4419600"/>
              <a:ext cx="22860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505200" y="60198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000" dirty="0" smtClean="0"/>
              <a:t>Flloding of 2013             Flooding of 2014</a:t>
            </a:r>
          </a:p>
          <a:p>
            <a:pPr>
              <a:spcAft>
                <a:spcPts val="600"/>
              </a:spcAft>
            </a:pPr>
            <a:r>
              <a:rPr lang="id-ID" sz="1600" dirty="0" smtClean="0"/>
              <a:t>Source: BPBD DKI Jakarta, 2014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JAKARTA’S POOR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12954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Living </a:t>
            </a:r>
            <a:r>
              <a:rPr lang="en-US" sz="2800" b="1" dirty="0" smtClean="0"/>
              <a:t>along water ways</a:t>
            </a:r>
          </a:p>
          <a:p>
            <a:pPr>
              <a:buNone/>
            </a:pPr>
            <a:r>
              <a:rPr lang="en-US" sz="2800" b="1" dirty="0" smtClean="0"/>
              <a:t>     a</a:t>
            </a:r>
            <a:r>
              <a:rPr lang="en-US" sz="2800" b="1" dirty="0" smtClean="0"/>
              <a:t>nd on </a:t>
            </a:r>
            <a:r>
              <a:rPr lang="en-US" sz="2800" b="1" dirty="0" smtClean="0"/>
              <a:t>the coast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143910" cy="19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Hasanuddin</a:t>
            </a:r>
            <a:r>
              <a:rPr lang="en-US" dirty="0"/>
              <a:t>, 2008)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2971800" cy="21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57800" y="1447800"/>
            <a:ext cx="3581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Concentration of the poor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b="1" dirty="0">
                <a:solidFill>
                  <a:srgbClr val="FF0000"/>
                </a:solidFill>
              </a:rPr>
              <a:t>North Jakarta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b="1" dirty="0"/>
              <a:t>East Jakarta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b="1" dirty="0"/>
              <a:t>West Jakarta</a:t>
            </a:r>
          </a:p>
          <a:p>
            <a:endParaRPr lang="en-US" sz="2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 t="9802"/>
          <a:stretch>
            <a:fillRect/>
          </a:stretch>
        </p:blipFill>
        <p:spPr bwMode="auto">
          <a:xfrm>
            <a:off x="2286000" y="4648199"/>
            <a:ext cx="3048000" cy="20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04800" y="50292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Number of families living on  river banks in Jakarta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 JAKARTA POOR COMMUNITIES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657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8925" indent="-288925">
              <a:spcAft>
                <a:spcPts val="1000"/>
              </a:spcAft>
              <a:defRPr/>
            </a:pPr>
            <a:r>
              <a:rPr lang="en-US" b="1" dirty="0" smtClean="0"/>
              <a:t>Settle in  unregistered lands and slum areas </a:t>
            </a:r>
          </a:p>
          <a:p>
            <a:pPr marL="623888" indent="-623888">
              <a:spcAft>
                <a:spcPts val="1000"/>
              </a:spcAft>
              <a:buNone/>
              <a:defRPr/>
            </a:pPr>
            <a:r>
              <a:rPr lang="en-US" b="1" dirty="0" smtClean="0">
                <a:sym typeface="Wingdings" pitchFamily="2" charset="2"/>
              </a:rPr>
              <a:t>    </a:t>
            </a:r>
            <a:r>
              <a:rPr lang="en-US" b="1" dirty="0" smtClean="0"/>
              <a:t>Unregistered     Inhabitants</a:t>
            </a:r>
          </a:p>
          <a:p>
            <a:r>
              <a:rPr lang="en-US" b="1" dirty="0" smtClean="0"/>
              <a:t>Informal settlements </a:t>
            </a:r>
            <a:r>
              <a:rPr lang="en-US" b="1" dirty="0" smtClean="0">
                <a:sym typeface="Wingdings" pitchFamily="2" charset="2"/>
              </a:rPr>
              <a:t> pocket of poverty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14800" cy="36575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Unskilled labor</a:t>
            </a:r>
          </a:p>
          <a:p>
            <a:r>
              <a:rPr lang="en-US" b="1" dirty="0" smtClean="0"/>
              <a:t>Informal </a:t>
            </a:r>
            <a:r>
              <a:rPr lang="en-US" b="1" dirty="0" smtClean="0"/>
              <a:t>activities</a:t>
            </a:r>
          </a:p>
          <a:p>
            <a:pPr>
              <a:buNone/>
            </a:pPr>
            <a:r>
              <a:rPr lang="en-US" b="1" dirty="0" smtClean="0"/>
              <a:t>    Mostly working in informal jobs</a:t>
            </a:r>
          </a:p>
          <a:p>
            <a:r>
              <a:rPr lang="en-US" b="1" dirty="0" smtClean="0"/>
              <a:t>Low </a:t>
            </a:r>
            <a:r>
              <a:rPr lang="en-US" b="1" dirty="0" smtClean="0"/>
              <a:t>income</a:t>
            </a:r>
          </a:p>
          <a:p>
            <a:r>
              <a:rPr lang="en-US" b="1" dirty="0" smtClean="0"/>
              <a:t>Many in below poverty line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800600"/>
            <a:ext cx="5486400" cy="1828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VU</a:t>
            </a:r>
            <a:r>
              <a:rPr lang="id-ID" sz="2400" b="1" dirty="0" smtClean="0"/>
              <a:t>L</a:t>
            </a:r>
            <a:r>
              <a:rPr lang="en-US" sz="2400" b="1" dirty="0" smtClean="0"/>
              <a:t>NERABLE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n-US" sz="2400" b="1" dirty="0" smtClean="0"/>
              <a:t>Physically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Economically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Livelihood and employment in the</a:t>
            </a:r>
            <a:endParaRPr lang="id-ID" sz="2400" b="1" dirty="0" smtClean="0"/>
          </a:p>
          <a:p>
            <a:pPr lvl="1"/>
            <a:r>
              <a:rPr lang="en-US" sz="2400" b="1" dirty="0" smtClean="0"/>
              <a:t> </a:t>
            </a:r>
            <a:r>
              <a:rPr lang="id-ID" sz="2400" b="1" dirty="0" smtClean="0"/>
              <a:t> </a:t>
            </a:r>
            <a:r>
              <a:rPr lang="en-US" sz="2400" b="1" dirty="0" smtClean="0"/>
              <a:t>same areas</a:t>
            </a:r>
            <a:endParaRPr lang="en-US" sz="2400" b="1" dirty="0"/>
          </a:p>
        </p:txBody>
      </p:sp>
      <p:pic>
        <p:nvPicPr>
          <p:cNvPr id="66562" name="Picture 2" descr="https://encrypted-tbn0.gstatic.com/images?q=tbn:ANd9GcQn87GqImSmxGTvYy5-dOoto8XiVFriwUADOJC-BvBt9cNx-O4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00600"/>
            <a:ext cx="25812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1101</Words>
  <Application>Microsoft Office PowerPoint</Application>
  <PresentationFormat>On-screen Show (4:3)</PresentationFormat>
  <Paragraphs>233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Urban</vt:lpstr>
      <vt:lpstr>1_Urban</vt:lpstr>
      <vt:lpstr>COMMUNITY VULNERABILITY AND RISK  IN FACING CLIMATE AND ENVIRONMENTAL CHANGES IN JAKARTA</vt:lpstr>
      <vt:lpstr>OUTLINE</vt:lpstr>
      <vt:lpstr>JAKARTA PRONE AREA TO CLIMATE CHANGES</vt:lpstr>
      <vt:lpstr>Slide 4</vt:lpstr>
      <vt:lpstr>Slide 5</vt:lpstr>
      <vt:lpstr>JAKARTA PRONE AREAS</vt:lpstr>
      <vt:lpstr>FLOODING</vt:lpstr>
      <vt:lpstr>JAKARTA’S POOR</vt:lpstr>
      <vt:lpstr> THE JAKARTA POOR COMMUNITIES  </vt:lpstr>
      <vt:lpstr>COMMUNITY AWARENESS  AND RESPONSE  TO FLOOD RELATED DISASTERS</vt:lpstr>
      <vt:lpstr>HOW VULNERABLE COMMUNITY  IN  NORTH OF JAKARTA  </vt:lpstr>
      <vt:lpstr>LESSONS FROM KAMAL MUARA HAMLET, PENJARINGAN SUB-DISTRICT, JAKARTA BAY </vt:lpstr>
      <vt:lpstr> FISHING AT RISK,  KAMAL MUARA, JAKARTA BAY </vt:lpstr>
      <vt:lpstr>SIGNIFICANT REDUCTION  OF GREEN OYSTER CULTIVATION </vt:lpstr>
      <vt:lpstr>REDUCTION  OF GREEN OYSTER CULTIVATION </vt:lpstr>
      <vt:lpstr>THREAT TO FISHING ACTIVITIES</vt:lpstr>
      <vt:lpstr>FISHERMEN’S PERCEPTION TOWARD IMPACTS OF CLIMATE CHANGE ON THEIR FISHING ACTIVITIES</vt:lpstr>
      <vt:lpstr>FISHERMEN’S EFFORTS  TO ADAPT TO CLIMATE CHANGES, KAMAL MUARA, 2010</vt:lpstr>
      <vt:lpstr>COMMUNITY LIVELIHOOD AT RISK</vt:lpstr>
      <vt:lpstr>Slide 20</vt:lpstr>
      <vt:lpstr>SUMMARY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VULNERABILITY AND RISK IN URBAN COASTAL INDONESIA</dc:title>
  <dc:creator>Deny Hidayati</dc:creator>
  <cp:lastModifiedBy>Deny Hidayati</cp:lastModifiedBy>
  <cp:revision>50</cp:revision>
  <dcterms:created xsi:type="dcterms:W3CDTF">2014-02-17T23:32:41Z</dcterms:created>
  <dcterms:modified xsi:type="dcterms:W3CDTF">2014-02-27T02:59:43Z</dcterms:modified>
</cp:coreProperties>
</file>