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7" r:id="rId2"/>
    <p:sldId id="281" r:id="rId3"/>
    <p:sldId id="280" r:id="rId4"/>
    <p:sldId id="289" r:id="rId5"/>
    <p:sldId id="258" r:id="rId6"/>
    <p:sldId id="278" r:id="rId7"/>
    <p:sldId id="259" r:id="rId8"/>
    <p:sldId id="260" r:id="rId9"/>
    <p:sldId id="261" r:id="rId10"/>
    <p:sldId id="262" r:id="rId11"/>
    <p:sldId id="263" r:id="rId12"/>
    <p:sldId id="265" r:id="rId13"/>
    <p:sldId id="290" r:id="rId14"/>
    <p:sldId id="299" r:id="rId15"/>
    <p:sldId id="282" r:id="rId16"/>
    <p:sldId id="300" r:id="rId17"/>
    <p:sldId id="302" r:id="rId18"/>
    <p:sldId id="303" r:id="rId19"/>
    <p:sldId id="304" r:id="rId20"/>
    <p:sldId id="292" r:id="rId21"/>
    <p:sldId id="305" r:id="rId22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99"/>
    <a:srgbClr val="FF7C80"/>
    <a:srgbClr val="FF33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 autoAdjust="0"/>
    <p:restoredTop sz="71799" autoAdjust="0"/>
  </p:normalViewPr>
  <p:slideViewPr>
    <p:cSldViewPr>
      <p:cViewPr>
        <p:scale>
          <a:sx n="80" d="100"/>
          <a:sy n="80" d="100"/>
        </p:scale>
        <p:origin x="-864" y="-7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F57E7E-112A-477F-940C-019CD01330B2}" type="datetimeFigureOut">
              <a:rPr lang="en-GB" smtClean="0"/>
              <a:pPr/>
              <a:t>25/02/2014</a:t>
            </a:fld>
            <a:endParaRPr lang="en-GB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671368-F49C-4CB2-AAF1-DCB20669E47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309224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71368-F49C-4CB2-AAF1-DCB20669E471}" type="slidenum">
              <a:rPr lang="en-GB" smtClean="0"/>
              <a:pPr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311711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71368-F49C-4CB2-AAF1-DCB20669E471}" type="slidenum">
              <a:rPr lang="en-GB" smtClean="0"/>
              <a:pPr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8978729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71368-F49C-4CB2-AAF1-DCB20669E471}" type="slidenum">
              <a:rPr lang="en-GB" smtClean="0"/>
              <a:pPr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5639795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71368-F49C-4CB2-AAF1-DCB20669E471}" type="slidenum">
              <a:rPr lang="en-GB" smtClean="0"/>
              <a:pPr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0508184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71368-F49C-4CB2-AAF1-DCB20669E471}" type="slidenum">
              <a:rPr lang="en-GB" smtClean="0"/>
              <a:pPr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0508184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71368-F49C-4CB2-AAF1-DCB20669E471}" type="slidenum">
              <a:rPr lang="en-GB" smtClean="0"/>
              <a:pPr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880112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71368-F49C-4CB2-AAF1-DCB20669E471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8027453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71368-F49C-4CB2-AAF1-DCB20669E471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7116949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71368-F49C-4CB2-AAF1-DCB20669E471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9408921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71368-F49C-4CB2-AAF1-DCB20669E471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3348930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71368-F49C-4CB2-AAF1-DCB20669E471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9452188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71368-F49C-4CB2-AAF1-DCB20669E471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1939644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71368-F49C-4CB2-AAF1-DCB20669E471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3242090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71368-F49C-4CB2-AAF1-DCB20669E471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956260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019A6-4AE4-459E-9334-C0716F91BAB0}" type="datetimeFigureOut">
              <a:rPr lang="en-GB" smtClean="0"/>
              <a:pPr/>
              <a:t>25/02/2014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8C39D-880D-4F60-9FBC-553FAF8297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2794364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019A6-4AE4-459E-9334-C0716F91BAB0}" type="datetimeFigureOut">
              <a:rPr lang="en-GB" smtClean="0"/>
              <a:pPr/>
              <a:t>25/02/2014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8C39D-880D-4F60-9FBC-553FAF8297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4799342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019A6-4AE4-459E-9334-C0716F91BAB0}" type="datetimeFigureOut">
              <a:rPr lang="en-GB" smtClean="0"/>
              <a:pPr/>
              <a:t>25/02/2014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8C39D-880D-4F60-9FBC-553FAF8297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3055747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019A6-4AE4-459E-9334-C0716F91BAB0}" type="datetimeFigureOut">
              <a:rPr lang="en-GB" smtClean="0"/>
              <a:pPr/>
              <a:t>25/02/2014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8C39D-880D-4F60-9FBC-553FAF8297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341820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019A6-4AE4-459E-9334-C0716F91BAB0}" type="datetimeFigureOut">
              <a:rPr lang="en-GB" smtClean="0"/>
              <a:pPr/>
              <a:t>25/02/2014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8C39D-880D-4F60-9FBC-553FAF8297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4905072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019A6-4AE4-459E-9334-C0716F91BAB0}" type="datetimeFigureOut">
              <a:rPr lang="en-GB" smtClean="0"/>
              <a:pPr/>
              <a:t>25/02/2014</a:t>
            </a:fld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8C39D-880D-4F60-9FBC-553FAF8297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881262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019A6-4AE4-459E-9334-C0716F91BAB0}" type="datetimeFigureOut">
              <a:rPr lang="en-GB" smtClean="0"/>
              <a:pPr/>
              <a:t>25/02/2014</a:t>
            </a:fld>
            <a:endParaRPr lang="en-GB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8C39D-880D-4F60-9FBC-553FAF8297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7361752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019A6-4AE4-459E-9334-C0716F91BAB0}" type="datetimeFigureOut">
              <a:rPr lang="en-GB" smtClean="0"/>
              <a:pPr/>
              <a:t>25/02/2014</a:t>
            </a:fld>
            <a:endParaRPr lang="en-GB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8C39D-880D-4F60-9FBC-553FAF8297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4366649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019A6-4AE4-459E-9334-C0716F91BAB0}" type="datetimeFigureOut">
              <a:rPr lang="en-GB" smtClean="0"/>
              <a:pPr/>
              <a:t>25/02/2014</a:t>
            </a:fld>
            <a:endParaRPr lang="en-GB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8C39D-880D-4F60-9FBC-553FAF8297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1365936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019A6-4AE4-459E-9334-C0716F91BAB0}" type="datetimeFigureOut">
              <a:rPr lang="en-GB" smtClean="0"/>
              <a:pPr/>
              <a:t>25/02/2014</a:t>
            </a:fld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8C39D-880D-4F60-9FBC-553FAF8297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6062856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019A6-4AE4-459E-9334-C0716F91BAB0}" type="datetimeFigureOut">
              <a:rPr lang="en-GB" smtClean="0"/>
              <a:pPr/>
              <a:t>25/02/2014</a:t>
            </a:fld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8C39D-880D-4F60-9FBC-553FAF8297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8008102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1019A6-4AE4-459E-9334-C0716F91BAB0}" type="datetimeFigureOut">
              <a:rPr lang="en-GB" smtClean="0"/>
              <a:pPr/>
              <a:t>25/02/2014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A8C39D-880D-4F60-9FBC-553FAF8297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63094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gif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gif"/><Relationship Id="rId3" Type="http://schemas.openxmlformats.org/officeDocument/2006/relationships/image" Target="../media/image23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gif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1.gif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35.png"/><Relationship Id="rId5" Type="http://schemas.openxmlformats.org/officeDocument/2006/relationships/image" Target="../media/image30.png"/><Relationship Id="rId10" Type="http://schemas.microsoft.com/office/2007/relationships/hdphoto" Target="../media/hdphoto2.wdp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1.gi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gif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3" Type="http://schemas.openxmlformats.org/officeDocument/2006/relationships/image" Target="../media/image4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image" Target="../media/image42.png"/><Relationship Id="rId16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microsoft.com/office/2007/relationships/hdphoto" Target="../media/hdphoto3.wdp"/><Relationship Id="rId15" Type="http://schemas.openxmlformats.org/officeDocument/2006/relationships/image" Target="../media/image52.png"/><Relationship Id="rId10" Type="http://schemas.openxmlformats.org/officeDocument/2006/relationships/image" Target="../media/image48.png"/><Relationship Id="rId4" Type="http://schemas.openxmlformats.org/officeDocument/2006/relationships/image" Target="../media/image43.png"/><Relationship Id="rId9" Type="http://schemas.openxmlformats.org/officeDocument/2006/relationships/image" Target="../media/image47.png"/><Relationship Id="rId14" Type="http://schemas.openxmlformats.org/officeDocument/2006/relationships/image" Target="../media/image1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jpeg"/><Relationship Id="rId3" Type="http://schemas.openxmlformats.org/officeDocument/2006/relationships/image" Target="../media/image1.gif"/><Relationship Id="rId7" Type="http://schemas.openxmlformats.org/officeDocument/2006/relationships/image" Target="../media/image8.jpeg"/><Relationship Id="rId12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openxmlformats.org/officeDocument/2006/relationships/image" Target="../media/image6.jpeg"/><Relationship Id="rId15" Type="http://schemas.openxmlformats.org/officeDocument/2006/relationships/image" Target="../media/image1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Relationship Id="rId14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gif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gif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gif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gif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gif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feld 12"/>
          <p:cNvSpPr txBox="1"/>
          <p:nvPr/>
        </p:nvSpPr>
        <p:spPr>
          <a:xfrm>
            <a:off x="614906" y="575682"/>
            <a:ext cx="67654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solidFill>
                  <a:schemeClr val="bg1"/>
                </a:solidFill>
              </a:rPr>
              <a:t>Research / Integration  &amp; Internationalization</a:t>
            </a:r>
            <a:endParaRPr lang="en-GB" sz="2800" dirty="0">
              <a:solidFill>
                <a:schemeClr val="bg1"/>
              </a:solidFill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306108" y="574518"/>
            <a:ext cx="864096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The </a:t>
            </a:r>
            <a:r>
              <a:rPr lang="en-US" sz="3200" b="1" dirty="0"/>
              <a:t>importance of higher education research networks to investigate aggravating effects of </a:t>
            </a:r>
            <a:r>
              <a:rPr lang="en-US" sz="3200" b="1" dirty="0" smtClean="0"/>
              <a:t>Climate Change </a:t>
            </a:r>
            <a:r>
              <a:rPr lang="en-US" sz="3200" b="1" dirty="0"/>
              <a:t>on species invasion into Indonesian marine ecosystems </a:t>
            </a:r>
            <a:endParaRPr lang="en-GB" sz="3200" b="1" dirty="0"/>
          </a:p>
        </p:txBody>
      </p:sp>
      <p:sp>
        <p:nvSpPr>
          <p:cNvPr id="4" name="Textfeld 3"/>
          <p:cNvSpPr txBox="1"/>
          <p:nvPr/>
        </p:nvSpPr>
        <p:spPr>
          <a:xfrm>
            <a:off x="2627784" y="4777988"/>
            <a:ext cx="39976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err="1" smtClean="0"/>
              <a:t>Dr.</a:t>
            </a:r>
            <a:r>
              <a:rPr lang="en-GB" sz="2800" b="1" dirty="0" smtClean="0"/>
              <a:t> Carsten Thoms</a:t>
            </a:r>
            <a:endParaRPr lang="en-GB" sz="3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2627784" y="5301208"/>
            <a:ext cx="39976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/>
              <a:t>DAAD </a:t>
            </a:r>
            <a:r>
              <a:rPr lang="en-GB" sz="2000" b="1" dirty="0" err="1" smtClean="0"/>
              <a:t>Longterm</a:t>
            </a:r>
            <a:r>
              <a:rPr lang="en-GB" sz="2000" b="1" dirty="0" smtClean="0"/>
              <a:t> Lecturer </a:t>
            </a:r>
          </a:p>
          <a:p>
            <a:pPr algn="ctr"/>
            <a:r>
              <a:rPr lang="en-GB" sz="2000" b="1" i="1" dirty="0" smtClean="0"/>
              <a:t>Marine Sciences</a:t>
            </a:r>
          </a:p>
          <a:p>
            <a:pPr algn="ctr"/>
            <a:r>
              <a:rPr lang="en-GB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Bogor Agricultural University (IPB)</a:t>
            </a:r>
            <a:endParaRPr lang="en-GB" sz="28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628930" y="3232250"/>
            <a:ext cx="78123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</a:t>
            </a:r>
            <a:r>
              <a:rPr lang="en-GB" sz="2800" b="1" i="1" baseline="30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st</a:t>
            </a:r>
            <a:r>
              <a:rPr lang="en-GB" sz="2800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International TWIN-SEA Workshop </a:t>
            </a:r>
          </a:p>
          <a:p>
            <a:pPr algn="ctr"/>
            <a:r>
              <a:rPr lang="en-GB" sz="2800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Feb 19-22, 2014</a:t>
            </a:r>
            <a:endParaRPr lang="en-GB" sz="36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7" name="Picture 2" descr="http://2.bp.blogspot.com/-1Y16VqJQSBc/USt2FPCYXQI/AAAAAAAAAag/CnADX9ATzVU/s1600/ip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35914" y="4422934"/>
            <a:ext cx="1911154" cy="1893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70623"/>
            <a:ext cx="2592288" cy="802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997883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6235" b="35134"/>
          <a:stretch/>
        </p:blipFill>
        <p:spPr>
          <a:xfrm>
            <a:off x="527677" y="548680"/>
            <a:ext cx="7334017" cy="5508000"/>
          </a:xfrm>
          <a:prstGeom prst="rect">
            <a:avLst/>
          </a:prstGeom>
        </p:spPr>
      </p:pic>
      <p:grpSp>
        <p:nvGrpSpPr>
          <p:cNvPr id="4" name="Gruppieren 3"/>
          <p:cNvGrpSpPr/>
          <p:nvPr/>
        </p:nvGrpSpPr>
        <p:grpSpPr>
          <a:xfrm>
            <a:off x="5640245" y="2007146"/>
            <a:ext cx="2936115" cy="893867"/>
            <a:chOff x="6012160" y="2151162"/>
            <a:chExt cx="2936115" cy="893867"/>
          </a:xfrm>
        </p:grpSpPr>
        <p:sp>
          <p:nvSpPr>
            <p:cNvPr id="3" name="Textfeld 2"/>
            <p:cNvSpPr txBox="1"/>
            <p:nvPr/>
          </p:nvSpPr>
          <p:spPr>
            <a:xfrm>
              <a:off x="6300192" y="2151162"/>
              <a:ext cx="2648083" cy="6224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en-GB" sz="24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Guam &amp; Marianas 1973</a:t>
              </a:r>
              <a:endParaRPr lang="en-GB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" name="Textfeld 5"/>
            <p:cNvSpPr txBox="1"/>
            <p:nvPr/>
          </p:nvSpPr>
          <p:spPr>
            <a:xfrm>
              <a:off x="6012160" y="2462369"/>
              <a:ext cx="2648083" cy="582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en-GB" sz="88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·</a:t>
              </a:r>
              <a:endParaRPr lang="en-GB" sz="8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2" name="Gruppieren 21"/>
          <p:cNvGrpSpPr/>
          <p:nvPr/>
        </p:nvGrpSpPr>
        <p:grpSpPr>
          <a:xfrm>
            <a:off x="3864553" y="758810"/>
            <a:ext cx="2648083" cy="816453"/>
            <a:chOff x="4236468" y="902826"/>
            <a:chExt cx="2648083" cy="816453"/>
          </a:xfrm>
        </p:grpSpPr>
        <p:sp>
          <p:nvSpPr>
            <p:cNvPr id="9" name="Textfeld 8"/>
            <p:cNvSpPr txBox="1"/>
            <p:nvPr/>
          </p:nvSpPr>
          <p:spPr>
            <a:xfrm>
              <a:off x="4499992" y="902826"/>
              <a:ext cx="1999506" cy="3659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en-GB" sz="24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Japan 1993</a:t>
              </a:r>
              <a:endParaRPr lang="en-GB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" name="Textfeld 9"/>
            <p:cNvSpPr txBox="1"/>
            <p:nvPr/>
          </p:nvSpPr>
          <p:spPr>
            <a:xfrm>
              <a:off x="4236468" y="1136619"/>
              <a:ext cx="2648083" cy="582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en-GB" sz="88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·</a:t>
              </a:r>
              <a:endParaRPr lang="en-GB" sz="8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3" name="Gruppieren 22"/>
          <p:cNvGrpSpPr/>
          <p:nvPr/>
        </p:nvGrpSpPr>
        <p:grpSpPr>
          <a:xfrm>
            <a:off x="3280194" y="1052736"/>
            <a:ext cx="2648083" cy="816453"/>
            <a:chOff x="3652109" y="1196752"/>
            <a:chExt cx="2648083" cy="816453"/>
          </a:xfrm>
        </p:grpSpPr>
        <p:sp>
          <p:nvSpPr>
            <p:cNvPr id="11" name="Textfeld 10"/>
            <p:cNvSpPr txBox="1"/>
            <p:nvPr/>
          </p:nvSpPr>
          <p:spPr>
            <a:xfrm>
              <a:off x="3915633" y="1196752"/>
              <a:ext cx="1999506" cy="3659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en-GB" sz="24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Taiwan 2007</a:t>
              </a:r>
              <a:endParaRPr lang="en-GB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" name="Textfeld 11"/>
            <p:cNvSpPr txBox="1"/>
            <p:nvPr/>
          </p:nvSpPr>
          <p:spPr>
            <a:xfrm>
              <a:off x="3652109" y="1430545"/>
              <a:ext cx="2648083" cy="582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en-GB" sz="88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·</a:t>
              </a:r>
              <a:endParaRPr lang="en-GB" sz="8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0" name="Gruppieren 19"/>
          <p:cNvGrpSpPr/>
          <p:nvPr/>
        </p:nvGrpSpPr>
        <p:grpSpPr>
          <a:xfrm>
            <a:off x="5872482" y="5420859"/>
            <a:ext cx="2648083" cy="816453"/>
            <a:chOff x="6244397" y="5564875"/>
            <a:chExt cx="2648083" cy="816453"/>
          </a:xfrm>
        </p:grpSpPr>
        <p:sp>
          <p:nvSpPr>
            <p:cNvPr id="13" name="Textfeld 12"/>
            <p:cNvSpPr txBox="1"/>
            <p:nvPr/>
          </p:nvSpPr>
          <p:spPr>
            <a:xfrm>
              <a:off x="6507921" y="5564875"/>
              <a:ext cx="1999506" cy="6224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en-GB" sz="24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Great Barrier Reef 2012</a:t>
              </a:r>
              <a:endParaRPr lang="en-GB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4" name="Textfeld 13"/>
            <p:cNvSpPr txBox="1"/>
            <p:nvPr/>
          </p:nvSpPr>
          <p:spPr>
            <a:xfrm>
              <a:off x="6244397" y="5798668"/>
              <a:ext cx="2648083" cy="582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en-GB" sz="88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·</a:t>
              </a:r>
              <a:endParaRPr lang="en-GB" sz="8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6" name="Gruppieren 25"/>
          <p:cNvGrpSpPr/>
          <p:nvPr/>
        </p:nvGrpSpPr>
        <p:grpSpPr>
          <a:xfrm>
            <a:off x="2344595" y="1827200"/>
            <a:ext cx="3999517" cy="1302740"/>
            <a:chOff x="2716510" y="1916832"/>
            <a:chExt cx="3999517" cy="1302740"/>
          </a:xfrm>
        </p:grpSpPr>
        <p:sp>
          <p:nvSpPr>
            <p:cNvPr id="7" name="Textfeld 6"/>
            <p:cNvSpPr txBox="1"/>
            <p:nvPr/>
          </p:nvSpPr>
          <p:spPr>
            <a:xfrm>
              <a:off x="4067944" y="2636912"/>
              <a:ext cx="2648083" cy="582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en-GB" sz="88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·</a:t>
              </a:r>
              <a:endParaRPr lang="en-GB" sz="8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21" name="Gruppieren 20"/>
            <p:cNvGrpSpPr/>
            <p:nvPr/>
          </p:nvGrpSpPr>
          <p:grpSpPr>
            <a:xfrm>
              <a:off x="2771800" y="2185159"/>
              <a:ext cx="3653358" cy="883801"/>
              <a:chOff x="2771800" y="2185159"/>
              <a:chExt cx="3653358" cy="883801"/>
            </a:xfrm>
          </p:grpSpPr>
          <p:sp>
            <p:nvSpPr>
              <p:cNvPr id="8" name="Textfeld 7"/>
              <p:cNvSpPr txBox="1"/>
              <p:nvPr/>
            </p:nvSpPr>
            <p:spPr>
              <a:xfrm>
                <a:off x="4425652" y="2185159"/>
                <a:ext cx="1999506" cy="6224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2000"/>
                  </a:lnSpc>
                </a:pPr>
                <a:r>
                  <a:rPr lang="en-GB" sz="2400" b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Philippines 1987</a:t>
                </a:r>
                <a:endParaRPr lang="en-GB" sz="2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8" name="Textfeld 17"/>
              <p:cNvSpPr txBox="1"/>
              <p:nvPr/>
            </p:nvSpPr>
            <p:spPr>
              <a:xfrm>
                <a:off x="2771800" y="2486300"/>
                <a:ext cx="2648083" cy="582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2000"/>
                  </a:lnSpc>
                </a:pPr>
                <a:r>
                  <a:rPr lang="en-GB" sz="8800" b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·</a:t>
                </a:r>
                <a:endParaRPr lang="en-GB" sz="8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19" name="Textfeld 18"/>
            <p:cNvSpPr txBox="1"/>
            <p:nvPr/>
          </p:nvSpPr>
          <p:spPr>
            <a:xfrm>
              <a:off x="2716510" y="1916832"/>
              <a:ext cx="1999506" cy="3659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en-GB" sz="24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Thailand 1987</a:t>
              </a:r>
              <a:endParaRPr lang="en-GB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9" name="Textfeld 28"/>
          <p:cNvSpPr txBox="1"/>
          <p:nvPr/>
        </p:nvSpPr>
        <p:spPr>
          <a:xfrm>
            <a:off x="395536" y="260648"/>
            <a:ext cx="104249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/>
              <a:t>Invasion of </a:t>
            </a:r>
            <a:r>
              <a:rPr lang="en-GB" sz="2800" b="1" i="1" dirty="0"/>
              <a:t>Terpios </a:t>
            </a:r>
            <a:r>
              <a:rPr lang="en-GB" sz="2800" b="1" i="1" dirty="0" err="1" smtClean="0"/>
              <a:t>hoshinota</a:t>
            </a:r>
            <a:r>
              <a:rPr lang="en-GB" sz="2800" b="1" i="1" dirty="0" smtClean="0"/>
              <a:t> </a:t>
            </a:r>
            <a:r>
              <a:rPr lang="en-GB" sz="2800" b="1" dirty="0" smtClean="0"/>
              <a:t>into SEA coral reefs</a:t>
            </a:r>
          </a:p>
        </p:txBody>
      </p:sp>
      <p:grpSp>
        <p:nvGrpSpPr>
          <p:cNvPr id="5" name="Gruppieren 4"/>
          <p:cNvGrpSpPr/>
          <p:nvPr/>
        </p:nvGrpSpPr>
        <p:grpSpPr>
          <a:xfrm>
            <a:off x="2362744" y="3789040"/>
            <a:ext cx="3621328" cy="1374748"/>
            <a:chOff x="2734659" y="3933056"/>
            <a:chExt cx="3621328" cy="1374748"/>
          </a:xfrm>
        </p:grpSpPr>
        <p:sp>
          <p:nvSpPr>
            <p:cNvPr id="15" name="Textfeld 14"/>
            <p:cNvSpPr txBox="1"/>
            <p:nvPr/>
          </p:nvSpPr>
          <p:spPr>
            <a:xfrm>
              <a:off x="2998183" y="4124715"/>
              <a:ext cx="1999506" cy="6224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en-GB" sz="24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Indonesia 2013</a:t>
              </a:r>
              <a:endParaRPr lang="en-GB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6" name="Textfeld 15"/>
            <p:cNvSpPr txBox="1"/>
            <p:nvPr/>
          </p:nvSpPr>
          <p:spPr>
            <a:xfrm>
              <a:off x="2734659" y="4358508"/>
              <a:ext cx="2648083" cy="582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en-GB" sz="88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·</a:t>
              </a:r>
              <a:endParaRPr lang="en-GB" sz="8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7" name="Textfeld 16"/>
            <p:cNvSpPr txBox="1"/>
            <p:nvPr/>
          </p:nvSpPr>
          <p:spPr>
            <a:xfrm>
              <a:off x="3575763" y="4725144"/>
              <a:ext cx="2648083" cy="582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en-GB" sz="88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·</a:t>
              </a:r>
              <a:endParaRPr lang="en-GB" sz="8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2" name="Textfeld 31"/>
            <p:cNvSpPr txBox="1"/>
            <p:nvPr/>
          </p:nvSpPr>
          <p:spPr>
            <a:xfrm>
              <a:off x="3707904" y="4214492"/>
              <a:ext cx="2648083" cy="582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en-GB" sz="88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·</a:t>
              </a:r>
              <a:endParaRPr lang="en-GB" sz="8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3" name="Textfeld 32"/>
            <p:cNvSpPr txBox="1"/>
            <p:nvPr/>
          </p:nvSpPr>
          <p:spPr>
            <a:xfrm>
              <a:off x="3491880" y="3933056"/>
              <a:ext cx="2648083" cy="582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en-GB" sz="88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·</a:t>
              </a:r>
              <a:endParaRPr lang="en-GB" sz="8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cxnSp>
        <p:nvCxnSpPr>
          <p:cNvPr id="30" name="Gerade Verbindung 29"/>
          <p:cNvCxnSpPr/>
          <p:nvPr/>
        </p:nvCxnSpPr>
        <p:spPr>
          <a:xfrm>
            <a:off x="0" y="6453336"/>
            <a:ext cx="9144000" cy="0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feld 30"/>
          <p:cNvSpPr txBox="1"/>
          <p:nvPr/>
        </p:nvSpPr>
        <p:spPr>
          <a:xfrm>
            <a:off x="2900282" y="6467794"/>
            <a:ext cx="33434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/>
              <a:t>Carsten Thoms – slide 10/21</a:t>
            </a:r>
            <a:endParaRPr lang="en-GB" sz="1400" dirty="0">
              <a:solidFill>
                <a:srgbClr val="FF0000"/>
              </a:solidFill>
            </a:endParaRPr>
          </a:p>
        </p:txBody>
      </p:sp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6472752"/>
            <a:ext cx="1008112" cy="311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2" descr="http://2.bp.blogspot.com/-1Y16VqJQSBc/USt2FPCYXQI/AAAAAAAAAag/CnADX9ATzVU/s1600/ip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43231" y="6273695"/>
            <a:ext cx="594551" cy="5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14734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324543" y="260648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i="1" dirty="0" smtClean="0"/>
              <a:t>Terpios </a:t>
            </a:r>
            <a:r>
              <a:rPr lang="en-GB" sz="2800" b="1" i="1" dirty="0" err="1" smtClean="0"/>
              <a:t>hoshinota</a:t>
            </a:r>
            <a:r>
              <a:rPr lang="en-GB" sz="2800" b="1" i="1" dirty="0" smtClean="0"/>
              <a:t> </a:t>
            </a:r>
            <a:r>
              <a:rPr lang="en-GB" sz="2800" b="1" dirty="0" smtClean="0"/>
              <a:t>invading Indonesia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195" t="24142" r="16171" b="51711"/>
          <a:stretch/>
        </p:blipFill>
        <p:spPr>
          <a:xfrm>
            <a:off x="406871" y="806941"/>
            <a:ext cx="8330256" cy="2925128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2259449" y="2584300"/>
            <a:ext cx="2648083" cy="365934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96000"/>
              </a:srgbClr>
            </a:outerShdw>
          </a:effectLst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lnSpc>
                <a:spcPts val="2000"/>
              </a:lnSpc>
              <a:defRPr sz="2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GB" dirty="0"/>
              <a:t>Kepulauan </a:t>
            </a:r>
            <a:r>
              <a:rPr lang="en-GB" dirty="0" err="1"/>
              <a:t>Seribu</a:t>
            </a:r>
            <a:endParaRPr lang="en-GB" dirty="0"/>
          </a:p>
        </p:txBody>
      </p:sp>
      <p:sp>
        <p:nvSpPr>
          <p:cNvPr id="6" name="Textfeld 5"/>
          <p:cNvSpPr txBox="1"/>
          <p:nvPr/>
        </p:nvSpPr>
        <p:spPr>
          <a:xfrm>
            <a:off x="1971417" y="2841077"/>
            <a:ext cx="2648083" cy="582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en-GB" sz="8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·</a:t>
            </a:r>
            <a:endParaRPr lang="en-GB" sz="8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3391973" y="2967181"/>
            <a:ext cx="2648083" cy="365934"/>
          </a:xfrm>
          <a:prstGeom prst="rect">
            <a:avLst/>
          </a:prstGeom>
          <a:noFill/>
          <a:effectLst>
            <a:outerShdw blurRad="50800" dist="50800" dir="5400000" algn="tl" rotWithShape="0">
              <a:prstClr val="black">
                <a:alpha val="96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en-GB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Bali</a:t>
            </a:r>
            <a:endParaRPr lang="en-GB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3103941" y="3278388"/>
            <a:ext cx="2648083" cy="582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en-GB" sz="8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·</a:t>
            </a:r>
            <a:endParaRPr lang="en-GB" sz="8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3923928" y="2263511"/>
            <a:ext cx="2648083" cy="365934"/>
          </a:xfrm>
          <a:prstGeom prst="rect">
            <a:avLst/>
          </a:prstGeom>
          <a:noFill/>
          <a:effectLst>
            <a:outerShdw blurRad="50800" dist="50800" dir="5400000" algn="tl" rotWithShape="0">
              <a:prstClr val="black">
                <a:alpha val="96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en-GB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SW Sulawesi</a:t>
            </a:r>
            <a:endParaRPr lang="en-GB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3635896" y="2535133"/>
            <a:ext cx="2648083" cy="582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en-GB" sz="8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·</a:t>
            </a:r>
            <a:endParaRPr lang="en-GB" sz="8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3580101" y="1809159"/>
            <a:ext cx="2648083" cy="365934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96000"/>
              </a:srgb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en-GB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Kalimantan</a:t>
            </a:r>
            <a:endParaRPr lang="en-GB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3292069" y="2103085"/>
            <a:ext cx="2648083" cy="582660"/>
          </a:xfrm>
          <a:prstGeom prst="rect">
            <a:avLst/>
          </a:prstGeom>
          <a:noFill/>
          <a:effectLst>
            <a:outerShdw blurRad="50800" dist="50800" dir="5400000" sx="101000" sy="101000" algn="ctr" rotWithShape="0">
              <a:srgbClr val="000000">
                <a:alpha val="43137"/>
              </a:srgb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en-GB" sz="8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·</a:t>
            </a:r>
            <a:endParaRPr lang="en-GB" sz="8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7" name="Gruppieren 6"/>
          <p:cNvGrpSpPr/>
          <p:nvPr/>
        </p:nvGrpSpPr>
        <p:grpSpPr>
          <a:xfrm>
            <a:off x="297283" y="4035703"/>
            <a:ext cx="8758262" cy="1985585"/>
            <a:chOff x="297283" y="4035703"/>
            <a:chExt cx="8758262" cy="1985585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0627" y="4884700"/>
              <a:ext cx="7747048" cy="4165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695" y="5621238"/>
              <a:ext cx="870585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feld 22"/>
            <p:cNvSpPr txBox="1"/>
            <p:nvPr/>
          </p:nvSpPr>
          <p:spPr>
            <a:xfrm>
              <a:off x="297283" y="4035703"/>
              <a:ext cx="875826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b="1" u="sng" dirty="0" smtClean="0">
                  <a:solidFill>
                    <a:srgbClr val="FF0000"/>
                  </a:solidFill>
                </a:rPr>
                <a:t>IS THERE A LINK BETWEEN THE TWO FINDINGS ???</a:t>
              </a:r>
              <a:r>
                <a:rPr lang="en-GB" sz="3200" b="1" dirty="0" smtClean="0">
                  <a:solidFill>
                    <a:srgbClr val="FF0000"/>
                  </a:solidFill>
                </a:rPr>
                <a:t>   </a:t>
              </a:r>
              <a:endParaRPr lang="en-GB" sz="32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9" name="Grafik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20154" y="-1"/>
            <a:ext cx="3020736" cy="4035703"/>
          </a:xfrm>
          <a:prstGeom prst="rect">
            <a:avLst/>
          </a:prstGeom>
        </p:spPr>
      </p:pic>
      <p:sp>
        <p:nvSpPr>
          <p:cNvPr id="16" name="Textfeld 15"/>
          <p:cNvSpPr txBox="1"/>
          <p:nvPr/>
        </p:nvSpPr>
        <p:spPr>
          <a:xfrm>
            <a:off x="539552" y="1412776"/>
            <a:ext cx="8122844" cy="584775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pPr algn="ctr"/>
            <a:r>
              <a:rPr lang="de-DE" sz="3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T. </a:t>
            </a:r>
            <a:r>
              <a:rPr lang="de-DE" sz="32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hoshinota</a:t>
            </a:r>
            <a:r>
              <a:rPr lang="de-DE" sz="3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3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probably</a:t>
            </a:r>
            <a:r>
              <a:rPr lang="de-DE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3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underreported</a:t>
            </a:r>
            <a:r>
              <a:rPr lang="de-DE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SEA</a:t>
            </a:r>
            <a:endParaRPr lang="en-GB" sz="3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539553" y="2412177"/>
            <a:ext cx="8122844" cy="584775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 especially successful in stressed reefs!</a:t>
            </a:r>
            <a:endParaRPr lang="en-GB" sz="3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4" name="Gerade Verbindung 23"/>
          <p:cNvCxnSpPr/>
          <p:nvPr/>
        </p:nvCxnSpPr>
        <p:spPr>
          <a:xfrm>
            <a:off x="0" y="6453336"/>
            <a:ext cx="9144000" cy="0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feld 24"/>
          <p:cNvSpPr txBox="1"/>
          <p:nvPr/>
        </p:nvSpPr>
        <p:spPr>
          <a:xfrm>
            <a:off x="2900282" y="6467794"/>
            <a:ext cx="33434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/>
              <a:t>Carsten Thoms – slide 11/21</a:t>
            </a:r>
            <a:endParaRPr lang="en-GB" sz="1400" dirty="0">
              <a:solidFill>
                <a:srgbClr val="FF0000"/>
              </a:solidFill>
            </a:endParaRPr>
          </a:p>
        </p:txBody>
      </p:sp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6472752"/>
            <a:ext cx="1008112" cy="311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" descr="http://2.bp.blogspot.com/-1Y16VqJQSBc/USt2FPCYXQI/AAAAAAAAAag/CnADX9ATzVU/s1600/ipb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43231" y="6273695"/>
            <a:ext cx="594551" cy="5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03160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251520" y="248164"/>
            <a:ext cx="914400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b="1" u="sng" dirty="0" smtClean="0">
                <a:solidFill>
                  <a:srgbClr val="FF0000"/>
                </a:solidFill>
              </a:rPr>
              <a:t>New observation (</a:t>
            </a:r>
            <a:r>
              <a:rPr lang="en-GB" sz="2600" b="1" u="sng" dirty="0" err="1" smtClean="0">
                <a:solidFill>
                  <a:srgbClr val="FF0000"/>
                </a:solidFill>
              </a:rPr>
              <a:t>Schils</a:t>
            </a:r>
            <a:r>
              <a:rPr lang="en-GB" sz="2600" b="1" u="sng" dirty="0" smtClean="0">
                <a:solidFill>
                  <a:srgbClr val="FF0000"/>
                </a:solidFill>
              </a:rPr>
              <a:t> 2012, </a:t>
            </a:r>
            <a:r>
              <a:rPr lang="en-GB" sz="2600" i="1" u="sng" dirty="0" err="1" smtClean="0">
                <a:solidFill>
                  <a:srgbClr val="FF0000"/>
                </a:solidFill>
              </a:rPr>
              <a:t>PLoS</a:t>
            </a:r>
            <a:r>
              <a:rPr lang="en-GB" sz="2600" i="1" u="sng" dirty="0" smtClean="0">
                <a:solidFill>
                  <a:srgbClr val="FF0000"/>
                </a:solidFill>
              </a:rPr>
              <a:t> One</a:t>
            </a:r>
            <a:r>
              <a:rPr lang="en-GB" sz="2600" b="1" u="sng" dirty="0" smtClean="0">
                <a:solidFill>
                  <a:srgbClr val="FF0000"/>
                </a:solidFill>
              </a:rPr>
              <a:t>): 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266954" y="763214"/>
            <a:ext cx="914400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b="1" i="1" dirty="0" smtClean="0"/>
              <a:t>T. </a:t>
            </a:r>
            <a:r>
              <a:rPr lang="en-GB" sz="2600" b="1" i="1" dirty="0" err="1" smtClean="0"/>
              <a:t>hoshinota</a:t>
            </a:r>
            <a:r>
              <a:rPr lang="en-GB" sz="2600" b="1" i="1" dirty="0" smtClean="0"/>
              <a:t> </a:t>
            </a:r>
            <a:r>
              <a:rPr lang="en-GB" sz="2600" b="1" dirty="0" smtClean="0"/>
              <a:t>in</a:t>
            </a:r>
            <a:r>
              <a:rPr lang="en-GB" sz="2600" b="1" i="1" dirty="0" smtClean="0"/>
              <a:t> </a:t>
            </a:r>
            <a:r>
              <a:rPr lang="en-GB" sz="2600" b="1" dirty="0" smtClean="0"/>
              <a:t>association with filamentous cyanobacteria 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6923" y="1655766"/>
            <a:ext cx="6486795" cy="4293514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7025179" y="4941168"/>
            <a:ext cx="2207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i="1" dirty="0" smtClean="0"/>
              <a:t>T. </a:t>
            </a:r>
            <a:r>
              <a:rPr lang="de-DE" sz="2400" i="1" dirty="0" err="1" smtClean="0"/>
              <a:t>hoshinota</a:t>
            </a:r>
            <a:endParaRPr lang="en-GB" sz="2400" i="1" dirty="0" smtClean="0"/>
          </a:p>
        </p:txBody>
      </p:sp>
      <p:sp>
        <p:nvSpPr>
          <p:cNvPr id="9" name="Textfeld 8"/>
          <p:cNvSpPr txBox="1"/>
          <p:nvPr/>
        </p:nvSpPr>
        <p:spPr>
          <a:xfrm>
            <a:off x="6939228" y="1655766"/>
            <a:ext cx="2207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err="1" smtClean="0"/>
              <a:t>coral</a:t>
            </a:r>
            <a:endParaRPr lang="en-GB" sz="2400" dirty="0" smtClean="0"/>
          </a:p>
        </p:txBody>
      </p:sp>
      <p:sp>
        <p:nvSpPr>
          <p:cNvPr id="10" name="Textfeld 9"/>
          <p:cNvSpPr txBox="1"/>
          <p:nvPr/>
        </p:nvSpPr>
        <p:spPr>
          <a:xfrm>
            <a:off x="6948264" y="2708920"/>
            <a:ext cx="2361537" cy="622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de-DE" sz="2400" dirty="0" err="1" smtClean="0"/>
              <a:t>filamentous</a:t>
            </a:r>
            <a:r>
              <a:rPr lang="de-DE" sz="2400" dirty="0" smtClean="0"/>
              <a:t> </a:t>
            </a:r>
            <a:r>
              <a:rPr lang="de-DE" sz="2400" dirty="0" err="1" smtClean="0"/>
              <a:t>cyanobacteria</a:t>
            </a:r>
            <a:endParaRPr lang="en-GB" sz="2400" dirty="0" smtClean="0"/>
          </a:p>
        </p:txBody>
      </p:sp>
      <p:cxnSp>
        <p:nvCxnSpPr>
          <p:cNvPr id="12" name="Gerade Verbindung mit Pfeil 11"/>
          <p:cNvCxnSpPr>
            <a:stCxn id="9" idx="1"/>
          </p:cNvCxnSpPr>
          <p:nvPr/>
        </p:nvCxnSpPr>
        <p:spPr>
          <a:xfrm flipH="1">
            <a:off x="5004048" y="1886599"/>
            <a:ext cx="1935180" cy="318265"/>
          </a:xfrm>
          <a:prstGeom prst="straightConnector1">
            <a:avLst/>
          </a:prstGeom>
          <a:ln w="63500">
            <a:solidFill>
              <a:schemeClr val="bg1">
                <a:lumMod val="8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mit Pfeil 12"/>
          <p:cNvCxnSpPr>
            <a:stCxn id="10" idx="1"/>
          </p:cNvCxnSpPr>
          <p:nvPr/>
        </p:nvCxnSpPr>
        <p:spPr>
          <a:xfrm flipH="1" flipV="1">
            <a:off x="4877200" y="2730599"/>
            <a:ext cx="2071064" cy="289528"/>
          </a:xfrm>
          <a:prstGeom prst="straightConnector1">
            <a:avLst/>
          </a:prstGeom>
          <a:ln w="63500">
            <a:solidFill>
              <a:schemeClr val="bg1">
                <a:lumMod val="8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mit Pfeil 16"/>
          <p:cNvCxnSpPr>
            <a:stCxn id="8" idx="1"/>
          </p:cNvCxnSpPr>
          <p:nvPr/>
        </p:nvCxnSpPr>
        <p:spPr>
          <a:xfrm flipH="1">
            <a:off x="5156448" y="5172001"/>
            <a:ext cx="1868731" cy="159131"/>
          </a:xfrm>
          <a:prstGeom prst="straightConnector1">
            <a:avLst/>
          </a:prstGeom>
          <a:ln w="63500">
            <a:solidFill>
              <a:schemeClr val="bg1">
                <a:lumMod val="8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294192" y="1916832"/>
            <a:ext cx="8549430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b="1" dirty="0" smtClean="0"/>
              <a:t>Observation by </a:t>
            </a:r>
            <a:r>
              <a:rPr lang="en-GB" sz="2400" b="1" dirty="0" err="1" smtClean="0"/>
              <a:t>Schils</a:t>
            </a:r>
            <a:r>
              <a:rPr lang="en-GB" sz="2400" b="1" dirty="0" smtClean="0"/>
              <a:t> 2012:</a:t>
            </a:r>
          </a:p>
          <a:p>
            <a:r>
              <a:rPr lang="en-GB" sz="2400" b="1" dirty="0" smtClean="0">
                <a:solidFill>
                  <a:srgbClr val="FF0000"/>
                </a:solidFill>
              </a:rPr>
              <a:t>Sponge becomes more successful and quicker in killing corals when in association with filamentous cyanobacteria</a:t>
            </a:r>
            <a:endParaRPr lang="en-GB" sz="2400" b="1" dirty="0">
              <a:solidFill>
                <a:srgbClr val="FF0000"/>
              </a:solidFill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292587" y="3345417"/>
            <a:ext cx="854943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Corroborated by other studies </a:t>
            </a:r>
            <a:r>
              <a:rPr lang="en-GB" dirty="0" smtClean="0"/>
              <a:t>(e.g. Diaz et al. 2007; Thacker et al. 2007)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297927" y="4047455"/>
            <a:ext cx="8549430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b="1" u="sng" dirty="0" smtClean="0"/>
              <a:t>But:</a:t>
            </a:r>
            <a:r>
              <a:rPr lang="en-GB" sz="2400" b="1" dirty="0" smtClean="0"/>
              <a:t> </a:t>
            </a:r>
            <a:r>
              <a:rPr lang="en-GB" sz="2400" dirty="0" smtClean="0"/>
              <a:t>Increased </a:t>
            </a:r>
            <a:r>
              <a:rPr lang="en-US" sz="2400" dirty="0" smtClean="0"/>
              <a:t>water </a:t>
            </a:r>
            <a:r>
              <a:rPr lang="en-US" sz="2400" dirty="0"/>
              <a:t>temperature </a:t>
            </a:r>
            <a:r>
              <a:rPr lang="en-US" sz="2400" dirty="0" smtClean="0"/>
              <a:t>may </a:t>
            </a:r>
            <a:r>
              <a:rPr lang="en-US" sz="2400" dirty="0"/>
              <a:t>stimulate rapid </a:t>
            </a:r>
            <a:r>
              <a:rPr lang="en-US" sz="2400" dirty="0" err="1" smtClean="0"/>
              <a:t>cyano</a:t>
            </a:r>
            <a:r>
              <a:rPr lang="en-US" sz="2400" dirty="0" smtClean="0"/>
              <a:t>-bacterial </a:t>
            </a:r>
            <a:r>
              <a:rPr lang="en-US" sz="2400" dirty="0" err="1" smtClean="0"/>
              <a:t>symbiont</a:t>
            </a:r>
            <a:r>
              <a:rPr lang="en-US" sz="2400" dirty="0" smtClean="0"/>
              <a:t> </a:t>
            </a:r>
            <a:r>
              <a:rPr lang="en-US" sz="2400" dirty="0"/>
              <a:t>growth that </a:t>
            </a:r>
            <a:r>
              <a:rPr lang="en-US" sz="2400" dirty="0" smtClean="0"/>
              <a:t>may also be deleterious to the </a:t>
            </a:r>
            <a:endParaRPr lang="en-US" sz="2400" dirty="0"/>
          </a:p>
          <a:p>
            <a:r>
              <a:rPr lang="en-US" sz="2400" dirty="0" smtClean="0"/>
              <a:t>host </a:t>
            </a:r>
            <a:r>
              <a:rPr lang="en-US" sz="2400" dirty="0"/>
              <a:t>sponge </a:t>
            </a:r>
            <a:r>
              <a:rPr lang="en-US" dirty="0" smtClean="0"/>
              <a:t>(e.g. </a:t>
            </a:r>
            <a:r>
              <a:rPr lang="en-US" dirty="0" err="1" smtClean="0"/>
              <a:t>Rützler</a:t>
            </a:r>
            <a:r>
              <a:rPr lang="en-US" dirty="0" smtClean="0"/>
              <a:t> </a:t>
            </a:r>
            <a:r>
              <a:rPr lang="en-US" dirty="0"/>
              <a:t>1988</a:t>
            </a:r>
            <a:r>
              <a:rPr lang="en-US" dirty="0" smtClean="0"/>
              <a:t>)</a:t>
            </a:r>
            <a:endParaRPr lang="en-GB" sz="1600" dirty="0">
              <a:solidFill>
                <a:srgbClr val="FF0000"/>
              </a:solidFill>
            </a:endParaRPr>
          </a:p>
        </p:txBody>
      </p:sp>
      <p:cxnSp>
        <p:nvCxnSpPr>
          <p:cNvPr id="18" name="Gerade Verbindung 17"/>
          <p:cNvCxnSpPr/>
          <p:nvPr/>
        </p:nvCxnSpPr>
        <p:spPr>
          <a:xfrm>
            <a:off x="0" y="6453336"/>
            <a:ext cx="9144000" cy="0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feld 18"/>
          <p:cNvSpPr txBox="1"/>
          <p:nvPr/>
        </p:nvSpPr>
        <p:spPr>
          <a:xfrm>
            <a:off x="2900282" y="6467794"/>
            <a:ext cx="33434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/>
              <a:t>Carsten Thoms – slide 12/21</a:t>
            </a:r>
            <a:endParaRPr lang="en-GB" sz="1400" dirty="0">
              <a:solidFill>
                <a:srgbClr val="FF0000"/>
              </a:solidFill>
            </a:endParaRPr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6472752"/>
            <a:ext cx="1008112" cy="311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 descr="http://2.bp.blogspot.com/-1Y16VqJQSBc/USt2FPCYXQI/AAAAAAAAAag/CnADX9ATzVU/s1600/ip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43231" y="6273695"/>
            <a:ext cx="594551" cy="5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00147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3684" t="-82" r="-3684" b="-82"/>
          <a:stretch/>
        </p:blipFill>
        <p:spPr bwMode="auto">
          <a:xfrm>
            <a:off x="5580112" y="3961740"/>
            <a:ext cx="1778000" cy="20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785" t="-2758" r="-785" b="-2758"/>
          <a:stretch/>
        </p:blipFill>
        <p:spPr bwMode="auto">
          <a:xfrm>
            <a:off x="1763688" y="3907784"/>
            <a:ext cx="1755126" cy="212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5206" t="-11743" r="-5206" b="-11743"/>
          <a:stretch/>
        </p:blipFill>
        <p:spPr bwMode="auto">
          <a:xfrm>
            <a:off x="3635896" y="1227883"/>
            <a:ext cx="1828428" cy="248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feil nach links und rechts 2"/>
          <p:cNvSpPr/>
          <p:nvPr/>
        </p:nvSpPr>
        <p:spPr>
          <a:xfrm rot="18900000">
            <a:off x="2976516" y="3471623"/>
            <a:ext cx="792241" cy="308633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feld 18"/>
          <p:cNvSpPr txBox="1"/>
          <p:nvPr/>
        </p:nvSpPr>
        <p:spPr>
          <a:xfrm>
            <a:off x="3846056" y="3402734"/>
            <a:ext cx="1338658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/>
              <a:t>sponge</a:t>
            </a:r>
            <a:endParaRPr lang="en-GB" sz="2000" b="1" dirty="0">
              <a:solidFill>
                <a:srgbClr val="FF0000"/>
              </a:solidFill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1937198" y="5909210"/>
            <a:ext cx="1338658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/>
              <a:t>coral</a:t>
            </a:r>
            <a:endParaRPr lang="en-GB" sz="2000" b="1" dirty="0">
              <a:solidFill>
                <a:srgbClr val="FF0000"/>
              </a:solidFill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5603262" y="5882695"/>
            <a:ext cx="177800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/>
              <a:t>cyanobacteria</a:t>
            </a:r>
            <a:endParaRPr lang="en-GB" sz="2000" b="1" dirty="0">
              <a:solidFill>
                <a:srgbClr val="FF0000"/>
              </a:solidFill>
            </a:endParaRPr>
          </a:p>
        </p:txBody>
      </p:sp>
      <p:sp>
        <p:nvSpPr>
          <p:cNvPr id="22" name="Pfeil nach links und rechts 21"/>
          <p:cNvSpPr/>
          <p:nvPr/>
        </p:nvSpPr>
        <p:spPr>
          <a:xfrm rot="13500000">
            <a:off x="5319903" y="3468772"/>
            <a:ext cx="792241" cy="308633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Pfeil nach links und rechts 22"/>
          <p:cNvSpPr/>
          <p:nvPr/>
        </p:nvSpPr>
        <p:spPr>
          <a:xfrm>
            <a:off x="3610188" y="5677725"/>
            <a:ext cx="1934172" cy="308633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Textfeld 24"/>
          <p:cNvSpPr txBox="1"/>
          <p:nvPr/>
        </p:nvSpPr>
        <p:spPr>
          <a:xfrm>
            <a:off x="251520" y="188640"/>
            <a:ext cx="8496944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rgbClr val="FF0000"/>
                </a:solidFill>
              </a:rPr>
              <a:t>Is there a link between the </a:t>
            </a:r>
            <a:r>
              <a:rPr lang="en-GB" sz="2800" b="1" u="sng" dirty="0" smtClean="0">
                <a:solidFill>
                  <a:srgbClr val="FF0000"/>
                </a:solidFill>
              </a:rPr>
              <a:t>SPONGE INVASION</a:t>
            </a:r>
            <a:r>
              <a:rPr lang="en-GB" sz="2800" b="1" dirty="0" smtClean="0">
                <a:solidFill>
                  <a:srgbClr val="FF0000"/>
                </a:solidFill>
              </a:rPr>
              <a:t> and </a:t>
            </a:r>
            <a:r>
              <a:rPr lang="en-GB" sz="2800" b="1" u="sng" dirty="0" smtClean="0">
                <a:solidFill>
                  <a:srgbClr val="FF0000"/>
                </a:solidFill>
              </a:rPr>
              <a:t>CLIMATE CHANGE EFFECTS</a:t>
            </a:r>
            <a:r>
              <a:rPr lang="en-GB" sz="2800" b="1" dirty="0" smtClean="0">
                <a:solidFill>
                  <a:srgbClr val="FF0000"/>
                </a:solidFill>
              </a:rPr>
              <a:t> ?</a:t>
            </a:r>
            <a:endParaRPr lang="en-GB" sz="2800" b="1" dirty="0">
              <a:solidFill>
                <a:srgbClr val="FF0000"/>
              </a:solidFill>
            </a:endParaRPr>
          </a:p>
        </p:txBody>
      </p:sp>
      <p:grpSp>
        <p:nvGrpSpPr>
          <p:cNvPr id="18" name="Gruppieren 17"/>
          <p:cNvGrpSpPr/>
          <p:nvPr/>
        </p:nvGrpSpPr>
        <p:grpSpPr>
          <a:xfrm>
            <a:off x="219071" y="1286425"/>
            <a:ext cx="5820517" cy="2861626"/>
            <a:chOff x="220021" y="1342382"/>
            <a:chExt cx="5820517" cy="2861626"/>
          </a:xfrm>
        </p:grpSpPr>
        <p:sp>
          <p:nvSpPr>
            <p:cNvPr id="4" name="Ellipse 3"/>
            <p:cNvSpPr/>
            <p:nvPr/>
          </p:nvSpPr>
          <p:spPr>
            <a:xfrm>
              <a:off x="220021" y="1342382"/>
              <a:ext cx="1800000" cy="18000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Textfeld 25"/>
            <p:cNvSpPr txBox="1"/>
            <p:nvPr/>
          </p:nvSpPr>
          <p:spPr>
            <a:xfrm>
              <a:off x="251520" y="1763131"/>
              <a:ext cx="1738652" cy="95410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b="1" dirty="0" smtClean="0">
                  <a:solidFill>
                    <a:schemeClr val="accent6">
                      <a:lumMod val="75000"/>
                    </a:schemeClr>
                  </a:solidFill>
                </a:rPr>
                <a:t>CLIMATE CHANGE</a:t>
              </a:r>
              <a:endParaRPr lang="en-GB" sz="2800" b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6" name="Gewitterblitz 5"/>
            <p:cNvSpPr/>
            <p:nvPr/>
          </p:nvSpPr>
          <p:spPr>
            <a:xfrm>
              <a:off x="1453066" y="3077978"/>
              <a:ext cx="548681" cy="1126030"/>
            </a:xfrm>
            <a:prstGeom prst="lightningBolt">
              <a:avLst/>
            </a:prstGeom>
            <a:solidFill>
              <a:srgbClr val="FFFF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Gewitterblitz 28"/>
            <p:cNvSpPr/>
            <p:nvPr/>
          </p:nvSpPr>
          <p:spPr>
            <a:xfrm rot="17905251">
              <a:off x="2751077" y="1556199"/>
              <a:ext cx="485518" cy="1930788"/>
            </a:xfrm>
            <a:prstGeom prst="lightningBolt">
              <a:avLst/>
            </a:prstGeom>
            <a:solidFill>
              <a:srgbClr val="FFFF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Gewitterblitz 29"/>
            <p:cNvSpPr/>
            <p:nvPr/>
          </p:nvSpPr>
          <p:spPr>
            <a:xfrm rot="17905251">
              <a:off x="3682834" y="1588084"/>
              <a:ext cx="386209" cy="4329198"/>
            </a:xfrm>
            <a:prstGeom prst="lightningBolt">
              <a:avLst/>
            </a:prstGeom>
            <a:solidFill>
              <a:srgbClr val="FFFF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8" name="Gruppieren 27"/>
          <p:cNvGrpSpPr/>
          <p:nvPr/>
        </p:nvGrpSpPr>
        <p:grpSpPr>
          <a:xfrm>
            <a:off x="197669" y="3818716"/>
            <a:ext cx="1178334" cy="2148285"/>
            <a:chOff x="198619" y="3818716"/>
            <a:chExt cx="1178334" cy="2148285"/>
          </a:xfrm>
        </p:grpSpPr>
        <p:sp>
          <p:nvSpPr>
            <p:cNvPr id="27" name="Pfeil nach unten 26"/>
            <p:cNvSpPr/>
            <p:nvPr/>
          </p:nvSpPr>
          <p:spPr>
            <a:xfrm>
              <a:off x="827584" y="4050225"/>
              <a:ext cx="144016" cy="1627500"/>
            </a:xfrm>
            <a:prstGeom prst="downArrow">
              <a:avLst/>
            </a:prstGeom>
            <a:solidFill>
              <a:srgbClr val="FFFF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Pfeil nach unten 33"/>
            <p:cNvSpPr/>
            <p:nvPr/>
          </p:nvSpPr>
          <p:spPr>
            <a:xfrm rot="10800000">
              <a:off x="574278" y="4045323"/>
              <a:ext cx="144000" cy="1627500"/>
            </a:xfrm>
            <a:prstGeom prst="downArrow">
              <a:avLst/>
            </a:prstGeom>
            <a:solidFill>
              <a:srgbClr val="FFFF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Textfeld 34"/>
            <p:cNvSpPr txBox="1"/>
            <p:nvPr/>
          </p:nvSpPr>
          <p:spPr>
            <a:xfrm rot="16200000">
              <a:off x="-511882" y="4575518"/>
              <a:ext cx="1882668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 smtClean="0">
                  <a:solidFill>
                    <a:schemeClr val="accent6">
                      <a:lumMod val="75000"/>
                    </a:schemeClr>
                  </a:solidFill>
                </a:rPr>
                <a:t>beneficial ?</a:t>
              </a:r>
              <a:endParaRPr lang="en-GB" sz="2400" b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36" name="Textfeld 35"/>
            <p:cNvSpPr txBox="1"/>
            <p:nvPr/>
          </p:nvSpPr>
          <p:spPr>
            <a:xfrm rot="5400000">
              <a:off x="71978" y="4662026"/>
              <a:ext cx="214828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 smtClean="0">
                  <a:solidFill>
                    <a:schemeClr val="accent6">
                      <a:lumMod val="75000"/>
                    </a:schemeClr>
                  </a:solidFill>
                </a:rPr>
                <a:t>detrimental ?</a:t>
              </a:r>
              <a:endParaRPr lang="en-GB" sz="2400" b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  <p:grpSp>
        <p:nvGrpSpPr>
          <p:cNvPr id="42" name="Gruppieren 41"/>
          <p:cNvGrpSpPr/>
          <p:nvPr/>
        </p:nvGrpSpPr>
        <p:grpSpPr>
          <a:xfrm>
            <a:off x="7786154" y="3861048"/>
            <a:ext cx="1178334" cy="2148285"/>
            <a:chOff x="198619" y="3818716"/>
            <a:chExt cx="1178334" cy="2148285"/>
          </a:xfrm>
        </p:grpSpPr>
        <p:sp>
          <p:nvSpPr>
            <p:cNvPr id="45" name="Textfeld 44"/>
            <p:cNvSpPr txBox="1"/>
            <p:nvPr/>
          </p:nvSpPr>
          <p:spPr>
            <a:xfrm rot="16200000">
              <a:off x="-511882" y="4575518"/>
              <a:ext cx="1882668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beneficial ?</a:t>
              </a:r>
              <a:endParaRPr lang="en-GB" sz="240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3" name="Pfeil nach unten 42"/>
            <p:cNvSpPr/>
            <p:nvPr/>
          </p:nvSpPr>
          <p:spPr>
            <a:xfrm>
              <a:off x="827584" y="4050225"/>
              <a:ext cx="144016" cy="1627500"/>
            </a:xfrm>
            <a:prstGeom prst="downArrow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4" name="Pfeil nach unten 43"/>
            <p:cNvSpPr/>
            <p:nvPr/>
          </p:nvSpPr>
          <p:spPr>
            <a:xfrm rot="10800000">
              <a:off x="574278" y="4045323"/>
              <a:ext cx="144000" cy="1627500"/>
            </a:xfrm>
            <a:prstGeom prst="downArrow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Textfeld 45"/>
            <p:cNvSpPr txBox="1"/>
            <p:nvPr/>
          </p:nvSpPr>
          <p:spPr>
            <a:xfrm rot="5400000">
              <a:off x="71978" y="4662026"/>
              <a:ext cx="214828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detrimental ?</a:t>
              </a:r>
              <a:endParaRPr lang="en-GB" sz="240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grpSp>
        <p:nvGrpSpPr>
          <p:cNvPr id="32" name="Gruppieren 31"/>
          <p:cNvGrpSpPr/>
          <p:nvPr/>
        </p:nvGrpSpPr>
        <p:grpSpPr>
          <a:xfrm>
            <a:off x="3295128" y="1340768"/>
            <a:ext cx="5908534" cy="2595566"/>
            <a:chOff x="3295128" y="1340768"/>
            <a:chExt cx="5908534" cy="2595566"/>
          </a:xfrm>
        </p:grpSpPr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78293" y="2074145"/>
              <a:ext cx="1584176" cy="623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2" name="Picture 8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743" y="1340768"/>
              <a:ext cx="1257948" cy="7547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60232" y="1435166"/>
              <a:ext cx="1066133" cy="847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" name="Textfeld 40"/>
            <p:cNvSpPr txBox="1"/>
            <p:nvPr/>
          </p:nvSpPr>
          <p:spPr>
            <a:xfrm>
              <a:off x="6673222" y="2694121"/>
              <a:ext cx="2530440" cy="87889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000"/>
                </a:lnSpc>
              </a:pPr>
              <a:r>
                <a:rPr lang="en-GB" sz="2400" b="1" dirty="0" smtClean="0"/>
                <a:t>OTHER ANTHROPOGENIC IMPACTS</a:t>
              </a:r>
              <a:endParaRPr lang="en-GB" sz="2400" b="1" dirty="0"/>
            </a:p>
          </p:txBody>
        </p:sp>
        <p:sp>
          <p:nvSpPr>
            <p:cNvPr id="31" name="Pfeil nach unten 30"/>
            <p:cNvSpPr/>
            <p:nvPr/>
          </p:nvSpPr>
          <p:spPr>
            <a:xfrm rot="4034644">
              <a:off x="5940682" y="1787569"/>
              <a:ext cx="180000" cy="1275167"/>
            </a:xfrm>
            <a:prstGeom prst="downArrow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" name="Pfeil nach unten 47"/>
            <p:cNvSpPr/>
            <p:nvPr/>
          </p:nvSpPr>
          <p:spPr>
            <a:xfrm rot="1516347">
              <a:off x="6985622" y="3301137"/>
              <a:ext cx="180000" cy="635197"/>
            </a:xfrm>
            <a:prstGeom prst="downArrow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9" name="Pfeil nach unten 48"/>
            <p:cNvSpPr/>
            <p:nvPr/>
          </p:nvSpPr>
          <p:spPr>
            <a:xfrm rot="4034644" flipH="1">
              <a:off x="5005388" y="1943690"/>
              <a:ext cx="168798" cy="3589317"/>
            </a:xfrm>
            <a:prstGeom prst="downArrow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8" name="Gruppieren 37"/>
          <p:cNvGrpSpPr/>
          <p:nvPr/>
        </p:nvGrpSpPr>
        <p:grpSpPr>
          <a:xfrm>
            <a:off x="3167823" y="3402734"/>
            <a:ext cx="2491598" cy="1500502"/>
            <a:chOff x="3167823" y="3402734"/>
            <a:chExt cx="2491598" cy="1500502"/>
          </a:xfrm>
        </p:grpSpPr>
        <p:sp>
          <p:nvSpPr>
            <p:cNvPr id="33" name="Pfeil nach links 32"/>
            <p:cNvSpPr/>
            <p:nvPr/>
          </p:nvSpPr>
          <p:spPr>
            <a:xfrm rot="19135128">
              <a:off x="3167823" y="4538128"/>
              <a:ext cx="2163248" cy="365108"/>
            </a:xfrm>
            <a:prstGeom prst="leftArrow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Rechteck 36"/>
            <p:cNvSpPr/>
            <p:nvPr/>
          </p:nvSpPr>
          <p:spPr>
            <a:xfrm>
              <a:off x="4932040" y="3402734"/>
              <a:ext cx="157747" cy="711533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3" name="Rechteck 52"/>
            <p:cNvSpPr/>
            <p:nvPr/>
          </p:nvSpPr>
          <p:spPr>
            <a:xfrm rot="5400000">
              <a:off x="5224781" y="3712881"/>
              <a:ext cx="157747" cy="711533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4" name="Rechteck 53"/>
            <p:cNvSpPr/>
            <p:nvPr/>
          </p:nvSpPr>
          <p:spPr>
            <a:xfrm rot="5400000" flipH="1" flipV="1">
              <a:off x="4936678" y="3978438"/>
              <a:ext cx="144000" cy="12600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5" name="Rechteck 54"/>
            <p:cNvSpPr/>
            <p:nvPr/>
          </p:nvSpPr>
          <p:spPr>
            <a:xfrm rot="5400000" flipH="1" flipV="1">
              <a:off x="4897159" y="4055857"/>
              <a:ext cx="126000" cy="83398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24" name="Textfeld 23"/>
          <p:cNvSpPr txBox="1"/>
          <p:nvPr/>
        </p:nvSpPr>
        <p:spPr>
          <a:xfrm>
            <a:off x="3799756" y="4263794"/>
            <a:ext cx="1480749" cy="1015663"/>
          </a:xfrm>
          <a:prstGeom prst="rect">
            <a:avLst/>
          </a:prstGeom>
          <a:noFill/>
          <a:ln>
            <a:noFill/>
          </a:ln>
          <a:effectLst>
            <a:outerShdw dist="25400" dir="8220000" algn="ctr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2000" b="1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complex ecological interactions</a:t>
            </a:r>
            <a:endParaRPr lang="en-GB" sz="2000" b="1" i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7" name="Gruppieren 6"/>
          <p:cNvGrpSpPr/>
          <p:nvPr/>
        </p:nvGrpSpPr>
        <p:grpSpPr>
          <a:xfrm>
            <a:off x="1376003" y="1142747"/>
            <a:ext cx="3123989" cy="4101695"/>
            <a:chOff x="1376003" y="1142747"/>
            <a:chExt cx="3123989" cy="4101695"/>
          </a:xfrm>
        </p:grpSpPr>
        <p:pic>
          <p:nvPicPr>
            <p:cNvPr id="2" name="Picture 2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 xmlns="">
                    <a14:imgLayer r:embed="rId10">
                      <a14:imgEffect>
                        <a14:brightnessContrast bright="35000" contrast="-1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9892" y="1142747"/>
              <a:ext cx="1760100" cy="1803135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4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6003" y="3549962"/>
              <a:ext cx="1724208" cy="1694480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50" name="Gerade Verbindung 49"/>
          <p:cNvCxnSpPr/>
          <p:nvPr/>
        </p:nvCxnSpPr>
        <p:spPr>
          <a:xfrm>
            <a:off x="0" y="6453336"/>
            <a:ext cx="9144000" cy="0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feld 50"/>
          <p:cNvSpPr txBox="1"/>
          <p:nvPr/>
        </p:nvSpPr>
        <p:spPr>
          <a:xfrm>
            <a:off x="2900282" y="6467794"/>
            <a:ext cx="33434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/>
              <a:t>Carsten Thoms – slide 13/21</a:t>
            </a:r>
            <a:endParaRPr lang="en-GB" sz="1400" dirty="0">
              <a:solidFill>
                <a:srgbClr val="FF0000"/>
              </a:solidFill>
            </a:endParaRPr>
          </a:p>
        </p:txBody>
      </p:sp>
      <p:pic>
        <p:nvPicPr>
          <p:cNvPr id="52" name="Picture 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6472752"/>
            <a:ext cx="1008112" cy="311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2" descr="http://2.bp.blogspot.com/-1Y16VqJQSBc/USt2FPCYXQI/AAAAAAAAAag/CnADX9ATzVU/s1600/ipb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43231" y="6273695"/>
            <a:ext cx="594551" cy="5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01673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323528" y="260648"/>
            <a:ext cx="85494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solidFill>
                  <a:srgbClr val="FF0000"/>
                </a:solidFill>
              </a:rPr>
              <a:t>How to unravel this immense COMPLEXITY?</a:t>
            </a:r>
            <a:endParaRPr lang="en-GB" sz="3200" b="1" dirty="0">
              <a:solidFill>
                <a:srgbClr val="FF0000"/>
              </a:solidFill>
            </a:endParaRPr>
          </a:p>
        </p:txBody>
      </p:sp>
      <p:grpSp>
        <p:nvGrpSpPr>
          <p:cNvPr id="8" name="Gruppieren 7"/>
          <p:cNvGrpSpPr/>
          <p:nvPr/>
        </p:nvGrpSpPr>
        <p:grpSpPr>
          <a:xfrm>
            <a:off x="291912" y="1540026"/>
            <a:ext cx="8582025" cy="4409254"/>
            <a:chOff x="291912" y="1972074"/>
            <a:chExt cx="8582025" cy="4409254"/>
          </a:xfrm>
        </p:grpSpPr>
        <p:grpSp>
          <p:nvGrpSpPr>
            <p:cNvPr id="6" name="Gruppieren 5"/>
            <p:cNvGrpSpPr/>
            <p:nvPr/>
          </p:nvGrpSpPr>
          <p:grpSpPr>
            <a:xfrm>
              <a:off x="291912" y="1972074"/>
              <a:ext cx="8582025" cy="1816966"/>
              <a:chOff x="291912" y="1972074"/>
              <a:chExt cx="8582025" cy="1816966"/>
            </a:xfrm>
          </p:grpSpPr>
          <p:pic>
            <p:nvPicPr>
              <p:cNvPr id="2051" name="Picture 3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07704" y="1972074"/>
                <a:ext cx="4943475" cy="5238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52" name="Picture 4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1912" y="2567957"/>
                <a:ext cx="8582025" cy="876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53" name="Picture 5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75048" y="3444257"/>
                <a:ext cx="5408786" cy="3447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7" name="Gerade Verbindung 6"/>
              <p:cNvCxnSpPr/>
              <p:nvPr/>
            </p:nvCxnSpPr>
            <p:spPr>
              <a:xfrm>
                <a:off x="3936561" y="3432382"/>
                <a:ext cx="4032448" cy="0"/>
              </a:xfrm>
              <a:prstGeom prst="line">
                <a:avLst/>
              </a:prstGeom>
              <a:ln w="317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Gerade Verbindung 9"/>
              <p:cNvCxnSpPr/>
              <p:nvPr/>
            </p:nvCxnSpPr>
            <p:spPr>
              <a:xfrm>
                <a:off x="346993" y="2982357"/>
                <a:ext cx="1992759" cy="0"/>
              </a:xfrm>
              <a:prstGeom prst="line">
                <a:avLst/>
              </a:prstGeom>
              <a:ln w="317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4" name="Picture 6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2768" y="3933056"/>
              <a:ext cx="4653345" cy="2448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18" name="Gerade Verbindung 17"/>
          <p:cNvCxnSpPr/>
          <p:nvPr/>
        </p:nvCxnSpPr>
        <p:spPr>
          <a:xfrm>
            <a:off x="0" y="6453336"/>
            <a:ext cx="9144000" cy="0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feld 18"/>
          <p:cNvSpPr txBox="1"/>
          <p:nvPr/>
        </p:nvSpPr>
        <p:spPr>
          <a:xfrm>
            <a:off x="2900282" y="6467794"/>
            <a:ext cx="33434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/>
              <a:t>Carsten Thoms – slide 14/21</a:t>
            </a:r>
            <a:endParaRPr lang="en-GB" sz="1400" dirty="0">
              <a:solidFill>
                <a:srgbClr val="FF0000"/>
              </a:solidFill>
            </a:endParaRPr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6472752"/>
            <a:ext cx="1008112" cy="311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 descr="http://2.bp.blogspot.com/-1Y16VqJQSBc/USt2FPCYXQI/AAAAAAAAAag/CnADX9ATzVU/s1600/ipb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43231" y="6273695"/>
            <a:ext cx="594551" cy="5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98018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271042" y="476672"/>
            <a:ext cx="8693446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rgbClr val="FF0000"/>
                </a:solidFill>
              </a:rPr>
              <a:t>Understanding patterns </a:t>
            </a:r>
            <a:r>
              <a:rPr lang="en-GB" sz="2800" b="1" dirty="0" smtClean="0"/>
              <a:t>of species invasions and environmental parameters </a:t>
            </a:r>
            <a:r>
              <a:rPr lang="en-GB" sz="2800" dirty="0" smtClean="0"/>
              <a:t>(potential invasion-drivers)</a:t>
            </a:r>
            <a:endParaRPr lang="en-GB" sz="2800" dirty="0"/>
          </a:p>
        </p:txBody>
      </p:sp>
      <p:sp>
        <p:nvSpPr>
          <p:cNvPr id="16" name="Textfeld 15"/>
          <p:cNvSpPr txBox="1"/>
          <p:nvPr/>
        </p:nvSpPr>
        <p:spPr>
          <a:xfrm>
            <a:off x="323528" y="1772816"/>
            <a:ext cx="8640960" cy="31700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 dirty="0" smtClean="0">
                <a:sym typeface="Wingdings" panose="05000000000000000000" pitchFamily="2" charset="2"/>
              </a:rPr>
              <a:t>Coordinated monitoring of invasions </a:t>
            </a:r>
            <a:r>
              <a:rPr lang="en-GB" sz="2000" dirty="0" smtClean="0">
                <a:sym typeface="Wingdings" panose="05000000000000000000" pitchFamily="2" charset="2"/>
              </a:rPr>
              <a:t>(</a:t>
            </a:r>
            <a:r>
              <a:rPr lang="en-GB" sz="2000" i="1" dirty="0" smtClean="0">
                <a:sym typeface="Wingdings" panose="05000000000000000000" pitchFamily="2" charset="2"/>
              </a:rPr>
              <a:t>status quo </a:t>
            </a:r>
            <a:r>
              <a:rPr lang="en-GB" sz="2000" dirty="0" smtClean="0">
                <a:sym typeface="Wingdings" panose="05000000000000000000" pitchFamily="2" charset="2"/>
              </a:rPr>
              <a:t>+ development / pathways) </a:t>
            </a:r>
          </a:p>
          <a:p>
            <a:pPr>
              <a:spcAft>
                <a:spcPts val="1200"/>
              </a:spcAft>
            </a:pPr>
            <a:r>
              <a:rPr lang="en-GB" sz="2000" dirty="0">
                <a:sym typeface="Wingdings" panose="05000000000000000000" pitchFamily="2" charset="2"/>
              </a:rPr>
              <a:t> </a:t>
            </a:r>
            <a:r>
              <a:rPr lang="en-GB" sz="2000" dirty="0" smtClean="0">
                <a:sym typeface="Wingdings" panose="05000000000000000000" pitchFamily="2" charset="2"/>
              </a:rPr>
              <a:t>     </a:t>
            </a:r>
            <a:r>
              <a:rPr lang="en-GB" sz="2000" u="sng" dirty="0" smtClean="0">
                <a:sym typeface="Wingdings" panose="05000000000000000000" pitchFamily="2" charset="2"/>
              </a:rPr>
              <a:t>across the Indonesian archipelago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dirty="0" smtClean="0">
                <a:sym typeface="Wingdings" panose="05000000000000000000" pitchFamily="2" charset="2"/>
              </a:rPr>
              <a:t>Simultaneous</a:t>
            </a:r>
            <a:r>
              <a:rPr lang="en-GB" sz="2000" b="1" dirty="0" smtClean="0">
                <a:sym typeface="Wingdings" panose="05000000000000000000" pitchFamily="2" charset="2"/>
              </a:rPr>
              <a:t> </a:t>
            </a:r>
            <a:r>
              <a:rPr lang="en-GB" sz="2000" b="1" dirty="0">
                <a:sym typeface="Wingdings" panose="05000000000000000000" pitchFamily="2" charset="2"/>
              </a:rPr>
              <a:t>“open </a:t>
            </a:r>
            <a:r>
              <a:rPr lang="en-GB" sz="2000" b="1" dirty="0" smtClean="0">
                <a:sym typeface="Wingdings" panose="05000000000000000000" pitchFamily="2" charset="2"/>
              </a:rPr>
              <a:t>eye/mind” observations of environmental parameters </a:t>
            </a:r>
            <a:r>
              <a:rPr lang="en-GB" sz="2000" dirty="0" smtClean="0">
                <a:sym typeface="Wingdings" panose="05000000000000000000" pitchFamily="2" charset="2"/>
              </a:rPr>
              <a:t>in a </a:t>
            </a:r>
            <a:r>
              <a:rPr lang="en-GB" sz="2000" u="sng" dirty="0" smtClean="0">
                <a:sym typeface="Wingdings" panose="05000000000000000000" pitchFamily="2" charset="2"/>
              </a:rPr>
              <a:t>concerted</a:t>
            </a:r>
            <a:r>
              <a:rPr lang="en-GB" sz="2000" dirty="0" smtClean="0">
                <a:sym typeface="Wingdings" panose="05000000000000000000" pitchFamily="2" charset="2"/>
              </a:rPr>
              <a:t> approach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u="sng" dirty="0" smtClean="0">
                <a:sym typeface="Wingdings" panose="05000000000000000000" pitchFamily="2" charset="2"/>
              </a:rPr>
              <a:t>Central</a:t>
            </a:r>
            <a:r>
              <a:rPr lang="en-GB" sz="2000" dirty="0" smtClean="0">
                <a:sym typeface="Wingdings" panose="05000000000000000000" pitchFamily="2" charset="2"/>
              </a:rPr>
              <a:t> </a:t>
            </a:r>
            <a:r>
              <a:rPr lang="en-GB" sz="2000" b="1" dirty="0" smtClean="0">
                <a:sym typeface="Wingdings" panose="05000000000000000000" pitchFamily="2" charset="2"/>
              </a:rPr>
              <a:t>integration of data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b="1" u="sng" dirty="0" smtClean="0"/>
              <a:t>Comparative</a:t>
            </a:r>
            <a:r>
              <a:rPr lang="en-GB" sz="2000" b="1" dirty="0" smtClean="0"/>
              <a:t> </a:t>
            </a:r>
            <a:r>
              <a:rPr lang="en-GB" sz="2000" b="1" dirty="0"/>
              <a:t>data analysis </a:t>
            </a:r>
            <a:r>
              <a:rPr lang="en-GB" sz="2000" dirty="0"/>
              <a:t>(national + international</a:t>
            </a:r>
            <a:r>
              <a:rPr lang="en-GB" sz="2000" dirty="0" smtClean="0"/>
              <a:t>) to </a:t>
            </a:r>
            <a:r>
              <a:rPr lang="en-GB" sz="2000" b="1" dirty="0" smtClean="0"/>
              <a:t>recognize </a:t>
            </a:r>
            <a:r>
              <a:rPr lang="en-GB" sz="2000" b="1" u="sng" dirty="0" smtClean="0">
                <a:solidFill>
                  <a:srgbClr val="FF0000"/>
                </a:solidFill>
              </a:rPr>
              <a:t>patterns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b="1" dirty="0" smtClean="0"/>
              <a:t>Development and experimental testing of hypotheses </a:t>
            </a:r>
            <a:r>
              <a:rPr lang="en-GB" sz="2000" dirty="0" smtClean="0"/>
              <a:t>for links between invasions and environmental parameters (patterns)</a:t>
            </a:r>
            <a:endParaRPr lang="en-GB" sz="2000" b="1" dirty="0"/>
          </a:p>
        </p:txBody>
      </p:sp>
      <p:cxnSp>
        <p:nvCxnSpPr>
          <p:cNvPr id="21" name="Gerade Verbindung 20"/>
          <p:cNvCxnSpPr/>
          <p:nvPr/>
        </p:nvCxnSpPr>
        <p:spPr>
          <a:xfrm>
            <a:off x="0" y="6453336"/>
            <a:ext cx="9144000" cy="0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feld 21"/>
          <p:cNvSpPr txBox="1"/>
          <p:nvPr/>
        </p:nvSpPr>
        <p:spPr>
          <a:xfrm>
            <a:off x="2900282" y="6467794"/>
            <a:ext cx="33434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/>
              <a:t>Carsten Thoms – slide 15/21</a:t>
            </a:r>
            <a:endParaRPr lang="en-GB" sz="1400" dirty="0">
              <a:solidFill>
                <a:srgbClr val="FF0000"/>
              </a:solidFill>
            </a:endParaRPr>
          </a:p>
        </p:txBody>
      </p:sp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6472752"/>
            <a:ext cx="1008112" cy="311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" descr="http://2.bp.blogspot.com/-1Y16VqJQSBc/USt2FPCYXQI/AAAAAAAAAag/CnADX9ATzVU/s1600/ip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43231" y="6273695"/>
            <a:ext cx="594551" cy="5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32769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271042" y="404664"/>
            <a:ext cx="85494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solidFill>
                  <a:srgbClr val="FF0000"/>
                </a:solidFill>
              </a:rPr>
              <a:t>The importance of higher education networks…</a:t>
            </a:r>
            <a:endParaRPr lang="en-GB" sz="3200" dirty="0">
              <a:solidFill>
                <a:srgbClr val="FF0000"/>
              </a:solidFill>
            </a:endParaRPr>
          </a:p>
        </p:txBody>
      </p:sp>
      <p:grpSp>
        <p:nvGrpSpPr>
          <p:cNvPr id="3" name="Gruppieren 2"/>
          <p:cNvGrpSpPr/>
          <p:nvPr/>
        </p:nvGrpSpPr>
        <p:grpSpPr>
          <a:xfrm>
            <a:off x="323528" y="1124744"/>
            <a:ext cx="8676456" cy="4608512"/>
            <a:chOff x="323528" y="1124744"/>
            <a:chExt cx="8676456" cy="4608512"/>
          </a:xfrm>
        </p:grpSpPr>
        <p:sp>
          <p:nvSpPr>
            <p:cNvPr id="16" name="Textfeld 15"/>
            <p:cNvSpPr txBox="1"/>
            <p:nvPr/>
          </p:nvSpPr>
          <p:spPr>
            <a:xfrm>
              <a:off x="323528" y="1124744"/>
              <a:ext cx="8676456" cy="67710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sz="2000" b="1" dirty="0" smtClean="0">
                  <a:sym typeface="Wingdings" panose="05000000000000000000" pitchFamily="2" charset="2"/>
                </a:rPr>
                <a:t>Plethora of marine field experience / knowledge at Indonesian universities </a:t>
              </a:r>
            </a:p>
            <a:p>
              <a:r>
                <a:rPr lang="en-GB" dirty="0" smtClean="0">
                  <a:sym typeface="Wingdings" panose="05000000000000000000" pitchFamily="2" charset="2"/>
                </a:rPr>
                <a:t>(</a:t>
              </a:r>
              <a:r>
                <a:rPr lang="en-GB" dirty="0">
                  <a:sym typeface="Wingdings" panose="05000000000000000000" pitchFamily="2" charset="2"/>
                </a:rPr>
                <a:t>through numerous student </a:t>
              </a:r>
              <a:r>
                <a:rPr lang="en-GB" dirty="0" smtClean="0">
                  <a:sym typeface="Wingdings" panose="05000000000000000000" pitchFamily="2" charset="2"/>
                </a:rPr>
                <a:t>practical trainings and field-based studies)  </a:t>
              </a:r>
              <a:endParaRPr lang="en-GB" dirty="0">
                <a:solidFill>
                  <a:srgbClr val="FF0000"/>
                </a:solidFill>
              </a:endParaRPr>
            </a:p>
          </p:txBody>
        </p:sp>
        <p:sp>
          <p:nvSpPr>
            <p:cNvPr id="5" name="Textfeld 4"/>
            <p:cNvSpPr txBox="1"/>
            <p:nvPr/>
          </p:nvSpPr>
          <p:spPr>
            <a:xfrm>
              <a:off x="323528" y="1963544"/>
              <a:ext cx="4968552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sz="2000" b="1" dirty="0" smtClean="0">
                  <a:sym typeface="Wingdings" panose="05000000000000000000" pitchFamily="2" charset="2"/>
                </a:rPr>
                <a:t>Many links to international research partners</a:t>
              </a:r>
              <a:endParaRPr lang="en-GB" sz="2000" b="1" dirty="0">
                <a:solidFill>
                  <a:srgbClr val="FF0000"/>
                </a:solidFill>
              </a:endParaRPr>
            </a:p>
          </p:txBody>
        </p:sp>
        <p:sp>
          <p:nvSpPr>
            <p:cNvPr id="6" name="Textfeld 5"/>
            <p:cNvSpPr txBox="1"/>
            <p:nvPr/>
          </p:nvSpPr>
          <p:spPr>
            <a:xfrm>
              <a:off x="324376" y="2564904"/>
              <a:ext cx="5089574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sz="2000" b="1" dirty="0" smtClean="0">
                  <a:sym typeface="Wingdings" panose="05000000000000000000" pitchFamily="2" charset="2"/>
                </a:rPr>
                <a:t>Extensive “human resources” at early research career levels</a:t>
              </a:r>
              <a:endParaRPr lang="en-GB" sz="2000" b="1" dirty="0">
                <a:solidFill>
                  <a:srgbClr val="FF0000"/>
                </a:solidFill>
              </a:endParaRPr>
            </a:p>
          </p:txBody>
        </p:sp>
        <p:sp>
          <p:nvSpPr>
            <p:cNvPr id="8" name="Textfeld 7"/>
            <p:cNvSpPr txBox="1"/>
            <p:nvPr/>
          </p:nvSpPr>
          <p:spPr>
            <a:xfrm>
              <a:off x="323528" y="4112697"/>
              <a:ext cx="4608511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dirty="0" smtClean="0">
                  <a:sym typeface="Wingdings" panose="05000000000000000000" pitchFamily="2" charset="2"/>
                </a:rPr>
                <a:t>have </a:t>
              </a:r>
              <a:r>
                <a:rPr lang="en-GB" b="1" dirty="0" smtClean="0">
                  <a:sym typeface="Wingdings" panose="05000000000000000000" pitchFamily="2" charset="2"/>
                </a:rPr>
                <a:t>mobility</a:t>
              </a:r>
              <a:r>
                <a:rPr lang="en-GB" dirty="0" smtClean="0">
                  <a:sym typeface="Wingdings" panose="05000000000000000000" pitchFamily="2" charset="2"/>
                </a:rPr>
                <a:t> for national + international collaborative projects</a:t>
              </a:r>
              <a:endParaRPr lang="en-GB" dirty="0">
                <a:solidFill>
                  <a:srgbClr val="FF0000"/>
                </a:solidFill>
              </a:endParaRPr>
            </a:p>
          </p:txBody>
        </p:sp>
        <p:sp>
          <p:nvSpPr>
            <p:cNvPr id="9" name="Textfeld 8"/>
            <p:cNvSpPr txBox="1"/>
            <p:nvPr/>
          </p:nvSpPr>
          <p:spPr>
            <a:xfrm>
              <a:off x="323528" y="4809926"/>
              <a:ext cx="4464496" cy="9233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b="1" dirty="0" smtClean="0">
                  <a:sym typeface="Wingdings" panose="05000000000000000000" pitchFamily="2" charset="2"/>
                </a:rPr>
                <a:t>capacity-building</a:t>
              </a:r>
              <a:r>
                <a:rPr lang="en-GB" dirty="0" smtClean="0">
                  <a:sym typeface="Wingdings" panose="05000000000000000000" pitchFamily="2" charset="2"/>
                </a:rPr>
                <a:t> and </a:t>
              </a:r>
              <a:r>
                <a:rPr lang="en-GB" b="1" dirty="0" smtClean="0">
                  <a:sym typeface="Wingdings" panose="05000000000000000000" pitchFamily="2" charset="2"/>
                </a:rPr>
                <a:t>research networks </a:t>
              </a:r>
              <a:r>
                <a:rPr lang="en-GB" dirty="0" smtClean="0">
                  <a:sym typeface="Wingdings" panose="05000000000000000000" pitchFamily="2" charset="2"/>
                </a:rPr>
                <a:t>have highest </a:t>
              </a:r>
              <a:r>
                <a:rPr lang="en-GB" b="1" dirty="0" smtClean="0">
                  <a:sym typeface="Wingdings" panose="05000000000000000000" pitchFamily="2" charset="2"/>
                </a:rPr>
                <a:t>sustainability</a:t>
              </a:r>
              <a:r>
                <a:rPr lang="en-GB" dirty="0" smtClean="0">
                  <a:sym typeface="Wingdings" panose="05000000000000000000" pitchFamily="2" charset="2"/>
                </a:rPr>
                <a:t> if built on young researchers</a:t>
              </a:r>
              <a:endParaRPr lang="en-GB" dirty="0">
                <a:solidFill>
                  <a:srgbClr val="FF0000"/>
                </a:solidFill>
              </a:endParaRPr>
            </a:p>
          </p:txBody>
        </p:sp>
        <p:sp>
          <p:nvSpPr>
            <p:cNvPr id="10" name="Textfeld 9"/>
            <p:cNvSpPr txBox="1"/>
            <p:nvPr/>
          </p:nvSpPr>
          <p:spPr>
            <a:xfrm>
              <a:off x="335403" y="3356992"/>
              <a:ext cx="4403522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dirty="0" smtClean="0">
                  <a:sym typeface="Wingdings" panose="05000000000000000000" pitchFamily="2" charset="2"/>
                </a:rPr>
                <a:t>the young researchers are the ones to do the </a:t>
              </a:r>
              <a:r>
                <a:rPr lang="en-GB" b="1" dirty="0" smtClean="0">
                  <a:sym typeface="Wingdings" panose="05000000000000000000" pitchFamily="2" charset="2"/>
                </a:rPr>
                <a:t>actual lab + field work</a:t>
              </a:r>
              <a:endParaRPr lang="en-GB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28004" y="1936980"/>
            <a:ext cx="3248599" cy="4300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Gerade Verbindung 14"/>
          <p:cNvCxnSpPr/>
          <p:nvPr/>
        </p:nvCxnSpPr>
        <p:spPr>
          <a:xfrm>
            <a:off x="0" y="6453336"/>
            <a:ext cx="9144000" cy="0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feld 17"/>
          <p:cNvSpPr txBox="1"/>
          <p:nvPr/>
        </p:nvSpPr>
        <p:spPr>
          <a:xfrm>
            <a:off x="2900282" y="6467794"/>
            <a:ext cx="33434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/>
              <a:t>Carsten Thoms – slide 16/21</a:t>
            </a:r>
            <a:endParaRPr lang="en-GB" sz="1400" dirty="0">
              <a:solidFill>
                <a:srgbClr val="FF0000"/>
              </a:solidFill>
            </a:endParaRPr>
          </a:p>
        </p:txBody>
      </p: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6472752"/>
            <a:ext cx="1008112" cy="311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 descr="http://2.bp.blogspot.com/-1Y16VqJQSBc/USt2FPCYXQI/AAAAAAAAAag/CnADX9ATzVU/s1600/ip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43231" y="6273695"/>
            <a:ext cx="594551" cy="5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48490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271042" y="404664"/>
            <a:ext cx="85494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solidFill>
                  <a:srgbClr val="FF0000"/>
                </a:solidFill>
              </a:rPr>
              <a:t>The importance of higher education networks…</a:t>
            </a:r>
            <a:endParaRPr lang="en-GB" sz="3200" dirty="0">
              <a:solidFill>
                <a:srgbClr val="FF0000"/>
              </a:solidFill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466253" y="1246688"/>
            <a:ext cx="867645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2400" b="1" u="sng" dirty="0" smtClean="0">
                <a:sym typeface="Wingdings" panose="05000000000000000000" pitchFamily="2" charset="2"/>
              </a:rPr>
              <a:t>BUT:</a:t>
            </a:r>
            <a:r>
              <a:rPr lang="en-GB" sz="2000" b="1" u="sng" dirty="0" smtClean="0">
                <a:sym typeface="Wingdings" panose="05000000000000000000" pitchFamily="2" charset="2"/>
              </a:rPr>
              <a:t>  </a:t>
            </a:r>
            <a:endParaRPr lang="en-GB" sz="2400" b="1" u="sng" dirty="0">
              <a:solidFill>
                <a:srgbClr val="FF0000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516778" y="1877923"/>
            <a:ext cx="8676456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ym typeface="Wingdings" panose="05000000000000000000" pitchFamily="2" charset="2"/>
              </a:rPr>
              <a:t>So far very </a:t>
            </a:r>
            <a:r>
              <a:rPr lang="en-GB" sz="2400" b="1" dirty="0" smtClean="0">
                <a:sym typeface="Wingdings" panose="05000000000000000000" pitchFamily="2" charset="2"/>
              </a:rPr>
              <a:t>scattered approaches </a:t>
            </a:r>
            <a:r>
              <a:rPr lang="en-GB" sz="2400" dirty="0" smtClean="0">
                <a:sym typeface="Wingdings" panose="05000000000000000000" pitchFamily="2" charset="2"/>
              </a:rPr>
              <a:t>(little coordination among universities or even between research groups in departments) </a:t>
            </a:r>
            <a:endParaRPr lang="en-GB" sz="2400" dirty="0">
              <a:solidFill>
                <a:srgbClr val="FF0000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490538" y="2996952"/>
            <a:ext cx="8329934" cy="200054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2400" b="1" dirty="0" smtClean="0">
                <a:sym typeface="Wingdings" panose="05000000000000000000" pitchFamily="2" charset="2"/>
              </a:rPr>
              <a:t>Local capacity-building and resources needed:</a:t>
            </a:r>
          </a:p>
          <a:p>
            <a:pPr marL="342900" indent="-342900">
              <a:spcAft>
                <a:spcPts val="600"/>
              </a:spcAft>
              <a:buFontTx/>
              <a:buChar char="-"/>
            </a:pPr>
            <a:r>
              <a:rPr lang="en-GB" sz="2000" dirty="0" smtClean="0">
                <a:sym typeface="Wingdings" panose="05000000000000000000" pitchFamily="2" charset="2"/>
              </a:rPr>
              <a:t>to raise research methodologies to an international quality level</a:t>
            </a:r>
          </a:p>
          <a:p>
            <a:pPr marL="342900" indent="-342900">
              <a:spcAft>
                <a:spcPts val="600"/>
              </a:spcAft>
              <a:buFontTx/>
              <a:buChar char="-"/>
            </a:pPr>
            <a:r>
              <a:rPr lang="en-GB" sz="2000" dirty="0" smtClean="0">
                <a:sym typeface="Wingdings" panose="05000000000000000000" pitchFamily="2" charset="2"/>
              </a:rPr>
              <a:t>for concerted research approaches and data integration</a:t>
            </a:r>
          </a:p>
          <a:p>
            <a:pPr marL="342900" indent="-342900">
              <a:spcAft>
                <a:spcPts val="600"/>
              </a:spcAft>
              <a:buFontTx/>
              <a:buChar char="-"/>
            </a:pPr>
            <a:r>
              <a:rPr lang="en-GB" sz="2000" dirty="0" smtClean="0">
                <a:sym typeface="Wingdings" panose="05000000000000000000" pitchFamily="2" charset="2"/>
              </a:rPr>
              <a:t>to build skills for data publication &amp; presentation </a:t>
            </a:r>
          </a:p>
          <a:p>
            <a:pPr marL="342900" indent="-342900">
              <a:spcAft>
                <a:spcPts val="600"/>
              </a:spcAft>
              <a:buFontTx/>
              <a:buChar char="-"/>
            </a:pPr>
            <a:r>
              <a:rPr lang="en-GB" sz="2000" dirty="0" smtClean="0">
                <a:sym typeface="Wingdings" panose="05000000000000000000" pitchFamily="2" charset="2"/>
              </a:rPr>
              <a:t>to facilitate access to international scientific knowledge</a:t>
            </a:r>
          </a:p>
        </p:txBody>
      </p:sp>
      <p:cxnSp>
        <p:nvCxnSpPr>
          <p:cNvPr id="11" name="Gerade Verbindung 10"/>
          <p:cNvCxnSpPr/>
          <p:nvPr/>
        </p:nvCxnSpPr>
        <p:spPr>
          <a:xfrm>
            <a:off x="0" y="6453336"/>
            <a:ext cx="9144000" cy="0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feld 11"/>
          <p:cNvSpPr txBox="1"/>
          <p:nvPr/>
        </p:nvSpPr>
        <p:spPr>
          <a:xfrm>
            <a:off x="2900282" y="6467794"/>
            <a:ext cx="33434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/>
              <a:t>Carsten Thoms – slide 17/21</a:t>
            </a:r>
            <a:endParaRPr lang="en-GB" sz="1400" dirty="0">
              <a:solidFill>
                <a:srgbClr val="FF0000"/>
              </a:solidFill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6472752"/>
            <a:ext cx="1008112" cy="311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 descr="http://2.bp.blogspot.com/-1Y16VqJQSBc/USt2FPCYXQI/AAAAAAAAAag/CnADX9ATzVU/s1600/ip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43231" y="6273695"/>
            <a:ext cx="594551" cy="5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18400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http://2.bp.blogspot.com/-1Y16VqJQSBc/USt2FPCYXQI/AAAAAAAAAag/CnADX9ATzVU/s1600/ip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15642" y="1621482"/>
            <a:ext cx="962105" cy="953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271042" y="404664"/>
            <a:ext cx="85494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3200" b="1" dirty="0" smtClean="0"/>
              <a:t>Marine Science Education Network (</a:t>
            </a:r>
            <a:r>
              <a:rPr lang="en-GB" sz="3200" b="1" dirty="0" err="1" smtClean="0"/>
              <a:t>MarEduNet</a:t>
            </a:r>
            <a:r>
              <a:rPr lang="en-GB" sz="3200" b="1" dirty="0" smtClean="0"/>
              <a:t>)</a:t>
            </a:r>
            <a:endParaRPr lang="en-GB" sz="3200" dirty="0"/>
          </a:p>
        </p:txBody>
      </p:sp>
      <p:sp>
        <p:nvSpPr>
          <p:cNvPr id="16" name="Textfeld 15"/>
          <p:cNvSpPr txBox="1"/>
          <p:nvPr/>
        </p:nvSpPr>
        <p:spPr>
          <a:xfrm>
            <a:off x="323528" y="1196752"/>
            <a:ext cx="835421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>
                <a:sym typeface="Wingdings" panose="05000000000000000000" pitchFamily="2" charset="2"/>
              </a:rPr>
              <a:t>network of </a:t>
            </a:r>
            <a:r>
              <a:rPr lang="en-GB" sz="2400" b="1" dirty="0" smtClean="0">
                <a:sym typeface="Wingdings" panose="05000000000000000000" pitchFamily="2" charset="2"/>
              </a:rPr>
              <a:t>Marine Science Faculties </a:t>
            </a:r>
            <a:r>
              <a:rPr lang="en-GB" sz="2400" dirty="0" smtClean="0">
                <a:sym typeface="Wingdings" panose="05000000000000000000" pitchFamily="2" charset="2"/>
              </a:rPr>
              <a:t>at Indonesian Universities </a:t>
            </a:r>
            <a:endParaRPr lang="en-GB" sz="2400" dirty="0">
              <a:solidFill>
                <a:srgbClr val="FF0000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323528" y="1849329"/>
            <a:ext cx="835421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>
                <a:sym typeface="Wingdings" panose="05000000000000000000" pitchFamily="2" charset="2"/>
              </a:rPr>
              <a:t>coordinated by the </a:t>
            </a:r>
            <a:r>
              <a:rPr lang="en-GB" sz="2400" b="1" dirty="0" smtClean="0">
                <a:sym typeface="Wingdings" panose="05000000000000000000" pitchFamily="2" charset="2"/>
              </a:rPr>
              <a:t>Bogor Agricultural University </a:t>
            </a:r>
            <a:r>
              <a:rPr lang="en-GB" sz="2400" dirty="0" smtClean="0">
                <a:sym typeface="Wingdings" panose="05000000000000000000" pitchFamily="2" charset="2"/>
              </a:rPr>
              <a:t>(IPB)</a:t>
            </a:r>
            <a:endParaRPr lang="en-GB" sz="2400" dirty="0">
              <a:solidFill>
                <a:srgbClr val="FF0000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323528" y="2492896"/>
            <a:ext cx="8354219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u="sng" dirty="0" smtClean="0">
                <a:sym typeface="Wingdings" panose="05000000000000000000" pitchFamily="2" charset="2"/>
              </a:rPr>
              <a:t>aim</a:t>
            </a:r>
            <a:r>
              <a:rPr lang="en-GB" sz="2400" dirty="0" smtClean="0">
                <a:sym typeface="Wingdings" panose="05000000000000000000" pitchFamily="2" charset="2"/>
              </a:rPr>
              <a:t>: </a:t>
            </a:r>
            <a:r>
              <a:rPr lang="en-GB" sz="2400" b="1" dirty="0" smtClean="0">
                <a:sym typeface="Wingdings" panose="05000000000000000000" pitchFamily="2" charset="2"/>
              </a:rPr>
              <a:t>concerted research projects </a:t>
            </a:r>
            <a:r>
              <a:rPr lang="en-GB" sz="2400" dirty="0" smtClean="0">
                <a:sym typeface="Wingdings" panose="05000000000000000000" pitchFamily="2" charset="2"/>
              </a:rPr>
              <a:t>by young researchers from universities across Indonesia (centrally coordinated at IPB)</a:t>
            </a:r>
            <a:endParaRPr lang="en-GB" sz="2400" dirty="0">
              <a:solidFill>
                <a:srgbClr val="FF0000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467544" y="3419708"/>
            <a:ext cx="4608512" cy="29392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GB" sz="2000" b="1" dirty="0" smtClean="0">
                <a:sym typeface="Wingdings" panose="05000000000000000000" pitchFamily="2" charset="2"/>
              </a:rPr>
              <a:t>Joint</a:t>
            </a:r>
            <a:r>
              <a:rPr lang="en-GB" sz="2000" dirty="0" smtClean="0">
                <a:sym typeface="Wingdings" panose="05000000000000000000" pitchFamily="2" charset="2"/>
              </a:rPr>
              <a:t> </a:t>
            </a:r>
            <a:r>
              <a:rPr lang="en-GB" sz="2000" b="1" dirty="0" smtClean="0">
                <a:sym typeface="Wingdings" panose="05000000000000000000" pitchFamily="2" charset="2"/>
              </a:rPr>
              <a:t>methodology development </a:t>
            </a:r>
            <a:r>
              <a:rPr lang="en-GB" sz="2000" dirty="0" smtClean="0">
                <a:sym typeface="Wingdings" panose="05000000000000000000" pitchFamily="2" charset="2"/>
              </a:rPr>
              <a:t>and </a:t>
            </a:r>
            <a:r>
              <a:rPr lang="en-GB" sz="2000" b="1" dirty="0" smtClean="0">
                <a:sym typeface="Wingdings" panose="05000000000000000000" pitchFamily="2" charset="2"/>
              </a:rPr>
              <a:t>research preparation/training</a:t>
            </a:r>
            <a:r>
              <a:rPr lang="en-GB" sz="2000" dirty="0" smtClean="0">
                <a:sym typeface="Wingdings" panose="05000000000000000000" pitchFamily="2" charset="2"/>
              </a:rPr>
              <a:t> at IPB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GB" sz="2000" b="1" dirty="0" smtClean="0">
                <a:sym typeface="Wingdings" panose="05000000000000000000" pitchFamily="2" charset="2"/>
              </a:rPr>
              <a:t>Student tandem teams </a:t>
            </a:r>
            <a:r>
              <a:rPr lang="en-GB" sz="2000" dirty="0" smtClean="0">
                <a:sym typeface="Wingdings" panose="05000000000000000000" pitchFamily="2" charset="2"/>
              </a:rPr>
              <a:t>conduct field studies at locations all over Indonesia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GB" sz="2000" b="1" dirty="0" smtClean="0">
                <a:sym typeface="Wingdings" panose="05000000000000000000" pitchFamily="2" charset="2"/>
              </a:rPr>
              <a:t>Joint data analysis </a:t>
            </a:r>
            <a:r>
              <a:rPr lang="en-GB" sz="2000" dirty="0" smtClean="0">
                <a:sym typeface="Wingdings" panose="05000000000000000000" pitchFamily="2" charset="2"/>
              </a:rPr>
              <a:t>centrally at IPB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GB" sz="2000" b="1" dirty="0" smtClean="0">
                <a:sym typeface="Wingdings" panose="05000000000000000000" pitchFamily="2" charset="2"/>
              </a:rPr>
              <a:t>Joint publication of data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GB" sz="2000" b="1" dirty="0" smtClean="0">
                <a:sym typeface="Wingdings" panose="05000000000000000000" pitchFamily="2" charset="2"/>
              </a:rPr>
              <a:t>Career training </a:t>
            </a:r>
            <a:r>
              <a:rPr lang="en-GB" sz="2000" dirty="0">
                <a:sym typeface="Wingdings" panose="05000000000000000000" pitchFamily="2" charset="2"/>
              </a:rPr>
              <a:t>for participants (e.g. presentation &amp; writing skills) </a:t>
            </a:r>
            <a:endParaRPr lang="en-GB" sz="2000" dirty="0">
              <a:solidFill>
                <a:srgbClr val="FF0000"/>
              </a:solidFill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07" r="2659"/>
          <a:stretch/>
        </p:blipFill>
        <p:spPr bwMode="auto">
          <a:xfrm>
            <a:off x="5076520" y="3501008"/>
            <a:ext cx="4068000" cy="2904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Gerade Verbindung 9"/>
          <p:cNvCxnSpPr/>
          <p:nvPr/>
        </p:nvCxnSpPr>
        <p:spPr>
          <a:xfrm>
            <a:off x="-36512" y="977564"/>
            <a:ext cx="9180512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16"/>
          <p:cNvCxnSpPr/>
          <p:nvPr/>
        </p:nvCxnSpPr>
        <p:spPr>
          <a:xfrm>
            <a:off x="0" y="6453336"/>
            <a:ext cx="9144000" cy="0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feld 17"/>
          <p:cNvSpPr txBox="1"/>
          <p:nvPr/>
        </p:nvSpPr>
        <p:spPr>
          <a:xfrm>
            <a:off x="2900282" y="6467794"/>
            <a:ext cx="33434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/>
              <a:t>Carsten Thoms – slide 18/21</a:t>
            </a:r>
            <a:endParaRPr lang="en-GB" sz="1400" dirty="0">
              <a:solidFill>
                <a:srgbClr val="FF0000"/>
              </a:solidFill>
            </a:endParaRPr>
          </a:p>
        </p:txBody>
      </p: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6472752"/>
            <a:ext cx="1008112" cy="311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 descr="http://2.bp.blogspot.com/-1Y16VqJQSBc/USt2FPCYXQI/AAAAAAAAAag/CnADX9ATzVU/s1600/ip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43231" y="6273695"/>
            <a:ext cx="594551" cy="5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91826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301761" y="116632"/>
            <a:ext cx="2564598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0000"/>
                </a:solidFill>
                <a:ea typeface="Calibri"/>
                <a:cs typeface="Times New Roman"/>
              </a:rPr>
              <a:t>E</a:t>
            </a:r>
            <a:r>
              <a:rPr lang="en-US" sz="5400" b="1" u="sng" dirty="0">
                <a:solidFill>
                  <a:srgbClr val="0070C0"/>
                </a:solidFill>
                <a:ea typeface="Calibri"/>
                <a:cs typeface="Times New Roman"/>
              </a:rPr>
              <a:t>MBR</a:t>
            </a:r>
            <a:r>
              <a:rPr lang="en-US" sz="5400" b="1" dirty="0">
                <a:solidFill>
                  <a:srgbClr val="C00000"/>
                </a:solidFill>
                <a:ea typeface="Calibri"/>
                <a:cs typeface="Times New Roman"/>
              </a:rPr>
              <a:t>I</a:t>
            </a:r>
            <a:r>
              <a:rPr lang="en-US" sz="5400" b="1" dirty="0">
                <a:ln w="0">
                  <a:solidFill>
                    <a:prstClr val="black"/>
                  </a:solidFill>
                </a:ln>
                <a:noFill/>
                <a:ea typeface="Calibri"/>
                <a:cs typeface="Times New Roman"/>
              </a:rPr>
              <a:t>O</a:t>
            </a:r>
            <a:endParaRPr lang="en-GB" sz="5400" b="1" dirty="0">
              <a:solidFill>
                <a:srgbClr val="FF0000"/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318616" y="930786"/>
            <a:ext cx="8550114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000" b="1" dirty="0"/>
              <a:t>E</a:t>
            </a:r>
            <a:r>
              <a:rPr lang="en-US" sz="3000" dirty="0"/>
              <a:t>nhancing </a:t>
            </a:r>
            <a:r>
              <a:rPr lang="en-US" sz="3000" b="1" u="sng" dirty="0"/>
              <a:t>M</a:t>
            </a:r>
            <a:r>
              <a:rPr lang="en-US" sz="3000" u="sng" dirty="0"/>
              <a:t>arine </a:t>
            </a:r>
            <a:r>
              <a:rPr lang="en-US" sz="3000" b="1" u="sng" dirty="0"/>
              <a:t>B</a:t>
            </a:r>
            <a:r>
              <a:rPr lang="en-US" sz="3000" u="sng" dirty="0"/>
              <a:t>iodiversity </a:t>
            </a:r>
            <a:r>
              <a:rPr lang="en-US" sz="3000" b="1" u="sng" dirty="0"/>
              <a:t>R</a:t>
            </a:r>
            <a:r>
              <a:rPr lang="en-US" sz="3000" u="sng" dirty="0"/>
              <a:t>esearch</a:t>
            </a:r>
            <a:r>
              <a:rPr lang="en-US" sz="3000" dirty="0"/>
              <a:t> in </a:t>
            </a:r>
            <a:r>
              <a:rPr lang="en-US" sz="3000" b="1" dirty="0" err="1"/>
              <a:t>I</a:t>
            </a:r>
            <a:r>
              <a:rPr lang="en-US" sz="3000" dirty="0" err="1"/>
              <a:t>nd</a:t>
            </a:r>
            <a:r>
              <a:rPr lang="en-US" sz="3000" b="1" dirty="0" err="1"/>
              <a:t>O</a:t>
            </a:r>
            <a:r>
              <a:rPr lang="en-US" sz="3000" dirty="0" err="1"/>
              <a:t>nesia</a:t>
            </a:r>
            <a:endParaRPr lang="de-DE" sz="3000" dirty="0"/>
          </a:p>
        </p:txBody>
      </p:sp>
      <p:sp>
        <p:nvSpPr>
          <p:cNvPr id="4" name="Textfeld 3"/>
          <p:cNvSpPr txBox="1"/>
          <p:nvPr/>
        </p:nvSpPr>
        <p:spPr>
          <a:xfrm>
            <a:off x="394245" y="2057027"/>
            <a:ext cx="835421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>
                <a:sym typeface="Wingdings" panose="05000000000000000000" pitchFamily="2" charset="2"/>
              </a:rPr>
              <a:t>a program very recently initiated by the IPB Rectorate to: </a:t>
            </a:r>
            <a:endParaRPr lang="en-GB" sz="2400" dirty="0">
              <a:solidFill>
                <a:srgbClr val="FF0000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784800" y="2734716"/>
            <a:ext cx="7820494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lvl="0" indent="-342900">
              <a:buFont typeface="Symbol" panose="05050102010706020507" pitchFamily="18" charset="2"/>
              <a:buChar char="-"/>
            </a:pPr>
            <a:r>
              <a:rPr lang="en-GB" sz="2400" dirty="0" smtClean="0"/>
              <a:t>increase </a:t>
            </a:r>
            <a:r>
              <a:rPr lang="en-GB" sz="2400" b="1" dirty="0" smtClean="0"/>
              <a:t>(international</a:t>
            </a:r>
            <a:r>
              <a:rPr lang="en-GB" sz="2400" b="1" dirty="0"/>
              <a:t>) </a:t>
            </a:r>
            <a:r>
              <a:rPr lang="en-GB" sz="2400" b="1" dirty="0" smtClean="0"/>
              <a:t>visibility</a:t>
            </a:r>
            <a:r>
              <a:rPr lang="en-GB" sz="2400" dirty="0" smtClean="0"/>
              <a:t> </a:t>
            </a:r>
            <a:r>
              <a:rPr lang="en-GB" sz="2400" dirty="0"/>
              <a:t>of Indonesian Marine Biodiversity Research</a:t>
            </a:r>
            <a:endParaRPr lang="de-DE" sz="2400" dirty="0"/>
          </a:p>
        </p:txBody>
      </p:sp>
      <p:sp>
        <p:nvSpPr>
          <p:cNvPr id="6" name="Textfeld 5"/>
          <p:cNvSpPr txBox="1"/>
          <p:nvPr/>
        </p:nvSpPr>
        <p:spPr>
          <a:xfrm>
            <a:off x="784800" y="3703919"/>
            <a:ext cx="7053668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lvl="0" indent="-342900">
              <a:buFont typeface="Symbol" panose="05050102010706020507" pitchFamily="18" charset="2"/>
              <a:buChar char="-"/>
            </a:pPr>
            <a:r>
              <a:rPr lang="en-GB" sz="2400" dirty="0" smtClean="0"/>
              <a:t>promote </a:t>
            </a:r>
            <a:r>
              <a:rPr lang="en-GB" sz="2400" b="1" dirty="0" smtClean="0"/>
              <a:t>dialogue </a:t>
            </a:r>
            <a:r>
              <a:rPr lang="en-GB" sz="2400" dirty="0" smtClean="0"/>
              <a:t>in </a:t>
            </a:r>
            <a:r>
              <a:rPr lang="en-GB" sz="2400" dirty="0"/>
              <a:t>Marine Biodiversity Research on a national and international level</a:t>
            </a:r>
            <a:endParaRPr lang="de-DE" sz="2400" dirty="0"/>
          </a:p>
        </p:txBody>
      </p:sp>
      <p:sp>
        <p:nvSpPr>
          <p:cNvPr id="7" name="Textfeld 6"/>
          <p:cNvSpPr txBox="1"/>
          <p:nvPr/>
        </p:nvSpPr>
        <p:spPr>
          <a:xfrm>
            <a:off x="784800" y="4676943"/>
            <a:ext cx="7632848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lvl="0" indent="-342900">
              <a:buFont typeface="Symbol" panose="05050102010706020507" pitchFamily="18" charset="2"/>
              <a:buChar char="-"/>
            </a:pPr>
            <a:r>
              <a:rPr lang="en-GB" sz="2400" dirty="0" smtClean="0"/>
              <a:t>instigate</a:t>
            </a:r>
            <a:r>
              <a:rPr lang="en-GB" sz="2400" b="1" dirty="0" smtClean="0"/>
              <a:t> coordinated / concerted research projects</a:t>
            </a:r>
            <a:r>
              <a:rPr lang="en-GB" sz="2400" dirty="0" smtClean="0"/>
              <a:t> </a:t>
            </a:r>
            <a:r>
              <a:rPr lang="en-GB" sz="2400" dirty="0"/>
              <a:t>targeted </a:t>
            </a:r>
            <a:r>
              <a:rPr lang="en-GB" sz="2400" dirty="0" smtClean="0"/>
              <a:t>on “</a:t>
            </a:r>
            <a:r>
              <a:rPr lang="en-GB" sz="2400" i="1" dirty="0" smtClean="0"/>
              <a:t>Understanding, Protecting/Rehabilitating </a:t>
            </a:r>
            <a:r>
              <a:rPr lang="en-GB" sz="2400" i="1" dirty="0"/>
              <a:t>&amp; Sustainable Use of Indonesian Marine Biodiversity</a:t>
            </a:r>
            <a:r>
              <a:rPr lang="en-GB" sz="2400" dirty="0" smtClean="0"/>
              <a:t>”</a:t>
            </a:r>
            <a:endParaRPr lang="de-DE" sz="2400" dirty="0"/>
          </a:p>
        </p:txBody>
      </p:sp>
      <p:pic>
        <p:nvPicPr>
          <p:cNvPr id="8" name="Picture 2" descr="http://2.bp.blogspot.com/-1Y16VqJQSBc/USt2FPCYXQI/AAAAAAAAAag/CnADX9ATzVU/s1600/ip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28384" y="1880763"/>
            <a:ext cx="962105" cy="953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Gerade Verbindung 9"/>
          <p:cNvCxnSpPr/>
          <p:nvPr/>
        </p:nvCxnSpPr>
        <p:spPr>
          <a:xfrm>
            <a:off x="-17078" y="1628800"/>
            <a:ext cx="9180512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10"/>
          <p:cNvCxnSpPr/>
          <p:nvPr/>
        </p:nvCxnSpPr>
        <p:spPr>
          <a:xfrm>
            <a:off x="0" y="6453336"/>
            <a:ext cx="9144000" cy="0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feld 11"/>
          <p:cNvSpPr txBox="1"/>
          <p:nvPr/>
        </p:nvSpPr>
        <p:spPr>
          <a:xfrm>
            <a:off x="2900282" y="6467794"/>
            <a:ext cx="33434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/>
              <a:t>Carsten Thoms – slide 19/21</a:t>
            </a:r>
            <a:endParaRPr lang="en-GB" sz="1400" dirty="0">
              <a:solidFill>
                <a:srgbClr val="FF0000"/>
              </a:solidFill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6472752"/>
            <a:ext cx="1008112" cy="311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 descr="http://2.bp.blogspot.com/-1Y16VqJQSBc/USt2FPCYXQI/AAAAAAAAAag/CnADX9ATzVU/s1600/ip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43231" y="6273695"/>
            <a:ext cx="594551" cy="5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35678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424058"/>
            <a:ext cx="8136904" cy="5381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5572794" y="5733256"/>
            <a:ext cx="334343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2400" b="1" i="1" dirty="0" smtClean="0"/>
              <a:t>Sponges in a coral reef</a:t>
            </a:r>
            <a:endParaRPr lang="en-GB" sz="2400" b="1" i="1" dirty="0">
              <a:solidFill>
                <a:srgbClr val="FF0000"/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311653" y="5756756"/>
            <a:ext cx="332246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400" dirty="0"/>
              <a:t>http://stevejones.photoshelter.com</a:t>
            </a:r>
            <a:endParaRPr lang="en-GB" sz="1400" dirty="0">
              <a:solidFill>
                <a:srgbClr val="FF0000"/>
              </a:solidFill>
            </a:endParaRPr>
          </a:p>
        </p:txBody>
      </p:sp>
      <p:cxnSp>
        <p:nvCxnSpPr>
          <p:cNvPr id="5" name="Gerade Verbindung 4"/>
          <p:cNvCxnSpPr/>
          <p:nvPr/>
        </p:nvCxnSpPr>
        <p:spPr>
          <a:xfrm>
            <a:off x="0" y="6453336"/>
            <a:ext cx="9144000" cy="0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feld 6"/>
          <p:cNvSpPr txBox="1"/>
          <p:nvPr/>
        </p:nvSpPr>
        <p:spPr>
          <a:xfrm>
            <a:off x="2947782" y="6467794"/>
            <a:ext cx="33434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/>
              <a:t>Carsten Thoms – slide 2/21</a:t>
            </a:r>
            <a:endParaRPr lang="en-GB" sz="1400" dirty="0">
              <a:solidFill>
                <a:srgbClr val="FF0000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6472752"/>
            <a:ext cx="1008112" cy="311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http://2.bp.blogspot.com/-1Y16VqJQSBc/USt2FPCYXQI/AAAAAAAAAag/CnADX9ATzVU/s1600/ip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43231" y="6273695"/>
            <a:ext cx="594551" cy="5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75402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2" name="Picture 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325679">
            <a:off x="52330" y="5222298"/>
            <a:ext cx="4671442" cy="511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Gerade Verbindung 6"/>
          <p:cNvCxnSpPr/>
          <p:nvPr/>
        </p:nvCxnSpPr>
        <p:spPr>
          <a:xfrm>
            <a:off x="0" y="6453336"/>
            <a:ext cx="9144000" cy="0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feld 7"/>
          <p:cNvSpPr txBox="1"/>
          <p:nvPr/>
        </p:nvSpPr>
        <p:spPr>
          <a:xfrm>
            <a:off x="2900282" y="6467794"/>
            <a:ext cx="33434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/>
              <a:t>Carsten Thoms – slide 20/21</a:t>
            </a:r>
            <a:endParaRPr lang="en-GB" sz="1400" dirty="0">
              <a:solidFill>
                <a:srgbClr val="FF0000"/>
              </a:solidFill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6472752"/>
            <a:ext cx="1008112" cy="311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-1000" contrast="6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441561">
            <a:off x="98385" y="1725215"/>
            <a:ext cx="5212060" cy="67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081572">
            <a:off x="219939" y="2796072"/>
            <a:ext cx="6382872" cy="2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251930">
            <a:off x="107503" y="279917"/>
            <a:ext cx="5942633" cy="762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753453">
            <a:off x="4095759" y="1917665"/>
            <a:ext cx="5402266" cy="342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376597"/>
            <a:ext cx="5321851" cy="514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63343">
            <a:off x="243003" y="3973481"/>
            <a:ext cx="7182655" cy="496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449554">
            <a:off x="5391164" y="921136"/>
            <a:ext cx="3780000" cy="390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1" name="Picture 11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3563" y="4653136"/>
            <a:ext cx="45624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4" name="Picture 14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274650">
            <a:off x="4263601" y="5762689"/>
            <a:ext cx="4841508" cy="408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http://2.bp.blogspot.com/-1Y16VqJQSBc/USt2FPCYXQI/AAAAAAAAAag/CnADX9ATzVU/s1600/ipb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43231" y="6273695"/>
            <a:ext cx="594551" cy="5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883707">
            <a:off x="3115248" y="5082230"/>
            <a:ext cx="6067505" cy="571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5" name="Picture 15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926570">
            <a:off x="2931726" y="1357771"/>
            <a:ext cx="2736076" cy="607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feld 24"/>
          <p:cNvSpPr txBox="1"/>
          <p:nvPr/>
        </p:nvSpPr>
        <p:spPr>
          <a:xfrm>
            <a:off x="393116" y="1687469"/>
            <a:ext cx="8150115" cy="29084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2400" b="1" dirty="0" smtClean="0">
                <a:solidFill>
                  <a:srgbClr val="FF0000"/>
                </a:solidFill>
              </a:rPr>
              <a:t>Proposed strategy to tackle the complexity of possible links between </a:t>
            </a:r>
            <a:r>
              <a:rPr lang="en-GB" sz="2400" b="1" dirty="0">
                <a:solidFill>
                  <a:srgbClr val="FF0000"/>
                </a:solidFill>
              </a:rPr>
              <a:t>climate change effects </a:t>
            </a:r>
            <a:r>
              <a:rPr lang="en-GB" sz="2400" b="1" dirty="0" smtClean="0">
                <a:solidFill>
                  <a:srgbClr val="FF0000"/>
                </a:solidFill>
              </a:rPr>
              <a:t>and species invasions: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rgbClr val="FF0000"/>
                </a:solidFill>
              </a:rPr>
              <a:t>make use of existing university networks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rgbClr val="FF0000"/>
                </a:solidFill>
              </a:rPr>
              <a:t>conduct centrally coordinated studies </a:t>
            </a:r>
            <a:r>
              <a:rPr lang="en-GB" sz="2400" dirty="0">
                <a:solidFill>
                  <a:srgbClr val="FF0000"/>
                </a:solidFill>
              </a:rPr>
              <a:t>concerted </a:t>
            </a:r>
            <a:r>
              <a:rPr lang="en-GB" sz="2400" dirty="0" smtClean="0">
                <a:solidFill>
                  <a:srgbClr val="FF0000"/>
                </a:solidFill>
              </a:rPr>
              <a:t>across the Indonesian archipelago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rgbClr val="FF0000"/>
                </a:solidFill>
              </a:rPr>
              <a:t>draw on the vast “young human resources” capacities of Indonesian universities</a:t>
            </a:r>
            <a:endParaRPr lang="en-GB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01541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279210" y="476672"/>
            <a:ext cx="8549430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4000" b="1" dirty="0" smtClean="0"/>
              <a:t>Acknowledgements</a:t>
            </a:r>
            <a:endParaRPr lang="en-GB" sz="4000" b="1" dirty="0">
              <a:solidFill>
                <a:srgbClr val="FF0000"/>
              </a:solidFill>
            </a:endParaRPr>
          </a:p>
        </p:txBody>
      </p:sp>
      <p:pic>
        <p:nvPicPr>
          <p:cNvPr id="4" name="Picture 2" descr="http://2.bp.blogspot.com/-1Y16VqJQSBc/USt2FPCYXQI/AAAAAAAAAag/CnADX9ATzVU/s1600/ip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3366" y="3789040"/>
            <a:ext cx="1911154" cy="1893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2216697" y="4443620"/>
            <a:ext cx="7102209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Bogor Agricultural University (IPB)</a:t>
            </a:r>
            <a:endParaRPr lang="en-GB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7" y="1628800"/>
            <a:ext cx="8748464" cy="2064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263565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Gerade Verbindung 19"/>
          <p:cNvCxnSpPr/>
          <p:nvPr/>
        </p:nvCxnSpPr>
        <p:spPr>
          <a:xfrm>
            <a:off x="0" y="6453336"/>
            <a:ext cx="9144000" cy="0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feld 20"/>
          <p:cNvSpPr txBox="1"/>
          <p:nvPr/>
        </p:nvSpPr>
        <p:spPr>
          <a:xfrm>
            <a:off x="2900282" y="6467794"/>
            <a:ext cx="3343436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Carsten Thoms – slide 2/21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23" name="Picture 2" descr="http://2.bp.blogspot.com/-1Y16VqJQSBc/USt2FPCYXQI/AAAAAAAAAag/CnADX9ATzVU/s1600/ip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43231" y="6273695"/>
            <a:ext cx="594551" cy="5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6" descr="CT_Sp_Haliclona sp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78246" y="1338573"/>
            <a:ext cx="1924050" cy="2195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4" descr="CT_Sp_Clathria sp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887" y="3169298"/>
            <a:ext cx="2520950" cy="1839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5" descr="CT_Sp_Dysidea sp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19351" y="1124633"/>
            <a:ext cx="2008187" cy="2411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C_Sp_Cribrochalina olemda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6340"/>
          <a:stretch/>
        </p:blipFill>
        <p:spPr bwMode="auto">
          <a:xfrm>
            <a:off x="7132490" y="639763"/>
            <a:ext cx="2016000" cy="206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C_Sp_Hyrtios altum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728" b="5512"/>
          <a:stretch/>
        </p:blipFill>
        <p:spPr bwMode="auto">
          <a:xfrm>
            <a:off x="201497" y="4669840"/>
            <a:ext cx="1943100" cy="21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C_Sp_Liosina granulosa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268413"/>
            <a:ext cx="1644650" cy="2339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C_Sp_rocky overha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24970" y="4520237"/>
            <a:ext cx="3139418" cy="234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C_Sp_Stylissa + Clathria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1307196"/>
            <a:ext cx="2771775" cy="2046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CT_Sp Rhabdastrella globostellata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11413" y="2708275"/>
            <a:ext cx="1958975" cy="2611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CT_Sp_Aplysinella rhax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5693"/>
          <a:stretch/>
        </p:blipFill>
        <p:spPr bwMode="auto">
          <a:xfrm>
            <a:off x="7019925" y="2924175"/>
            <a:ext cx="2124000" cy="188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7" descr="CT_Sp_Melophlus sarasinorum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907" b="371"/>
          <a:stretch/>
        </p:blipFill>
        <p:spPr bwMode="auto">
          <a:xfrm>
            <a:off x="2213136" y="4776675"/>
            <a:ext cx="1774825" cy="20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T_Sp_Xestospongia sp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7538" y="2924175"/>
            <a:ext cx="2736850" cy="2052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feld 16"/>
          <p:cNvSpPr txBox="1"/>
          <p:nvPr/>
        </p:nvSpPr>
        <p:spPr>
          <a:xfrm>
            <a:off x="332954" y="601413"/>
            <a:ext cx="5535190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2800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&gt; 12,000 species world-wide</a:t>
            </a:r>
            <a:endParaRPr lang="en-GB" sz="28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308800" y="2004516"/>
            <a:ext cx="8722574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b="1" dirty="0" smtClean="0"/>
              <a:t>Many sponges produce chemicals with </a:t>
            </a:r>
            <a:r>
              <a:rPr lang="en-GB" sz="2400" b="1" u="sng" dirty="0" smtClean="0"/>
              <a:t>pharmaceutical activity </a:t>
            </a:r>
          </a:p>
          <a:p>
            <a:r>
              <a:rPr lang="en-GB" sz="2400" dirty="0" smtClean="0"/>
              <a:t>(new “drugs from the seas</a:t>
            </a:r>
            <a:r>
              <a:rPr lang="en-GB" sz="2400" i="1" dirty="0" smtClean="0"/>
              <a:t>” </a:t>
            </a:r>
            <a:r>
              <a:rPr lang="en-GB" sz="2400" dirty="0" smtClean="0"/>
              <a:t>against cancer, malaria, inflammation, HIV…) </a:t>
            </a:r>
            <a:endParaRPr lang="en-GB" sz="2400" dirty="0">
              <a:solidFill>
                <a:srgbClr val="FF0000"/>
              </a:solidFill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308800" y="3678123"/>
            <a:ext cx="8722574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b="1" dirty="0" smtClean="0"/>
              <a:t>Sponges provide important ecosystem functions in intact coral reefs</a:t>
            </a:r>
            <a:endParaRPr lang="en-GB" sz="2400" dirty="0">
              <a:solidFill>
                <a:srgbClr val="FF0000"/>
              </a:solidFill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259584" y="188640"/>
            <a:ext cx="86328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/>
              <a:t>Marine sponges</a:t>
            </a:r>
          </a:p>
        </p:txBody>
      </p:sp>
      <p:pic>
        <p:nvPicPr>
          <p:cNvPr id="9" name="Picture 8" descr="C_Sp_Ianthella basta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9477" b="-5"/>
          <a:stretch/>
        </p:blipFill>
        <p:spPr bwMode="auto">
          <a:xfrm>
            <a:off x="7094634" y="4634215"/>
            <a:ext cx="2062163" cy="22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41606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Gerade Verbindung 5"/>
          <p:cNvCxnSpPr/>
          <p:nvPr/>
        </p:nvCxnSpPr>
        <p:spPr>
          <a:xfrm>
            <a:off x="0" y="6453336"/>
            <a:ext cx="9144000" cy="0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feld 6"/>
          <p:cNvSpPr txBox="1"/>
          <p:nvPr/>
        </p:nvSpPr>
        <p:spPr>
          <a:xfrm>
            <a:off x="2900282" y="6467794"/>
            <a:ext cx="33434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/>
              <a:t>Carsten Thoms – slide 4/21</a:t>
            </a:r>
            <a:endParaRPr lang="en-GB" sz="1400" dirty="0">
              <a:solidFill>
                <a:srgbClr val="FF0000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6472752"/>
            <a:ext cx="1008112" cy="311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http://2.bp.blogspot.com/-1Y16VqJQSBc/USt2FPCYXQI/AAAAAAAAAag/CnADX9ATzVU/s1600/ip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43231" y="6273695"/>
            <a:ext cx="594551" cy="5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163267"/>
            <a:ext cx="7774384" cy="5648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540310" y="5758431"/>
            <a:ext cx="332246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400" dirty="0"/>
              <a:t>http://stevejones.photoshelter.com</a:t>
            </a:r>
            <a:endParaRPr lang="en-GB" sz="1400" dirty="0">
              <a:solidFill>
                <a:srgbClr val="FF0000"/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4498752" y="5822886"/>
            <a:ext cx="3959200" cy="60529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>
              <a:lnSpc>
                <a:spcPts val="2000"/>
              </a:lnSpc>
            </a:pPr>
            <a:r>
              <a:rPr lang="en-GB" sz="2400" b="1" i="1" dirty="0" smtClean="0"/>
              <a:t>Healthy co-existence between sponges and corals</a:t>
            </a:r>
            <a:endParaRPr lang="en-GB" sz="24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41624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feld 12"/>
          <p:cNvSpPr txBox="1"/>
          <p:nvPr/>
        </p:nvSpPr>
        <p:spPr>
          <a:xfrm>
            <a:off x="614906" y="575682"/>
            <a:ext cx="67654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solidFill>
                  <a:schemeClr val="bg1"/>
                </a:solidFill>
              </a:rPr>
              <a:t>Research / Integration  &amp; Internationalization</a:t>
            </a:r>
            <a:endParaRPr lang="en-GB" sz="2800" dirty="0">
              <a:solidFill>
                <a:schemeClr val="bg1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0318" y="1340768"/>
            <a:ext cx="8712593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feld 7"/>
          <p:cNvSpPr txBox="1"/>
          <p:nvPr/>
        </p:nvSpPr>
        <p:spPr>
          <a:xfrm>
            <a:off x="251520" y="548680"/>
            <a:ext cx="85494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 err="1" smtClean="0"/>
              <a:t>Published</a:t>
            </a:r>
            <a:r>
              <a:rPr lang="de-DE" sz="2800" dirty="0" smtClean="0"/>
              <a:t> in </a:t>
            </a:r>
            <a:r>
              <a:rPr lang="de-DE" sz="2800" i="1" dirty="0" smtClean="0"/>
              <a:t>Global </a:t>
            </a:r>
            <a:r>
              <a:rPr lang="de-DE" sz="2800" i="1" dirty="0"/>
              <a:t>Change </a:t>
            </a:r>
            <a:r>
              <a:rPr lang="de-DE" sz="2800" i="1" dirty="0" err="1" smtClean="0"/>
              <a:t>Biology</a:t>
            </a:r>
            <a:r>
              <a:rPr lang="de-DE" sz="2800" i="1" dirty="0" smtClean="0"/>
              <a:t> </a:t>
            </a:r>
            <a:r>
              <a:rPr lang="de-DE" sz="2800" dirty="0" smtClean="0"/>
              <a:t>(September</a:t>
            </a:r>
            <a:r>
              <a:rPr lang="de-DE" sz="2800" i="1" dirty="0" smtClean="0"/>
              <a:t> </a:t>
            </a:r>
            <a:r>
              <a:rPr lang="de-DE" sz="2800" dirty="0" smtClean="0"/>
              <a:t>2013):</a:t>
            </a:r>
            <a:endParaRPr lang="de-DE" sz="2800" dirty="0"/>
          </a:p>
        </p:txBody>
      </p:sp>
      <p:sp>
        <p:nvSpPr>
          <p:cNvPr id="9" name="Textfeld 8"/>
          <p:cNvSpPr txBox="1"/>
          <p:nvPr/>
        </p:nvSpPr>
        <p:spPr>
          <a:xfrm>
            <a:off x="313029" y="3284984"/>
            <a:ext cx="8549430" cy="2616101"/>
          </a:xfrm>
          <a:prstGeom prst="rect">
            <a:avLst/>
          </a:prstGeom>
          <a:ln w="317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u="sng" dirty="0" smtClean="0"/>
              <a:t>Authors’ hypotheses:</a:t>
            </a:r>
          </a:p>
          <a:p>
            <a:pPr>
              <a:spcAft>
                <a:spcPts val="600"/>
              </a:spcAft>
            </a:pPr>
            <a:endParaRPr lang="en-US" sz="2400" u="sng" dirty="0" smtClean="0"/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/>
              <a:t>sponges profit from the </a:t>
            </a:r>
            <a:r>
              <a:rPr lang="en-US" sz="2400" b="1" dirty="0" smtClean="0"/>
              <a:t>climate change-induced weakness of corals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/>
              <a:t>this may result in </a:t>
            </a:r>
            <a:r>
              <a:rPr lang="en-US" sz="2400" b="1" dirty="0" smtClean="0"/>
              <a:t>sponge proliferation </a:t>
            </a:r>
            <a:r>
              <a:rPr lang="en-US" sz="2400" dirty="0" smtClean="0"/>
              <a:t>in coral reefs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cxnSp>
        <p:nvCxnSpPr>
          <p:cNvPr id="7" name="Gerade Verbindung 6"/>
          <p:cNvCxnSpPr/>
          <p:nvPr/>
        </p:nvCxnSpPr>
        <p:spPr>
          <a:xfrm>
            <a:off x="0" y="6453336"/>
            <a:ext cx="9144000" cy="0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feld 9"/>
          <p:cNvSpPr txBox="1"/>
          <p:nvPr/>
        </p:nvSpPr>
        <p:spPr>
          <a:xfrm>
            <a:off x="2900282" y="6467794"/>
            <a:ext cx="33434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/>
              <a:t>Carsten Thoms – slide 5/21</a:t>
            </a:r>
            <a:endParaRPr lang="en-GB" sz="1400" dirty="0">
              <a:solidFill>
                <a:srgbClr val="FF0000"/>
              </a:solidFill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6472752"/>
            <a:ext cx="1008112" cy="311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http://2.bp.blogspot.com/-1Y16VqJQSBc/USt2FPCYXQI/AAAAAAAAAag/CnADX9ATzVU/s1600/ip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43231" y="6273695"/>
            <a:ext cx="594551" cy="5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15230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0318" y="1340768"/>
            <a:ext cx="8712593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feld 8"/>
          <p:cNvSpPr txBox="1"/>
          <p:nvPr/>
        </p:nvSpPr>
        <p:spPr>
          <a:xfrm>
            <a:off x="313029" y="3284984"/>
            <a:ext cx="8549430" cy="2769989"/>
          </a:xfrm>
          <a:prstGeom prst="rect">
            <a:avLst/>
          </a:prstGeom>
          <a:ln w="317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 smtClean="0"/>
              <a:t>has </a:t>
            </a:r>
            <a:r>
              <a:rPr lang="en-US" sz="2400" b="1" dirty="0" smtClean="0"/>
              <a:t>repeatedly happened in the past </a:t>
            </a:r>
            <a:r>
              <a:rPr lang="en-US" sz="2400" dirty="0" smtClean="0"/>
              <a:t>(</a:t>
            </a:r>
            <a:r>
              <a:rPr lang="en-US" sz="2400" i="1" dirty="0" smtClean="0"/>
              <a:t>e.g. </a:t>
            </a:r>
            <a:r>
              <a:rPr lang="en-US" sz="2400" dirty="0" smtClean="0"/>
              <a:t>at transition from Triassic to Jurassic period (200 MYA)) </a:t>
            </a: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 smtClean="0"/>
              <a:t>was accompanied by </a:t>
            </a:r>
            <a:r>
              <a:rPr lang="en-US" sz="2400" b="1" dirty="0" smtClean="0"/>
              <a:t>ocean acidification</a:t>
            </a: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 smtClean="0"/>
              <a:t>resulted in sponge dominance that </a:t>
            </a:r>
            <a:r>
              <a:rPr lang="en-US" sz="2400" b="1" dirty="0" smtClean="0"/>
              <a:t>persisted over several million years</a:t>
            </a:r>
            <a:r>
              <a:rPr lang="en-US" sz="2400" dirty="0" smtClean="0"/>
              <a:t> and had severe impacts on reef ecosystem functions</a:t>
            </a:r>
            <a:endParaRPr lang="en-US" sz="2400" dirty="0"/>
          </a:p>
        </p:txBody>
      </p:sp>
      <p:sp>
        <p:nvSpPr>
          <p:cNvPr id="6" name="Textfeld 5"/>
          <p:cNvSpPr txBox="1"/>
          <p:nvPr/>
        </p:nvSpPr>
        <p:spPr>
          <a:xfrm>
            <a:off x="251520" y="548680"/>
            <a:ext cx="85494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 err="1" smtClean="0"/>
              <a:t>Published</a:t>
            </a:r>
            <a:r>
              <a:rPr lang="de-DE" sz="2800" dirty="0" smtClean="0"/>
              <a:t> in </a:t>
            </a:r>
            <a:r>
              <a:rPr lang="de-DE" sz="2800" i="1" dirty="0" smtClean="0"/>
              <a:t>Global </a:t>
            </a:r>
            <a:r>
              <a:rPr lang="de-DE" sz="2800" i="1" dirty="0"/>
              <a:t>Change </a:t>
            </a:r>
            <a:r>
              <a:rPr lang="de-DE" sz="2800" i="1" dirty="0" err="1" smtClean="0"/>
              <a:t>Biology</a:t>
            </a:r>
            <a:r>
              <a:rPr lang="de-DE" sz="2800" i="1" dirty="0" smtClean="0"/>
              <a:t> </a:t>
            </a:r>
            <a:r>
              <a:rPr lang="de-DE" sz="2800" dirty="0" smtClean="0"/>
              <a:t>(September</a:t>
            </a:r>
            <a:r>
              <a:rPr lang="de-DE" sz="2800" i="1" dirty="0" smtClean="0"/>
              <a:t> </a:t>
            </a:r>
            <a:r>
              <a:rPr lang="de-DE" sz="2800" dirty="0" smtClean="0"/>
              <a:t>2013):</a:t>
            </a:r>
            <a:endParaRPr lang="de-DE" sz="2800" dirty="0"/>
          </a:p>
        </p:txBody>
      </p:sp>
      <p:cxnSp>
        <p:nvCxnSpPr>
          <p:cNvPr id="7" name="Gerade Verbindung 6"/>
          <p:cNvCxnSpPr/>
          <p:nvPr/>
        </p:nvCxnSpPr>
        <p:spPr>
          <a:xfrm>
            <a:off x="0" y="6453336"/>
            <a:ext cx="9144000" cy="0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feld 7"/>
          <p:cNvSpPr txBox="1"/>
          <p:nvPr/>
        </p:nvSpPr>
        <p:spPr>
          <a:xfrm>
            <a:off x="2900282" y="6467794"/>
            <a:ext cx="33434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/>
              <a:t>Carsten Thoms – slide 6/21</a:t>
            </a:r>
            <a:endParaRPr lang="en-GB" sz="1400" dirty="0">
              <a:solidFill>
                <a:srgbClr val="FF0000"/>
              </a:solidFill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6472752"/>
            <a:ext cx="1008112" cy="311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http://2.bp.blogspot.com/-1Y16VqJQSBc/USt2FPCYXQI/AAAAAAAAAag/CnADX9ATzVU/s1600/ip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43231" y="6273695"/>
            <a:ext cx="594551" cy="5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09668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contras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3" y="980728"/>
            <a:ext cx="8280921" cy="4888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4031432" y="5805264"/>
            <a:ext cx="5112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err="1" smtClean="0"/>
              <a:t>DeVoogd</a:t>
            </a:r>
            <a:r>
              <a:rPr lang="en-GB" sz="2400" b="1" dirty="0" smtClean="0"/>
              <a:t> </a:t>
            </a:r>
            <a:r>
              <a:rPr lang="en-GB" sz="2400" b="1" i="1" dirty="0" smtClean="0"/>
              <a:t>et al. </a:t>
            </a:r>
            <a:r>
              <a:rPr lang="en-GB" sz="2400" b="1" dirty="0" smtClean="0"/>
              <a:t>Coral Reefs (2013)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55018" y="372006"/>
            <a:ext cx="85494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 err="1" smtClean="0"/>
              <a:t>Recent</a:t>
            </a:r>
            <a:r>
              <a:rPr lang="de-DE" sz="3200" dirty="0" smtClean="0"/>
              <a:t> </a:t>
            </a:r>
            <a:r>
              <a:rPr lang="de-DE" sz="3200" dirty="0" err="1" smtClean="0"/>
              <a:t>observation</a:t>
            </a:r>
            <a:r>
              <a:rPr lang="de-DE" sz="3200" dirty="0" smtClean="0"/>
              <a:t>: </a:t>
            </a:r>
            <a:endParaRPr lang="de-DE" sz="3200" dirty="0"/>
          </a:p>
        </p:txBody>
      </p:sp>
      <p:cxnSp>
        <p:nvCxnSpPr>
          <p:cNvPr id="6" name="Gerade Verbindung 5"/>
          <p:cNvCxnSpPr/>
          <p:nvPr/>
        </p:nvCxnSpPr>
        <p:spPr>
          <a:xfrm>
            <a:off x="0" y="6453336"/>
            <a:ext cx="9144000" cy="0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feld 6"/>
          <p:cNvSpPr txBox="1"/>
          <p:nvPr/>
        </p:nvSpPr>
        <p:spPr>
          <a:xfrm>
            <a:off x="2900282" y="6467794"/>
            <a:ext cx="33434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/>
              <a:t>Carsten Thoms – slide 7/21</a:t>
            </a:r>
            <a:endParaRPr lang="en-GB" sz="1400" dirty="0">
              <a:solidFill>
                <a:srgbClr val="FF0000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6472752"/>
            <a:ext cx="1008112" cy="311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http://2.bp.blogspot.com/-1Y16VqJQSBc/USt2FPCYXQI/AAAAAAAAAag/CnADX9ATzVU/s1600/ipb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43231" y="6273695"/>
            <a:ext cx="594551" cy="5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52292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536" y="1200312"/>
            <a:ext cx="6691737" cy="5005420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251520" y="404664"/>
            <a:ext cx="83638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i="1" dirty="0" smtClean="0"/>
              <a:t>T. </a:t>
            </a:r>
            <a:r>
              <a:rPr lang="en-GB" sz="2400" b="1" i="1" dirty="0" err="1" smtClean="0"/>
              <a:t>hoshinota</a:t>
            </a:r>
            <a:r>
              <a:rPr lang="en-GB" sz="2400" b="1" i="1" dirty="0" smtClean="0"/>
              <a:t> </a:t>
            </a:r>
            <a:r>
              <a:rPr lang="en-GB" sz="2400" b="1" dirty="0" smtClean="0"/>
              <a:t>overgrows large patches of coral reefs and </a:t>
            </a:r>
            <a:r>
              <a:rPr lang="en-US" sz="2400" b="1" dirty="0"/>
              <a:t>occupies reef substrata for many months or years</a:t>
            </a:r>
            <a:endParaRPr lang="en-GB" sz="2400" b="1" dirty="0" smtClean="0"/>
          </a:p>
        </p:txBody>
      </p:sp>
      <p:cxnSp>
        <p:nvCxnSpPr>
          <p:cNvPr id="7" name="Gerade Verbindung 6"/>
          <p:cNvCxnSpPr/>
          <p:nvPr/>
        </p:nvCxnSpPr>
        <p:spPr>
          <a:xfrm>
            <a:off x="0" y="6453336"/>
            <a:ext cx="9144000" cy="0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feld 7"/>
          <p:cNvSpPr txBox="1"/>
          <p:nvPr/>
        </p:nvSpPr>
        <p:spPr>
          <a:xfrm>
            <a:off x="2900282" y="6467794"/>
            <a:ext cx="33434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/>
              <a:t>Carsten Thoms – slide 8/21</a:t>
            </a:r>
            <a:endParaRPr lang="en-GB" sz="1400" dirty="0">
              <a:solidFill>
                <a:srgbClr val="FF0000"/>
              </a:solidFill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6472752"/>
            <a:ext cx="1008112" cy="311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http://2.bp.blogspot.com/-1Y16VqJQSBc/USt2FPCYXQI/AAAAAAAAAag/CnADX9ATzVU/s1600/ip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43231" y="6273695"/>
            <a:ext cx="594551" cy="5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9484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3792" y="1179186"/>
            <a:ext cx="6624738" cy="4554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323528" y="389394"/>
            <a:ext cx="83638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err="1" smtClean="0"/>
              <a:t>Overgrowth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results</a:t>
            </a:r>
            <a:r>
              <a:rPr lang="de-DE" sz="2400" b="1" dirty="0" smtClean="0"/>
              <a:t> in </a:t>
            </a:r>
            <a:r>
              <a:rPr lang="de-DE" sz="2400" b="1" dirty="0" err="1" smtClean="0"/>
              <a:t>coral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death</a:t>
            </a:r>
            <a:r>
              <a:rPr lang="de-DE" sz="2400" b="1" dirty="0" smtClean="0"/>
              <a:t>; </a:t>
            </a:r>
            <a:r>
              <a:rPr lang="en-US" sz="2400" b="1" dirty="0"/>
              <a:t>juvenile corals do not resettle on the original reef</a:t>
            </a:r>
            <a:endParaRPr lang="en-GB" sz="2400" b="1" dirty="0" smtClean="0"/>
          </a:p>
        </p:txBody>
      </p:sp>
      <p:sp>
        <p:nvSpPr>
          <p:cNvPr id="5" name="Textfeld 4"/>
          <p:cNvSpPr txBox="1"/>
          <p:nvPr/>
        </p:nvSpPr>
        <p:spPr>
          <a:xfrm>
            <a:off x="251520" y="5760000"/>
            <a:ext cx="2711761" cy="348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algn="ctr">
              <a:lnSpc>
                <a:spcPts val="2000"/>
              </a:lnSpc>
              <a:defRPr sz="2000" b="1"/>
            </a:lvl1pPr>
          </a:lstStyle>
          <a:p>
            <a:r>
              <a:rPr lang="de-DE" dirty="0" err="1" smtClean="0"/>
              <a:t>sponge</a:t>
            </a:r>
            <a:r>
              <a:rPr lang="de-DE" i="1" dirty="0" smtClean="0"/>
              <a:t> T</a:t>
            </a:r>
            <a:r>
              <a:rPr lang="de-DE" i="1" dirty="0"/>
              <a:t>. </a:t>
            </a:r>
            <a:r>
              <a:rPr lang="de-DE" i="1" dirty="0" err="1"/>
              <a:t>hoshinota</a:t>
            </a:r>
            <a:endParaRPr lang="en-GB" i="1" dirty="0"/>
          </a:p>
        </p:txBody>
      </p:sp>
      <p:sp>
        <p:nvSpPr>
          <p:cNvPr id="6" name="Textfeld 5"/>
          <p:cNvSpPr txBox="1"/>
          <p:nvPr/>
        </p:nvSpPr>
        <p:spPr>
          <a:xfrm>
            <a:off x="4884576" y="5760000"/>
            <a:ext cx="2207705" cy="3524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algn="ctr">
              <a:lnSpc>
                <a:spcPts val="2000"/>
              </a:lnSpc>
              <a:defRPr sz="2000" b="1"/>
            </a:lvl1pPr>
          </a:lstStyle>
          <a:p>
            <a:r>
              <a:rPr lang="de-DE" dirty="0" err="1"/>
              <a:t>coral</a:t>
            </a:r>
            <a:endParaRPr lang="en-GB" dirty="0"/>
          </a:p>
        </p:txBody>
      </p:sp>
      <p:sp>
        <p:nvSpPr>
          <p:cNvPr id="7" name="Textfeld 6"/>
          <p:cNvSpPr txBox="1"/>
          <p:nvPr/>
        </p:nvSpPr>
        <p:spPr>
          <a:xfrm>
            <a:off x="3122853" y="5760000"/>
            <a:ext cx="1805443" cy="3524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de-DE" sz="2000" b="1" dirty="0" err="1" smtClean="0"/>
              <a:t>bleached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coral</a:t>
            </a:r>
            <a:endParaRPr lang="en-GB" sz="2000" b="1" dirty="0" smtClean="0"/>
          </a:p>
        </p:txBody>
      </p:sp>
      <p:sp>
        <p:nvSpPr>
          <p:cNvPr id="8" name="Textfeld 7"/>
          <p:cNvSpPr txBox="1"/>
          <p:nvPr/>
        </p:nvSpPr>
        <p:spPr>
          <a:xfrm>
            <a:off x="6948264" y="5750475"/>
            <a:ext cx="2016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err="1" smtClean="0"/>
              <a:t>DeVoogd</a:t>
            </a:r>
            <a:r>
              <a:rPr lang="en-GB" sz="1400" dirty="0" smtClean="0"/>
              <a:t> </a:t>
            </a:r>
            <a:r>
              <a:rPr lang="en-GB" sz="1400" i="1" dirty="0" smtClean="0"/>
              <a:t>et al. </a:t>
            </a:r>
            <a:r>
              <a:rPr lang="en-GB" sz="1400" dirty="0" smtClean="0"/>
              <a:t>Coral Reefs (2013)</a:t>
            </a:r>
          </a:p>
        </p:txBody>
      </p:sp>
      <p:cxnSp>
        <p:nvCxnSpPr>
          <p:cNvPr id="9" name="Gerade Verbindung 8"/>
          <p:cNvCxnSpPr/>
          <p:nvPr/>
        </p:nvCxnSpPr>
        <p:spPr>
          <a:xfrm>
            <a:off x="0" y="6453336"/>
            <a:ext cx="9144000" cy="0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feld 9"/>
          <p:cNvSpPr txBox="1"/>
          <p:nvPr/>
        </p:nvSpPr>
        <p:spPr>
          <a:xfrm>
            <a:off x="2900282" y="6467794"/>
            <a:ext cx="33434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/>
              <a:t>Carsten Thoms – slide 9/21</a:t>
            </a:r>
            <a:endParaRPr lang="en-GB" sz="1400" dirty="0">
              <a:solidFill>
                <a:srgbClr val="FF0000"/>
              </a:solidFill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6472752"/>
            <a:ext cx="1008112" cy="311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http://2.bp.blogspot.com/-1Y16VqJQSBc/USt2FPCYXQI/AAAAAAAAAag/CnADX9ATzVU/s1600/ip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43231" y="6273695"/>
            <a:ext cx="594551" cy="5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55828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solidFill>
          <a:schemeClr val="bg1"/>
        </a:solidFill>
        <a:ln w="38100">
          <a:solidFill>
            <a:schemeClr val="tx1"/>
          </a:solidFill>
        </a:ln>
      </a:spPr>
      <a:bodyPr wrap="square" rtlCol="0">
        <a:spAutoFit/>
      </a:bodyPr>
      <a:lstStyle>
        <a:defPPr algn="ctr">
          <a:defRPr sz="2400" b="1" dirty="0" smtClean="0">
            <a:solidFill>
              <a:srgbClr val="FF0000"/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972</Words>
  <Application>Microsoft Office PowerPoint</Application>
  <PresentationFormat>On-screen Show (4:3)</PresentationFormat>
  <Paragraphs>164</Paragraphs>
  <Slides>21</Slides>
  <Notes>14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Larissa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Carsten</dc:creator>
  <cp:lastModifiedBy>setiadi</cp:lastModifiedBy>
  <cp:revision>117</cp:revision>
  <dcterms:created xsi:type="dcterms:W3CDTF">2013-12-04T08:21:10Z</dcterms:created>
  <dcterms:modified xsi:type="dcterms:W3CDTF">2014-02-25T09:42:38Z</dcterms:modified>
</cp:coreProperties>
</file>