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95" r:id="rId1"/>
  </p:sldMasterIdLst>
  <p:notesMasterIdLst>
    <p:notesMasterId r:id="rId16"/>
  </p:notesMasterIdLst>
  <p:handoutMasterIdLst>
    <p:handoutMasterId r:id="rId17"/>
  </p:handoutMasterIdLst>
  <p:sldIdLst>
    <p:sldId id="256" r:id="rId2"/>
    <p:sldId id="295" r:id="rId3"/>
    <p:sldId id="304" r:id="rId4"/>
    <p:sldId id="296" r:id="rId5"/>
    <p:sldId id="329" r:id="rId6"/>
    <p:sldId id="331" r:id="rId7"/>
    <p:sldId id="324" r:id="rId8"/>
    <p:sldId id="310" r:id="rId9"/>
    <p:sldId id="325" r:id="rId10"/>
    <p:sldId id="314" r:id="rId11"/>
    <p:sldId id="332" r:id="rId12"/>
    <p:sldId id="333" r:id="rId13"/>
    <p:sldId id="318" r:id="rId14"/>
    <p:sldId id="330" r:id="rId15"/>
  </p:sldIdLst>
  <p:sldSz cx="9144000" cy="6858000" type="screen4x3"/>
  <p:notesSz cx="6811963" cy="9942513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>
          <p15:clr>
            <a:srgbClr val="A4A3A4"/>
          </p15:clr>
        </p15:guide>
        <p15:guide id="2" pos="214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C00"/>
    <a:srgbClr val="4F81BD"/>
    <a:srgbClr val="B9DB0F"/>
    <a:srgbClr val="FAF9E8"/>
    <a:srgbClr val="F0F2C3"/>
    <a:srgbClr val="40612E"/>
    <a:srgbClr val="4040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021" autoAdjust="0"/>
    <p:restoredTop sz="95802" autoAdjust="0"/>
  </p:normalViewPr>
  <p:slideViewPr>
    <p:cSldViewPr snapToGrid="0">
      <p:cViewPr varScale="1">
        <p:scale>
          <a:sx n="80" d="100"/>
          <a:sy n="80" d="100"/>
        </p:scale>
        <p:origin x="121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8" d="100"/>
        <a:sy n="98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-2238" y="-78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e\Desktop\CIFOR\Conference%20ECSA%2053%20-%20China%202013\Presentation\Analysi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e\Desktop\CIFOR\Conference%20ECSA%2053%20-%20China%202013\Presentation\Analysi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e\Desktop\CIFOR\Conference%20ECSA%2053%20-%20China%202013\Presentation\Analysi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lorie\Desktop\CIFOR\Conference%20ECSA%2053%20-%20China%202013\Presentation\Analysi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0"/>
    <c:plotArea>
      <c:layout>
        <c:manualLayout>
          <c:layoutTarget val="inner"/>
          <c:xMode val="edge"/>
          <c:yMode val="edge"/>
          <c:x val="0.56962218523700348"/>
          <c:y val="0.13444449191970984"/>
          <c:w val="0.42916331629172338"/>
          <c:h val="0.34105969539869729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Sheet1!$A$4:$A$8</c:f>
              <c:strCache>
                <c:ptCount val="5"/>
                <c:pt idx="0">
                  <c:v>Corals/ reefs</c:v>
                </c:pt>
                <c:pt idx="1">
                  <c:v>Mangroves</c:v>
                </c:pt>
                <c:pt idx="2">
                  <c:v>Coastal general</c:v>
                </c:pt>
                <c:pt idx="3">
                  <c:v>Seaweed/algae</c:v>
                </c:pt>
                <c:pt idx="4">
                  <c:v>Seagrasses</c:v>
                </c:pt>
              </c:strCache>
            </c:strRef>
          </c:cat>
          <c:val>
            <c:numRef>
              <c:f>Sheet1!$B$4:$B$8</c:f>
              <c:numCache>
                <c:formatCode>General</c:formatCode>
                <c:ptCount val="5"/>
                <c:pt idx="0">
                  <c:v>179</c:v>
                </c:pt>
                <c:pt idx="1">
                  <c:v>121</c:v>
                </c:pt>
                <c:pt idx="2">
                  <c:v>66</c:v>
                </c:pt>
                <c:pt idx="3">
                  <c:v>7</c:v>
                </c:pt>
                <c:pt idx="4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sz="1600"/>
            </a:pPr>
            <a:endParaRPr lang="en-US"/>
          </a:p>
        </c:txPr>
      </c:legendEntry>
      <c:layout>
        <c:manualLayout>
          <c:xMode val="edge"/>
          <c:yMode val="edge"/>
          <c:x val="0.46551224594400525"/>
          <c:y val="0.53948755198541565"/>
          <c:w val="0.52881757495445203"/>
          <c:h val="0.2842293742761839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4447826715943092"/>
          <c:y val="6.8377778487107882E-2"/>
          <c:w val="0.22070158784973637"/>
          <c:h val="0.62592733016885604"/>
        </c:manualLayout>
      </c:layout>
      <c:pieChart>
        <c:varyColors val="1"/>
        <c:ser>
          <c:idx val="0"/>
          <c:order val="0"/>
          <c:dLbls>
            <c:dLbl>
              <c:idx val="4"/>
              <c:layout>
                <c:manualLayout>
                  <c:x val="9.1746135101325853E-3"/>
                  <c:y val="2.2148097226320333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Sheet1!$A$72:$A$77</c:f>
              <c:strCache>
                <c:ptCount val="6"/>
                <c:pt idx="0">
                  <c:v>Supporting (habitat...)</c:v>
                </c:pt>
                <c:pt idx="1">
                  <c:v>Regulating: Storm buffer</c:v>
                </c:pt>
                <c:pt idx="2">
                  <c:v>Provisioning: Food</c:v>
                </c:pt>
                <c:pt idx="3">
                  <c:v>Regulating: Water flows</c:v>
                </c:pt>
                <c:pt idx="4">
                  <c:v>Cultural: Recreation, Tourism</c:v>
                </c:pt>
                <c:pt idx="5">
                  <c:v>Regulating: Soil erosion/sedimentation</c:v>
                </c:pt>
              </c:strCache>
            </c:strRef>
          </c:cat>
          <c:val>
            <c:numRef>
              <c:f>Sheet1!$D$72:$D$77</c:f>
              <c:numCache>
                <c:formatCode>General</c:formatCode>
                <c:ptCount val="6"/>
                <c:pt idx="0">
                  <c:v>23</c:v>
                </c:pt>
                <c:pt idx="1">
                  <c:v>18</c:v>
                </c:pt>
                <c:pt idx="2">
                  <c:v>8</c:v>
                </c:pt>
                <c:pt idx="3">
                  <c:v>5</c:v>
                </c:pt>
                <c:pt idx="4">
                  <c:v>3</c:v>
                </c:pt>
                <c:pt idx="5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egendEntry>
        <c:idx val="0"/>
        <c:txPr>
          <a:bodyPr/>
          <a:lstStyle/>
          <a:p>
            <a:pPr>
              <a:defRPr lang="fr-FR" sz="1600" b="0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"/>
          <c:y val="0.66450831356508178"/>
          <c:w val="1"/>
          <c:h val="0.28173001648156254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0"/>
    <c:plotArea>
      <c:layout>
        <c:manualLayout>
          <c:layoutTarget val="inner"/>
          <c:xMode val="edge"/>
          <c:yMode val="edge"/>
          <c:x val="7.1570874266343079E-2"/>
          <c:y val="0.19623376793352951"/>
          <c:w val="0.51581953434906247"/>
          <c:h val="0.2704855422904455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Sheet1!$A$44:$A$51</c:f>
              <c:strCache>
                <c:ptCount val="8"/>
                <c:pt idx="0">
                  <c:v>Local communities</c:v>
                </c:pt>
                <c:pt idx="1">
                  <c:v>Farmers</c:v>
                </c:pt>
                <c:pt idx="2">
                  <c:v>People depending on specific products </c:v>
                </c:pt>
                <c:pt idx="3">
                  <c:v>Fishers</c:v>
                </c:pt>
                <c:pt idx="4">
                  <c:v>Housing / infrastructure</c:v>
                </c:pt>
                <c:pt idx="5">
                  <c:v>Aquaculture</c:v>
                </c:pt>
                <c:pt idx="6">
                  <c:v>Tourism</c:v>
                </c:pt>
                <c:pt idx="7">
                  <c:v>National economy</c:v>
                </c:pt>
              </c:strCache>
            </c:strRef>
          </c:cat>
          <c:val>
            <c:numRef>
              <c:f>Sheet1!$B$44:$B$51</c:f>
              <c:numCache>
                <c:formatCode>General</c:formatCode>
                <c:ptCount val="8"/>
                <c:pt idx="0">
                  <c:v>39</c:v>
                </c:pt>
                <c:pt idx="1">
                  <c:v>10</c:v>
                </c:pt>
                <c:pt idx="2">
                  <c:v>7</c:v>
                </c:pt>
                <c:pt idx="3">
                  <c:v>6</c:v>
                </c:pt>
                <c:pt idx="4">
                  <c:v>3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b"/>
      <c:layout>
        <c:manualLayout>
          <c:xMode val="edge"/>
          <c:yMode val="edge"/>
          <c:x val="5.7043505149421449E-2"/>
          <c:y val="0.48171508928681794"/>
          <c:w val="0.79564653847047151"/>
          <c:h val="0.50104632705755237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8300321118576243"/>
          <c:y val="0.24616344230103138"/>
          <c:w val="0.39356194483477525"/>
          <c:h val="0.58896681609629498"/>
        </c:manualLayout>
      </c:layout>
      <c:pieChart>
        <c:varyColors val="1"/>
        <c:ser>
          <c:idx val="0"/>
          <c:order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Sheet1!$A$83:$A$87</c:f>
              <c:strCache>
                <c:ptCount val="5"/>
                <c:pt idx="0">
                  <c:v>Sea-level rise</c:v>
                </c:pt>
                <c:pt idx="1">
                  <c:v>Storms</c:v>
                </c:pt>
                <c:pt idx="2">
                  <c:v>Ocean warming</c:v>
                </c:pt>
                <c:pt idx="3">
                  <c:v>Acidification</c:v>
                </c:pt>
                <c:pt idx="4">
                  <c:v>Rainfall changes</c:v>
                </c:pt>
              </c:strCache>
            </c:strRef>
          </c:cat>
          <c:val>
            <c:numRef>
              <c:f>Sheet1!$B$83:$B$87</c:f>
              <c:numCache>
                <c:formatCode>General</c:formatCode>
                <c:ptCount val="5"/>
                <c:pt idx="0">
                  <c:v>53</c:v>
                </c:pt>
                <c:pt idx="1">
                  <c:v>51</c:v>
                </c:pt>
                <c:pt idx="2">
                  <c:v>47</c:v>
                </c:pt>
                <c:pt idx="3">
                  <c:v>25</c:v>
                </c:pt>
                <c:pt idx="4">
                  <c:v>23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71173595720108807"/>
          <c:y val="0.29070683872849229"/>
          <c:w val="0.27159740253568027"/>
          <c:h val="0.50431491980040966"/>
        </c:manualLayout>
      </c:layout>
      <c:overlay val="0"/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94968C-93DA-42AE-B89E-68B15F2627E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EF765FB-8F65-4134-9E86-D8E97F817483}">
      <dgm:prSet phldrT="[Text]"/>
      <dgm:spPr/>
      <dgm:t>
        <a:bodyPr/>
        <a:lstStyle/>
        <a:p>
          <a:r>
            <a:rPr lang="fr-FR" b="1" dirty="0" err="1" smtClean="0"/>
            <a:t>Stressors</a:t>
          </a:r>
          <a:endParaRPr lang="fr-FR" b="1" dirty="0"/>
        </a:p>
      </dgm:t>
    </dgm:pt>
    <dgm:pt modelId="{8321CD06-6C27-4C23-BD98-794FEF2929A7}" type="parTrans" cxnId="{F9697958-423B-420F-ABCA-DE9AD8E556FF}">
      <dgm:prSet/>
      <dgm:spPr/>
      <dgm:t>
        <a:bodyPr/>
        <a:lstStyle/>
        <a:p>
          <a:endParaRPr lang="fr-FR"/>
        </a:p>
      </dgm:t>
    </dgm:pt>
    <dgm:pt modelId="{97B23F2A-B158-4321-BCCF-EAB81C92C8BE}" type="sibTrans" cxnId="{F9697958-423B-420F-ABCA-DE9AD8E556FF}">
      <dgm:prSet/>
      <dgm:spPr/>
      <dgm:t>
        <a:bodyPr/>
        <a:lstStyle/>
        <a:p>
          <a:endParaRPr lang="fr-FR"/>
        </a:p>
      </dgm:t>
    </dgm:pt>
    <dgm:pt modelId="{1A957969-5C92-4231-8A46-CC5DED9FB415}">
      <dgm:prSet phldrT="[Text]"/>
      <dgm:spPr/>
      <dgm:t>
        <a:bodyPr/>
        <a:lstStyle/>
        <a:p>
          <a:r>
            <a:rPr lang="fr-FR" b="1" dirty="0" smtClean="0"/>
            <a:t>Services</a:t>
          </a:r>
          <a:endParaRPr lang="fr-FR" b="1" dirty="0"/>
        </a:p>
      </dgm:t>
    </dgm:pt>
    <dgm:pt modelId="{8F129A25-A491-4708-827A-E8A8F27AC7F0}" type="parTrans" cxnId="{895E6B1A-91F4-4D85-BE1E-4235B0EBEF30}">
      <dgm:prSet/>
      <dgm:spPr/>
      <dgm:t>
        <a:bodyPr/>
        <a:lstStyle/>
        <a:p>
          <a:endParaRPr lang="fr-FR"/>
        </a:p>
      </dgm:t>
    </dgm:pt>
    <dgm:pt modelId="{50FF4550-A955-4947-B4A2-1121ADAEBE43}" type="sibTrans" cxnId="{895E6B1A-91F4-4D85-BE1E-4235B0EBEF30}">
      <dgm:prSet/>
      <dgm:spPr/>
      <dgm:t>
        <a:bodyPr/>
        <a:lstStyle/>
        <a:p>
          <a:endParaRPr lang="fr-FR"/>
        </a:p>
      </dgm:t>
    </dgm:pt>
    <dgm:pt modelId="{4135F0EA-6B82-4D77-A781-AA22133A2B83}">
      <dgm:prSet phldrT="[Text]"/>
      <dgm:spPr/>
      <dgm:t>
        <a:bodyPr/>
        <a:lstStyle/>
        <a:p>
          <a:r>
            <a:rPr lang="fr-FR" b="1" dirty="0" err="1" smtClean="0"/>
            <a:t>Humans</a:t>
          </a:r>
          <a:endParaRPr lang="fr-FR" b="1" dirty="0"/>
        </a:p>
      </dgm:t>
    </dgm:pt>
    <dgm:pt modelId="{E1E0C13E-CEFB-420E-ADA5-6DF384AB5B4E}" type="parTrans" cxnId="{F4845B97-FAB9-4F2B-822F-EF9E738BD8F5}">
      <dgm:prSet/>
      <dgm:spPr/>
      <dgm:t>
        <a:bodyPr/>
        <a:lstStyle/>
        <a:p>
          <a:endParaRPr lang="fr-FR"/>
        </a:p>
      </dgm:t>
    </dgm:pt>
    <dgm:pt modelId="{9D3DB8A5-A89E-468A-AA97-A7D2E523F62D}" type="sibTrans" cxnId="{F4845B97-FAB9-4F2B-822F-EF9E738BD8F5}">
      <dgm:prSet/>
      <dgm:spPr/>
      <dgm:t>
        <a:bodyPr/>
        <a:lstStyle/>
        <a:p>
          <a:endParaRPr lang="fr-FR"/>
        </a:p>
      </dgm:t>
    </dgm:pt>
    <dgm:pt modelId="{24732040-0CB4-4C09-87AF-5D2691527F12}">
      <dgm:prSet/>
      <dgm:spPr/>
      <dgm:t>
        <a:bodyPr/>
        <a:lstStyle/>
        <a:p>
          <a:r>
            <a:rPr lang="fr-FR" b="1" dirty="0" err="1" smtClean="0"/>
            <a:t>Ecosystems</a:t>
          </a:r>
          <a:endParaRPr lang="fr-FR" b="1" dirty="0"/>
        </a:p>
      </dgm:t>
    </dgm:pt>
    <dgm:pt modelId="{1209D84A-B33C-4B29-BFB4-9A046C9AA55F}" type="parTrans" cxnId="{0C9B27EE-1C84-4B5A-B3A6-32883C79650E}">
      <dgm:prSet/>
      <dgm:spPr/>
      <dgm:t>
        <a:bodyPr/>
        <a:lstStyle/>
        <a:p>
          <a:endParaRPr lang="fr-FR"/>
        </a:p>
      </dgm:t>
    </dgm:pt>
    <dgm:pt modelId="{A97E8551-2F58-41CF-8FB5-AAC431C150EA}" type="sibTrans" cxnId="{0C9B27EE-1C84-4B5A-B3A6-32883C79650E}">
      <dgm:prSet/>
      <dgm:spPr/>
      <dgm:t>
        <a:bodyPr/>
        <a:lstStyle/>
        <a:p>
          <a:endParaRPr lang="fr-FR"/>
        </a:p>
      </dgm:t>
    </dgm:pt>
    <dgm:pt modelId="{07DFA396-86C4-48C2-8DCE-294DBC50779A}" type="pres">
      <dgm:prSet presAssocID="{5794968C-93DA-42AE-B89E-68B15F2627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04CE52-869B-4A74-BB4E-72BF047041E7}" type="pres">
      <dgm:prSet presAssocID="{8EF765FB-8F65-4134-9E86-D8E97F817483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A015CE-0A35-4B6E-A40D-4792617BFF3C}" type="pres">
      <dgm:prSet presAssocID="{97B23F2A-B158-4321-BCCF-EAB81C92C8BE}" presName="sibTrans" presStyleLbl="sibTrans2D1" presStyleIdx="0" presStyleCnt="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A4365D60-C1E7-43F6-B38B-104DBBCFBD3C}" type="pres">
      <dgm:prSet presAssocID="{97B23F2A-B158-4321-BCCF-EAB81C92C8B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6A3E2D33-EB6D-4FBD-AF7A-B26FC4738B28}" type="pres">
      <dgm:prSet presAssocID="{24732040-0CB4-4C09-87AF-5D2691527F12}" presName="node" presStyleLbl="node1" presStyleIdx="1" presStyleCnt="4" custRadScaleRad="131743" custRadScaleInc="-54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0E35F-8081-43C7-9BCC-63558B569DD0}" type="pres">
      <dgm:prSet presAssocID="{A97E8551-2F58-41CF-8FB5-AAC431C150EA}" presName="sibTrans" presStyleLbl="sibTrans2D1" presStyleIdx="1" presStyleCnt="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B3DCBCD1-499D-4451-A265-D8E42925297B}" type="pres">
      <dgm:prSet presAssocID="{A97E8551-2F58-41CF-8FB5-AAC431C150EA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FC9C3519-7F4E-413D-91AB-6CD822A2E4E9}" type="pres">
      <dgm:prSet presAssocID="{1A957969-5C92-4231-8A46-CC5DED9FB41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004620-4669-47B8-B512-BD7D47C466F8}" type="pres">
      <dgm:prSet presAssocID="{50FF4550-A955-4947-B4A2-1121ADAEBE43}" presName="sibTrans" presStyleLbl="sibTrans2D1" presStyleIdx="2" presStyleCnt="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F2B6E745-339F-4BFC-8F19-788BF298A3D4}" type="pres">
      <dgm:prSet presAssocID="{50FF4550-A955-4947-B4A2-1121ADAEBE43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68359AF0-B807-4E9D-95BD-21F1FCCD6038}" type="pres">
      <dgm:prSet presAssocID="{4135F0EA-6B82-4D77-A781-AA22133A2B83}" presName="node" presStyleLbl="node1" presStyleIdx="3" presStyleCnt="4" custRadScaleRad="125571" custRadScaleInc="566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54863-70DE-4EAF-A6FF-9B3C5F437981}" type="pres">
      <dgm:prSet presAssocID="{9D3DB8A5-A89E-468A-AA97-A7D2E523F62D}" presName="sibTrans" presStyleLbl="sibTrans2D1" presStyleIdx="3" presStyleCnt="4"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4A5E7E05-27DB-42E7-9C8A-D2A80718429D}" type="pres">
      <dgm:prSet presAssocID="{9D3DB8A5-A89E-468A-AA97-A7D2E523F62D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6C285DA3-90FD-4A90-AF3A-4BE8C32B94E8}" type="presOf" srcId="{9D3DB8A5-A89E-468A-AA97-A7D2E523F62D}" destId="{4A5E7E05-27DB-42E7-9C8A-D2A80718429D}" srcOrd="1" destOrd="0" presId="urn:microsoft.com/office/officeart/2005/8/layout/cycle7"/>
    <dgm:cxn modelId="{EEEF24A4-E839-447E-BFDE-2CD4DF9BFE79}" type="presOf" srcId="{8EF765FB-8F65-4134-9E86-D8E97F817483}" destId="{3104CE52-869B-4A74-BB4E-72BF047041E7}" srcOrd="0" destOrd="0" presId="urn:microsoft.com/office/officeart/2005/8/layout/cycle7"/>
    <dgm:cxn modelId="{F4845B97-FAB9-4F2B-822F-EF9E738BD8F5}" srcId="{5794968C-93DA-42AE-B89E-68B15F2627E9}" destId="{4135F0EA-6B82-4D77-A781-AA22133A2B83}" srcOrd="3" destOrd="0" parTransId="{E1E0C13E-CEFB-420E-ADA5-6DF384AB5B4E}" sibTransId="{9D3DB8A5-A89E-468A-AA97-A7D2E523F62D}"/>
    <dgm:cxn modelId="{BE6CF0C9-6998-4038-9455-1FE62BBDA244}" type="presOf" srcId="{A97E8551-2F58-41CF-8FB5-AAC431C150EA}" destId="{25C0E35F-8081-43C7-9BCC-63558B569DD0}" srcOrd="0" destOrd="0" presId="urn:microsoft.com/office/officeart/2005/8/layout/cycle7"/>
    <dgm:cxn modelId="{BECF4C7C-CC52-4D0C-8DBB-29106233F74F}" type="presOf" srcId="{1A957969-5C92-4231-8A46-CC5DED9FB415}" destId="{FC9C3519-7F4E-413D-91AB-6CD822A2E4E9}" srcOrd="0" destOrd="0" presId="urn:microsoft.com/office/officeart/2005/8/layout/cycle7"/>
    <dgm:cxn modelId="{03FFAA03-0656-4830-ABC2-CA9BED9D2E56}" type="presOf" srcId="{50FF4550-A955-4947-B4A2-1121ADAEBE43}" destId="{F2B6E745-339F-4BFC-8F19-788BF298A3D4}" srcOrd="1" destOrd="0" presId="urn:microsoft.com/office/officeart/2005/8/layout/cycle7"/>
    <dgm:cxn modelId="{CF31525E-181D-49AE-B313-F0CAB6BD5ECE}" type="presOf" srcId="{24732040-0CB4-4C09-87AF-5D2691527F12}" destId="{6A3E2D33-EB6D-4FBD-AF7A-B26FC4738B28}" srcOrd="0" destOrd="0" presId="urn:microsoft.com/office/officeart/2005/8/layout/cycle7"/>
    <dgm:cxn modelId="{534D3AC6-F20A-45FF-9825-C3DF31AB04BA}" type="presOf" srcId="{50FF4550-A955-4947-B4A2-1121ADAEBE43}" destId="{BF004620-4669-47B8-B512-BD7D47C466F8}" srcOrd="0" destOrd="0" presId="urn:microsoft.com/office/officeart/2005/8/layout/cycle7"/>
    <dgm:cxn modelId="{C3BB18F7-CC38-4FD8-BB90-74CCE9BAFB80}" type="presOf" srcId="{4135F0EA-6B82-4D77-A781-AA22133A2B83}" destId="{68359AF0-B807-4E9D-95BD-21F1FCCD6038}" srcOrd="0" destOrd="0" presId="urn:microsoft.com/office/officeart/2005/8/layout/cycle7"/>
    <dgm:cxn modelId="{C3F4FD05-5C5E-4FC6-AACC-34701C980A7F}" type="presOf" srcId="{9D3DB8A5-A89E-468A-AA97-A7D2E523F62D}" destId="{85754863-70DE-4EAF-A6FF-9B3C5F437981}" srcOrd="0" destOrd="0" presId="urn:microsoft.com/office/officeart/2005/8/layout/cycle7"/>
    <dgm:cxn modelId="{099F6D77-66C7-40FB-88BC-702924C977BF}" type="presOf" srcId="{97B23F2A-B158-4321-BCCF-EAB81C92C8BE}" destId="{A4365D60-C1E7-43F6-B38B-104DBBCFBD3C}" srcOrd="1" destOrd="0" presId="urn:microsoft.com/office/officeart/2005/8/layout/cycle7"/>
    <dgm:cxn modelId="{F9697958-423B-420F-ABCA-DE9AD8E556FF}" srcId="{5794968C-93DA-42AE-B89E-68B15F2627E9}" destId="{8EF765FB-8F65-4134-9E86-D8E97F817483}" srcOrd="0" destOrd="0" parTransId="{8321CD06-6C27-4C23-BD98-794FEF2929A7}" sibTransId="{97B23F2A-B158-4321-BCCF-EAB81C92C8BE}"/>
    <dgm:cxn modelId="{895E6B1A-91F4-4D85-BE1E-4235B0EBEF30}" srcId="{5794968C-93DA-42AE-B89E-68B15F2627E9}" destId="{1A957969-5C92-4231-8A46-CC5DED9FB415}" srcOrd="2" destOrd="0" parTransId="{8F129A25-A491-4708-827A-E8A8F27AC7F0}" sibTransId="{50FF4550-A955-4947-B4A2-1121ADAEBE43}"/>
    <dgm:cxn modelId="{0C9B27EE-1C84-4B5A-B3A6-32883C79650E}" srcId="{5794968C-93DA-42AE-B89E-68B15F2627E9}" destId="{24732040-0CB4-4C09-87AF-5D2691527F12}" srcOrd="1" destOrd="0" parTransId="{1209D84A-B33C-4B29-BFB4-9A046C9AA55F}" sibTransId="{A97E8551-2F58-41CF-8FB5-AAC431C150EA}"/>
    <dgm:cxn modelId="{F24F8828-E1D0-4965-94AD-9745810266FB}" type="presOf" srcId="{5794968C-93DA-42AE-B89E-68B15F2627E9}" destId="{07DFA396-86C4-48C2-8DCE-294DBC50779A}" srcOrd="0" destOrd="0" presId="urn:microsoft.com/office/officeart/2005/8/layout/cycle7"/>
    <dgm:cxn modelId="{496C5009-5758-4DCA-8E93-E20E8DE05C7D}" type="presOf" srcId="{97B23F2A-B158-4321-BCCF-EAB81C92C8BE}" destId="{76A015CE-0A35-4B6E-A40D-4792617BFF3C}" srcOrd="0" destOrd="0" presId="urn:microsoft.com/office/officeart/2005/8/layout/cycle7"/>
    <dgm:cxn modelId="{AF9C766C-00A5-4BCD-84DA-AC61C686D87E}" type="presOf" srcId="{A97E8551-2F58-41CF-8FB5-AAC431C150EA}" destId="{B3DCBCD1-499D-4451-A265-D8E42925297B}" srcOrd="1" destOrd="0" presId="urn:microsoft.com/office/officeart/2005/8/layout/cycle7"/>
    <dgm:cxn modelId="{62E35116-46A3-459F-BC9C-CCE1B6D358FE}" type="presParOf" srcId="{07DFA396-86C4-48C2-8DCE-294DBC50779A}" destId="{3104CE52-869B-4A74-BB4E-72BF047041E7}" srcOrd="0" destOrd="0" presId="urn:microsoft.com/office/officeart/2005/8/layout/cycle7"/>
    <dgm:cxn modelId="{9D49A8F1-1D50-4878-84A1-A4C15C0F9314}" type="presParOf" srcId="{07DFA396-86C4-48C2-8DCE-294DBC50779A}" destId="{76A015CE-0A35-4B6E-A40D-4792617BFF3C}" srcOrd="1" destOrd="0" presId="urn:microsoft.com/office/officeart/2005/8/layout/cycle7"/>
    <dgm:cxn modelId="{79EB1293-6C21-4490-B6AF-4EC41B7C1A0B}" type="presParOf" srcId="{76A015CE-0A35-4B6E-A40D-4792617BFF3C}" destId="{A4365D60-C1E7-43F6-B38B-104DBBCFBD3C}" srcOrd="0" destOrd="0" presId="urn:microsoft.com/office/officeart/2005/8/layout/cycle7"/>
    <dgm:cxn modelId="{0EC51E76-4744-4D33-8783-CAEE4DE46A64}" type="presParOf" srcId="{07DFA396-86C4-48C2-8DCE-294DBC50779A}" destId="{6A3E2D33-EB6D-4FBD-AF7A-B26FC4738B28}" srcOrd="2" destOrd="0" presId="urn:microsoft.com/office/officeart/2005/8/layout/cycle7"/>
    <dgm:cxn modelId="{C3A0177A-CEF9-4020-BD97-DCB43158353B}" type="presParOf" srcId="{07DFA396-86C4-48C2-8DCE-294DBC50779A}" destId="{25C0E35F-8081-43C7-9BCC-63558B569DD0}" srcOrd="3" destOrd="0" presId="urn:microsoft.com/office/officeart/2005/8/layout/cycle7"/>
    <dgm:cxn modelId="{14E2AF8F-BBBD-4AD2-B7B6-2409EC2E391A}" type="presParOf" srcId="{25C0E35F-8081-43C7-9BCC-63558B569DD0}" destId="{B3DCBCD1-499D-4451-A265-D8E42925297B}" srcOrd="0" destOrd="0" presId="urn:microsoft.com/office/officeart/2005/8/layout/cycle7"/>
    <dgm:cxn modelId="{ABBC4997-0F2E-4ED0-A8E5-6043DF37068F}" type="presParOf" srcId="{07DFA396-86C4-48C2-8DCE-294DBC50779A}" destId="{FC9C3519-7F4E-413D-91AB-6CD822A2E4E9}" srcOrd="4" destOrd="0" presId="urn:microsoft.com/office/officeart/2005/8/layout/cycle7"/>
    <dgm:cxn modelId="{D4A9D73C-7F1B-40D4-B76A-D7BCD7F4D307}" type="presParOf" srcId="{07DFA396-86C4-48C2-8DCE-294DBC50779A}" destId="{BF004620-4669-47B8-B512-BD7D47C466F8}" srcOrd="5" destOrd="0" presId="urn:microsoft.com/office/officeart/2005/8/layout/cycle7"/>
    <dgm:cxn modelId="{C1FCFB37-F663-4320-A69D-FDC523A46648}" type="presParOf" srcId="{BF004620-4669-47B8-B512-BD7D47C466F8}" destId="{F2B6E745-339F-4BFC-8F19-788BF298A3D4}" srcOrd="0" destOrd="0" presId="urn:microsoft.com/office/officeart/2005/8/layout/cycle7"/>
    <dgm:cxn modelId="{3362D499-E485-4143-BFD1-7F6F914B9992}" type="presParOf" srcId="{07DFA396-86C4-48C2-8DCE-294DBC50779A}" destId="{68359AF0-B807-4E9D-95BD-21F1FCCD6038}" srcOrd="6" destOrd="0" presId="urn:microsoft.com/office/officeart/2005/8/layout/cycle7"/>
    <dgm:cxn modelId="{0EC1383A-92D7-4994-92CF-B2C4B4DF58E3}" type="presParOf" srcId="{07DFA396-86C4-48C2-8DCE-294DBC50779A}" destId="{85754863-70DE-4EAF-A6FF-9B3C5F437981}" srcOrd="7" destOrd="0" presId="urn:microsoft.com/office/officeart/2005/8/layout/cycle7"/>
    <dgm:cxn modelId="{E97E9081-0165-469C-8B14-6CDE2101DFB2}" type="presParOf" srcId="{85754863-70DE-4EAF-A6FF-9B3C5F437981}" destId="{4A5E7E05-27DB-42E7-9C8A-D2A8071842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94968C-93DA-42AE-B89E-68B15F2627E9}" type="doc">
      <dgm:prSet loTypeId="urn:microsoft.com/office/officeart/2005/8/layout/cycle7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8EF765FB-8F65-4134-9E86-D8E97F817483}">
      <dgm:prSet phldrT="[Text]"/>
      <dgm:spPr/>
      <dgm:t>
        <a:bodyPr/>
        <a:lstStyle/>
        <a:p>
          <a:r>
            <a:rPr lang="fr-FR" dirty="0" err="1" smtClean="0"/>
            <a:t>Stressors</a:t>
          </a:r>
          <a:endParaRPr lang="fr-FR" dirty="0"/>
        </a:p>
      </dgm:t>
    </dgm:pt>
    <dgm:pt modelId="{8321CD06-6C27-4C23-BD98-794FEF2929A7}" type="parTrans" cxnId="{F9697958-423B-420F-ABCA-DE9AD8E556FF}">
      <dgm:prSet/>
      <dgm:spPr/>
      <dgm:t>
        <a:bodyPr/>
        <a:lstStyle/>
        <a:p>
          <a:endParaRPr lang="fr-FR"/>
        </a:p>
      </dgm:t>
    </dgm:pt>
    <dgm:pt modelId="{97B23F2A-B158-4321-BCCF-EAB81C92C8BE}" type="sibTrans" cxnId="{F9697958-423B-420F-ABCA-DE9AD8E556FF}">
      <dgm:prSet/>
      <dgm:spPr/>
      <dgm:t>
        <a:bodyPr/>
        <a:lstStyle/>
        <a:p>
          <a:endParaRPr lang="fr-FR"/>
        </a:p>
      </dgm:t>
    </dgm:pt>
    <dgm:pt modelId="{1A957969-5C92-4231-8A46-CC5DED9FB415}">
      <dgm:prSet phldrT="[Text]"/>
      <dgm:spPr/>
      <dgm:t>
        <a:bodyPr/>
        <a:lstStyle/>
        <a:p>
          <a:r>
            <a:rPr lang="fr-FR" dirty="0" smtClean="0"/>
            <a:t>Services</a:t>
          </a:r>
          <a:endParaRPr lang="fr-FR" dirty="0"/>
        </a:p>
      </dgm:t>
    </dgm:pt>
    <dgm:pt modelId="{8F129A25-A491-4708-827A-E8A8F27AC7F0}" type="parTrans" cxnId="{895E6B1A-91F4-4D85-BE1E-4235B0EBEF30}">
      <dgm:prSet/>
      <dgm:spPr/>
      <dgm:t>
        <a:bodyPr/>
        <a:lstStyle/>
        <a:p>
          <a:endParaRPr lang="fr-FR"/>
        </a:p>
      </dgm:t>
    </dgm:pt>
    <dgm:pt modelId="{50FF4550-A955-4947-B4A2-1121ADAEBE43}" type="sibTrans" cxnId="{895E6B1A-91F4-4D85-BE1E-4235B0EBEF30}">
      <dgm:prSet/>
      <dgm:spPr/>
      <dgm:t>
        <a:bodyPr/>
        <a:lstStyle/>
        <a:p>
          <a:endParaRPr lang="fr-FR"/>
        </a:p>
      </dgm:t>
    </dgm:pt>
    <dgm:pt modelId="{4135F0EA-6B82-4D77-A781-AA22133A2B83}">
      <dgm:prSet phldrT="[Text]"/>
      <dgm:spPr/>
      <dgm:t>
        <a:bodyPr/>
        <a:lstStyle/>
        <a:p>
          <a:r>
            <a:rPr lang="fr-FR" dirty="0" err="1" smtClean="0"/>
            <a:t>Humans</a:t>
          </a:r>
          <a:endParaRPr lang="fr-FR" dirty="0"/>
        </a:p>
      </dgm:t>
    </dgm:pt>
    <dgm:pt modelId="{E1E0C13E-CEFB-420E-ADA5-6DF384AB5B4E}" type="parTrans" cxnId="{F4845B97-FAB9-4F2B-822F-EF9E738BD8F5}">
      <dgm:prSet/>
      <dgm:spPr/>
      <dgm:t>
        <a:bodyPr/>
        <a:lstStyle/>
        <a:p>
          <a:endParaRPr lang="fr-FR"/>
        </a:p>
      </dgm:t>
    </dgm:pt>
    <dgm:pt modelId="{9D3DB8A5-A89E-468A-AA97-A7D2E523F62D}" type="sibTrans" cxnId="{F4845B97-FAB9-4F2B-822F-EF9E738BD8F5}">
      <dgm:prSet/>
      <dgm:spPr/>
      <dgm:t>
        <a:bodyPr/>
        <a:lstStyle/>
        <a:p>
          <a:endParaRPr lang="fr-FR"/>
        </a:p>
      </dgm:t>
    </dgm:pt>
    <dgm:pt modelId="{24732040-0CB4-4C09-87AF-5D2691527F12}">
      <dgm:prSet/>
      <dgm:spPr/>
      <dgm:t>
        <a:bodyPr/>
        <a:lstStyle/>
        <a:p>
          <a:r>
            <a:rPr lang="fr-FR" dirty="0" err="1" smtClean="0"/>
            <a:t>Ecosystems</a:t>
          </a:r>
          <a:endParaRPr lang="fr-FR" dirty="0"/>
        </a:p>
      </dgm:t>
    </dgm:pt>
    <dgm:pt modelId="{1209D84A-B33C-4B29-BFB4-9A046C9AA55F}" type="parTrans" cxnId="{0C9B27EE-1C84-4B5A-B3A6-32883C79650E}">
      <dgm:prSet/>
      <dgm:spPr/>
      <dgm:t>
        <a:bodyPr/>
        <a:lstStyle/>
        <a:p>
          <a:endParaRPr lang="fr-FR"/>
        </a:p>
      </dgm:t>
    </dgm:pt>
    <dgm:pt modelId="{A97E8551-2F58-41CF-8FB5-AAC431C150EA}" type="sibTrans" cxnId="{0C9B27EE-1C84-4B5A-B3A6-32883C79650E}">
      <dgm:prSet/>
      <dgm:spPr/>
      <dgm:t>
        <a:bodyPr/>
        <a:lstStyle/>
        <a:p>
          <a:endParaRPr lang="fr-FR"/>
        </a:p>
      </dgm:t>
    </dgm:pt>
    <dgm:pt modelId="{07DFA396-86C4-48C2-8DCE-294DBC50779A}" type="pres">
      <dgm:prSet presAssocID="{5794968C-93DA-42AE-B89E-68B15F2627E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3104CE52-869B-4A74-BB4E-72BF047041E7}" type="pres">
      <dgm:prSet presAssocID="{8EF765FB-8F65-4134-9E86-D8E97F817483}" presName="node" presStyleLbl="node1" presStyleIdx="0" presStyleCnt="4" custRadScaleRad="91171" custRadScaleInc="-3112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76A015CE-0A35-4B6E-A40D-4792617BFF3C}" type="pres">
      <dgm:prSet presAssocID="{97B23F2A-B158-4321-BCCF-EAB81C92C8BE}" presName="sibTrans" presStyleLbl="sibTrans2D1" presStyleIdx="0" presStyleCnt="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A4365D60-C1E7-43F6-B38B-104DBBCFBD3C}" type="pres">
      <dgm:prSet presAssocID="{97B23F2A-B158-4321-BCCF-EAB81C92C8BE}" presName="connectorText" presStyleLbl="sibTrans2D1" presStyleIdx="0" presStyleCnt="4"/>
      <dgm:spPr/>
      <dgm:t>
        <a:bodyPr/>
        <a:lstStyle/>
        <a:p>
          <a:endParaRPr lang="fr-FR"/>
        </a:p>
      </dgm:t>
    </dgm:pt>
    <dgm:pt modelId="{6A3E2D33-EB6D-4FBD-AF7A-B26FC4738B28}" type="pres">
      <dgm:prSet presAssocID="{24732040-0CB4-4C09-87AF-5D2691527F12}" presName="node" presStyleLbl="node1" presStyleIdx="1" presStyleCnt="4" custRadScaleRad="114035" custRadScaleInc="-62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25C0E35F-8081-43C7-9BCC-63558B569DD0}" type="pres">
      <dgm:prSet presAssocID="{A97E8551-2F58-41CF-8FB5-AAC431C150EA}" presName="sibTrans" presStyleLbl="sibTrans2D1" presStyleIdx="1" presStyleCnt="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B3DCBCD1-499D-4451-A265-D8E42925297B}" type="pres">
      <dgm:prSet presAssocID="{A97E8551-2F58-41CF-8FB5-AAC431C150EA}" presName="connectorText" presStyleLbl="sibTrans2D1" presStyleIdx="1" presStyleCnt="4"/>
      <dgm:spPr/>
      <dgm:t>
        <a:bodyPr/>
        <a:lstStyle/>
        <a:p>
          <a:endParaRPr lang="fr-FR"/>
        </a:p>
      </dgm:t>
    </dgm:pt>
    <dgm:pt modelId="{FC9C3519-7F4E-413D-91AB-6CD822A2E4E9}" type="pres">
      <dgm:prSet presAssocID="{1A957969-5C92-4231-8A46-CC5DED9FB415}" presName="node" presStyleLbl="node1" presStyleIdx="2" presStyleCnt="4" custRadScaleRad="84679" custRadScaleInc="3107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F004620-4669-47B8-B512-BD7D47C466F8}" type="pres">
      <dgm:prSet presAssocID="{50FF4550-A955-4947-B4A2-1121ADAEBE43}" presName="sibTrans" presStyleLbl="sibTrans2D1" presStyleIdx="2" presStyleCnt="4"/>
      <dgm:spPr>
        <a:prstGeom prst="rightArrow">
          <a:avLst/>
        </a:prstGeom>
      </dgm:spPr>
      <dgm:t>
        <a:bodyPr/>
        <a:lstStyle/>
        <a:p>
          <a:endParaRPr lang="fr-FR"/>
        </a:p>
      </dgm:t>
    </dgm:pt>
    <dgm:pt modelId="{F2B6E745-339F-4BFC-8F19-788BF298A3D4}" type="pres">
      <dgm:prSet presAssocID="{50FF4550-A955-4947-B4A2-1121ADAEBE43}" presName="connectorText" presStyleLbl="sibTrans2D1" presStyleIdx="2" presStyleCnt="4"/>
      <dgm:spPr/>
      <dgm:t>
        <a:bodyPr/>
        <a:lstStyle/>
        <a:p>
          <a:endParaRPr lang="fr-FR"/>
        </a:p>
      </dgm:t>
    </dgm:pt>
    <dgm:pt modelId="{68359AF0-B807-4E9D-95BD-21F1FCCD6038}" type="pres">
      <dgm:prSet presAssocID="{4135F0EA-6B82-4D77-A781-AA22133A2B83}" presName="node" presStyleLbl="node1" presStyleIdx="3" presStyleCnt="4" custRadScaleRad="124714" custRadScaleInc="570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754863-70DE-4EAF-A6FF-9B3C5F437981}" type="pres">
      <dgm:prSet presAssocID="{9D3DB8A5-A89E-468A-AA97-A7D2E523F62D}" presName="sibTrans" presStyleLbl="sibTrans2D1" presStyleIdx="3" presStyleCnt="4"/>
      <dgm:spPr>
        <a:prstGeom prst="leftArrow">
          <a:avLst/>
        </a:prstGeom>
      </dgm:spPr>
      <dgm:t>
        <a:bodyPr/>
        <a:lstStyle/>
        <a:p>
          <a:endParaRPr lang="fr-FR"/>
        </a:p>
      </dgm:t>
    </dgm:pt>
    <dgm:pt modelId="{4A5E7E05-27DB-42E7-9C8A-D2A80718429D}" type="pres">
      <dgm:prSet presAssocID="{9D3DB8A5-A89E-468A-AA97-A7D2E523F62D}" presName="connectorText" presStyleLbl="sibTrans2D1" presStyleIdx="3" presStyleCnt="4"/>
      <dgm:spPr/>
      <dgm:t>
        <a:bodyPr/>
        <a:lstStyle/>
        <a:p>
          <a:endParaRPr lang="fr-FR"/>
        </a:p>
      </dgm:t>
    </dgm:pt>
  </dgm:ptLst>
  <dgm:cxnLst>
    <dgm:cxn modelId="{DA040EA7-DC31-4ED0-9536-07018E44AF21}" type="presOf" srcId="{50FF4550-A955-4947-B4A2-1121ADAEBE43}" destId="{F2B6E745-339F-4BFC-8F19-788BF298A3D4}" srcOrd="1" destOrd="0" presId="urn:microsoft.com/office/officeart/2005/8/layout/cycle7"/>
    <dgm:cxn modelId="{C7A31A08-EC4A-4AB4-A423-59F0C9AD1BFB}" type="presOf" srcId="{9D3DB8A5-A89E-468A-AA97-A7D2E523F62D}" destId="{4A5E7E05-27DB-42E7-9C8A-D2A80718429D}" srcOrd="1" destOrd="0" presId="urn:microsoft.com/office/officeart/2005/8/layout/cycle7"/>
    <dgm:cxn modelId="{F4845B97-FAB9-4F2B-822F-EF9E738BD8F5}" srcId="{5794968C-93DA-42AE-B89E-68B15F2627E9}" destId="{4135F0EA-6B82-4D77-A781-AA22133A2B83}" srcOrd="3" destOrd="0" parTransId="{E1E0C13E-CEFB-420E-ADA5-6DF384AB5B4E}" sibTransId="{9D3DB8A5-A89E-468A-AA97-A7D2E523F62D}"/>
    <dgm:cxn modelId="{7A1CC367-2C43-4615-82FA-47D441D6443F}" type="presOf" srcId="{24732040-0CB4-4C09-87AF-5D2691527F12}" destId="{6A3E2D33-EB6D-4FBD-AF7A-B26FC4738B28}" srcOrd="0" destOrd="0" presId="urn:microsoft.com/office/officeart/2005/8/layout/cycle7"/>
    <dgm:cxn modelId="{2A822AAE-7787-42B1-B9F0-6485D703556A}" type="presOf" srcId="{97B23F2A-B158-4321-BCCF-EAB81C92C8BE}" destId="{76A015CE-0A35-4B6E-A40D-4792617BFF3C}" srcOrd="0" destOrd="0" presId="urn:microsoft.com/office/officeart/2005/8/layout/cycle7"/>
    <dgm:cxn modelId="{863F6610-3A2E-4AA1-A160-4745BCAE7EDE}" type="presOf" srcId="{5794968C-93DA-42AE-B89E-68B15F2627E9}" destId="{07DFA396-86C4-48C2-8DCE-294DBC50779A}" srcOrd="0" destOrd="0" presId="urn:microsoft.com/office/officeart/2005/8/layout/cycle7"/>
    <dgm:cxn modelId="{CBA6EC2B-8D6F-4FEB-82D9-D466047A457D}" type="presOf" srcId="{50FF4550-A955-4947-B4A2-1121ADAEBE43}" destId="{BF004620-4669-47B8-B512-BD7D47C466F8}" srcOrd="0" destOrd="0" presId="urn:microsoft.com/office/officeart/2005/8/layout/cycle7"/>
    <dgm:cxn modelId="{22998EBE-75DB-4251-A082-789AB955929F}" type="presOf" srcId="{9D3DB8A5-A89E-468A-AA97-A7D2E523F62D}" destId="{85754863-70DE-4EAF-A6FF-9B3C5F437981}" srcOrd="0" destOrd="0" presId="urn:microsoft.com/office/officeart/2005/8/layout/cycle7"/>
    <dgm:cxn modelId="{F97F7E86-710A-4A5D-87AE-0BBC3AB3E32D}" type="presOf" srcId="{8EF765FB-8F65-4134-9E86-D8E97F817483}" destId="{3104CE52-869B-4A74-BB4E-72BF047041E7}" srcOrd="0" destOrd="0" presId="urn:microsoft.com/office/officeart/2005/8/layout/cycle7"/>
    <dgm:cxn modelId="{D08C6507-921F-453D-B6E4-1B1980093CA9}" type="presOf" srcId="{A97E8551-2F58-41CF-8FB5-AAC431C150EA}" destId="{25C0E35F-8081-43C7-9BCC-63558B569DD0}" srcOrd="0" destOrd="0" presId="urn:microsoft.com/office/officeart/2005/8/layout/cycle7"/>
    <dgm:cxn modelId="{C6908A74-FA9C-4749-B760-27D0868A9A5B}" type="presOf" srcId="{1A957969-5C92-4231-8A46-CC5DED9FB415}" destId="{FC9C3519-7F4E-413D-91AB-6CD822A2E4E9}" srcOrd="0" destOrd="0" presId="urn:microsoft.com/office/officeart/2005/8/layout/cycle7"/>
    <dgm:cxn modelId="{F9697958-423B-420F-ABCA-DE9AD8E556FF}" srcId="{5794968C-93DA-42AE-B89E-68B15F2627E9}" destId="{8EF765FB-8F65-4134-9E86-D8E97F817483}" srcOrd="0" destOrd="0" parTransId="{8321CD06-6C27-4C23-BD98-794FEF2929A7}" sibTransId="{97B23F2A-B158-4321-BCCF-EAB81C92C8BE}"/>
    <dgm:cxn modelId="{5C8010A4-90F1-44F4-8FFB-C80496AE1CF3}" type="presOf" srcId="{97B23F2A-B158-4321-BCCF-EAB81C92C8BE}" destId="{A4365D60-C1E7-43F6-B38B-104DBBCFBD3C}" srcOrd="1" destOrd="0" presId="urn:microsoft.com/office/officeart/2005/8/layout/cycle7"/>
    <dgm:cxn modelId="{895E6B1A-91F4-4D85-BE1E-4235B0EBEF30}" srcId="{5794968C-93DA-42AE-B89E-68B15F2627E9}" destId="{1A957969-5C92-4231-8A46-CC5DED9FB415}" srcOrd="2" destOrd="0" parTransId="{8F129A25-A491-4708-827A-E8A8F27AC7F0}" sibTransId="{50FF4550-A955-4947-B4A2-1121ADAEBE43}"/>
    <dgm:cxn modelId="{0C9B27EE-1C84-4B5A-B3A6-32883C79650E}" srcId="{5794968C-93DA-42AE-B89E-68B15F2627E9}" destId="{24732040-0CB4-4C09-87AF-5D2691527F12}" srcOrd="1" destOrd="0" parTransId="{1209D84A-B33C-4B29-BFB4-9A046C9AA55F}" sibTransId="{A97E8551-2F58-41CF-8FB5-AAC431C150EA}"/>
    <dgm:cxn modelId="{5B930EFD-BC34-43F9-AB1C-C4EFD7012A62}" type="presOf" srcId="{A97E8551-2F58-41CF-8FB5-AAC431C150EA}" destId="{B3DCBCD1-499D-4451-A265-D8E42925297B}" srcOrd="1" destOrd="0" presId="urn:microsoft.com/office/officeart/2005/8/layout/cycle7"/>
    <dgm:cxn modelId="{0291ECFB-2118-4262-8E3E-38A6E5154456}" type="presOf" srcId="{4135F0EA-6B82-4D77-A781-AA22133A2B83}" destId="{68359AF0-B807-4E9D-95BD-21F1FCCD6038}" srcOrd="0" destOrd="0" presId="urn:microsoft.com/office/officeart/2005/8/layout/cycle7"/>
    <dgm:cxn modelId="{8F9628C0-991C-47FB-9259-6A349D4B817B}" type="presParOf" srcId="{07DFA396-86C4-48C2-8DCE-294DBC50779A}" destId="{3104CE52-869B-4A74-BB4E-72BF047041E7}" srcOrd="0" destOrd="0" presId="urn:microsoft.com/office/officeart/2005/8/layout/cycle7"/>
    <dgm:cxn modelId="{AE0D777A-5031-4EAE-84B4-EC537226342A}" type="presParOf" srcId="{07DFA396-86C4-48C2-8DCE-294DBC50779A}" destId="{76A015CE-0A35-4B6E-A40D-4792617BFF3C}" srcOrd="1" destOrd="0" presId="urn:microsoft.com/office/officeart/2005/8/layout/cycle7"/>
    <dgm:cxn modelId="{AA17A618-C10E-4C0C-BDB3-965FB05F8633}" type="presParOf" srcId="{76A015CE-0A35-4B6E-A40D-4792617BFF3C}" destId="{A4365D60-C1E7-43F6-B38B-104DBBCFBD3C}" srcOrd="0" destOrd="0" presId="urn:microsoft.com/office/officeart/2005/8/layout/cycle7"/>
    <dgm:cxn modelId="{7838387C-A81A-40E9-9AA2-21D5A9E116BE}" type="presParOf" srcId="{07DFA396-86C4-48C2-8DCE-294DBC50779A}" destId="{6A3E2D33-EB6D-4FBD-AF7A-B26FC4738B28}" srcOrd="2" destOrd="0" presId="urn:microsoft.com/office/officeart/2005/8/layout/cycle7"/>
    <dgm:cxn modelId="{C2474897-6B07-4C0E-B512-C887268EC0DD}" type="presParOf" srcId="{07DFA396-86C4-48C2-8DCE-294DBC50779A}" destId="{25C0E35F-8081-43C7-9BCC-63558B569DD0}" srcOrd="3" destOrd="0" presId="urn:microsoft.com/office/officeart/2005/8/layout/cycle7"/>
    <dgm:cxn modelId="{FFAE8D9A-6D09-4C04-9CEE-08E667626308}" type="presParOf" srcId="{25C0E35F-8081-43C7-9BCC-63558B569DD0}" destId="{B3DCBCD1-499D-4451-A265-D8E42925297B}" srcOrd="0" destOrd="0" presId="urn:microsoft.com/office/officeart/2005/8/layout/cycle7"/>
    <dgm:cxn modelId="{2EB3DD4A-7725-4073-B59A-293B3F8F0989}" type="presParOf" srcId="{07DFA396-86C4-48C2-8DCE-294DBC50779A}" destId="{FC9C3519-7F4E-413D-91AB-6CD822A2E4E9}" srcOrd="4" destOrd="0" presId="urn:microsoft.com/office/officeart/2005/8/layout/cycle7"/>
    <dgm:cxn modelId="{1BDD25DD-B376-458E-B758-2D6034834724}" type="presParOf" srcId="{07DFA396-86C4-48C2-8DCE-294DBC50779A}" destId="{BF004620-4669-47B8-B512-BD7D47C466F8}" srcOrd="5" destOrd="0" presId="urn:microsoft.com/office/officeart/2005/8/layout/cycle7"/>
    <dgm:cxn modelId="{006A90BC-EE6D-40B4-A42D-829D1A28B87A}" type="presParOf" srcId="{BF004620-4669-47B8-B512-BD7D47C466F8}" destId="{F2B6E745-339F-4BFC-8F19-788BF298A3D4}" srcOrd="0" destOrd="0" presId="urn:microsoft.com/office/officeart/2005/8/layout/cycle7"/>
    <dgm:cxn modelId="{1150F7D6-A9ED-4E4E-98A0-B9AD6F1E99F8}" type="presParOf" srcId="{07DFA396-86C4-48C2-8DCE-294DBC50779A}" destId="{68359AF0-B807-4E9D-95BD-21F1FCCD6038}" srcOrd="6" destOrd="0" presId="urn:microsoft.com/office/officeart/2005/8/layout/cycle7"/>
    <dgm:cxn modelId="{3F143D43-A479-4FF6-8A96-0370E84F166B}" type="presParOf" srcId="{07DFA396-86C4-48C2-8DCE-294DBC50779A}" destId="{85754863-70DE-4EAF-A6FF-9B3C5F437981}" srcOrd="7" destOrd="0" presId="urn:microsoft.com/office/officeart/2005/8/layout/cycle7"/>
    <dgm:cxn modelId="{3E1177BE-0A99-4315-9A69-9012B0269505}" type="presParOf" srcId="{85754863-70DE-4EAF-A6FF-9B3C5F437981}" destId="{4A5E7E05-27DB-42E7-9C8A-D2A80718429D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4CE52-869B-4A74-BB4E-72BF047041E7}">
      <dsp:nvSpPr>
        <dsp:cNvPr id="0" name=""/>
        <dsp:cNvSpPr/>
      </dsp:nvSpPr>
      <dsp:spPr>
        <a:xfrm>
          <a:off x="4408662" y="662"/>
          <a:ext cx="1830010" cy="915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err="1" smtClean="0"/>
            <a:t>Stressors</a:t>
          </a:r>
          <a:endParaRPr lang="fr-FR" sz="2600" b="1" kern="1200" dirty="0"/>
        </a:p>
      </dsp:txBody>
      <dsp:txXfrm>
        <a:off x="4435462" y="27462"/>
        <a:ext cx="1776410" cy="861405"/>
      </dsp:txXfrm>
    </dsp:sp>
    <dsp:sp modelId="{76A015CE-0A35-4B6E-A40D-4792617BFF3C}">
      <dsp:nvSpPr>
        <dsp:cNvPr id="0" name=""/>
        <dsp:cNvSpPr/>
      </dsp:nvSpPr>
      <dsp:spPr>
        <a:xfrm rot="2222772">
          <a:off x="5944852" y="1171986"/>
          <a:ext cx="1073273" cy="32025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6040927" y="1236036"/>
        <a:ext cx="881123" cy="192151"/>
      </dsp:txXfrm>
    </dsp:sp>
    <dsp:sp modelId="{6A3E2D33-EB6D-4FBD-AF7A-B26FC4738B28}">
      <dsp:nvSpPr>
        <dsp:cNvPr id="0" name=""/>
        <dsp:cNvSpPr/>
      </dsp:nvSpPr>
      <dsp:spPr>
        <a:xfrm>
          <a:off x="6724306" y="1748555"/>
          <a:ext cx="1830010" cy="915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err="1" smtClean="0"/>
            <a:t>Ecosystems</a:t>
          </a:r>
          <a:endParaRPr lang="fr-FR" sz="2600" b="1" kern="1200" dirty="0"/>
        </a:p>
      </dsp:txBody>
      <dsp:txXfrm>
        <a:off x="6751106" y="1775355"/>
        <a:ext cx="1776410" cy="861405"/>
      </dsp:txXfrm>
    </dsp:sp>
    <dsp:sp modelId="{25C0E35F-8081-43C7-9BCC-63558B569DD0}">
      <dsp:nvSpPr>
        <dsp:cNvPr id="0" name=""/>
        <dsp:cNvSpPr/>
      </dsp:nvSpPr>
      <dsp:spPr>
        <a:xfrm rot="8558727">
          <a:off x="5944852" y="2929700"/>
          <a:ext cx="1073273" cy="32025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10800000">
        <a:off x="6040927" y="2993750"/>
        <a:ext cx="881123" cy="192151"/>
      </dsp:txXfrm>
    </dsp:sp>
    <dsp:sp modelId="{FC9C3519-7F4E-413D-91AB-6CD822A2E4E9}">
      <dsp:nvSpPr>
        <dsp:cNvPr id="0" name=""/>
        <dsp:cNvSpPr/>
      </dsp:nvSpPr>
      <dsp:spPr>
        <a:xfrm>
          <a:off x="4408662" y="3516090"/>
          <a:ext cx="1830010" cy="915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smtClean="0"/>
            <a:t>Services</a:t>
          </a:r>
          <a:endParaRPr lang="fr-FR" sz="2600" b="1" kern="1200" dirty="0"/>
        </a:p>
      </dsp:txBody>
      <dsp:txXfrm>
        <a:off x="4435462" y="3542890"/>
        <a:ext cx="1776410" cy="861405"/>
      </dsp:txXfrm>
    </dsp:sp>
    <dsp:sp modelId="{BF004620-4669-47B8-B512-BD7D47C466F8}">
      <dsp:nvSpPr>
        <dsp:cNvPr id="0" name=""/>
        <dsp:cNvSpPr/>
      </dsp:nvSpPr>
      <dsp:spPr>
        <a:xfrm rot="13121297">
          <a:off x="3683452" y="2929704"/>
          <a:ext cx="1073273" cy="320251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10800000">
        <a:off x="3779527" y="2993754"/>
        <a:ext cx="881123" cy="192151"/>
      </dsp:txXfrm>
    </dsp:sp>
    <dsp:sp modelId="{68359AF0-B807-4E9D-95BD-21F1FCCD6038}">
      <dsp:nvSpPr>
        <dsp:cNvPr id="0" name=""/>
        <dsp:cNvSpPr/>
      </dsp:nvSpPr>
      <dsp:spPr>
        <a:xfrm>
          <a:off x="2201504" y="1748565"/>
          <a:ext cx="1830010" cy="91500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600" b="1" kern="1200" dirty="0" err="1" smtClean="0"/>
            <a:t>Humans</a:t>
          </a:r>
          <a:endParaRPr lang="fr-FR" sz="2600" b="1" kern="1200" dirty="0"/>
        </a:p>
      </dsp:txBody>
      <dsp:txXfrm>
        <a:off x="2228304" y="1775365"/>
        <a:ext cx="1776410" cy="861405"/>
      </dsp:txXfrm>
    </dsp:sp>
    <dsp:sp modelId="{85754863-70DE-4EAF-A6FF-9B3C5F437981}">
      <dsp:nvSpPr>
        <dsp:cNvPr id="0" name=""/>
        <dsp:cNvSpPr/>
      </dsp:nvSpPr>
      <dsp:spPr>
        <a:xfrm rot="19297406">
          <a:off x="3683452" y="1171990"/>
          <a:ext cx="1073273" cy="320251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3779527" y="1236040"/>
        <a:ext cx="881123" cy="19215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04CE52-869B-4A74-BB4E-72BF047041E7}">
      <dsp:nvSpPr>
        <dsp:cNvPr id="0" name=""/>
        <dsp:cNvSpPr/>
      </dsp:nvSpPr>
      <dsp:spPr>
        <a:xfrm>
          <a:off x="3485610" y="159401"/>
          <a:ext cx="1857288" cy="928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Stressors</a:t>
          </a:r>
          <a:endParaRPr lang="fr-FR" sz="2700" kern="1200" dirty="0"/>
        </a:p>
      </dsp:txBody>
      <dsp:txXfrm>
        <a:off x="3512809" y="186600"/>
        <a:ext cx="1802890" cy="874246"/>
      </dsp:txXfrm>
    </dsp:sp>
    <dsp:sp modelId="{76A015CE-0A35-4B6E-A40D-4792617BFF3C}">
      <dsp:nvSpPr>
        <dsp:cNvPr id="0" name=""/>
        <dsp:cNvSpPr/>
      </dsp:nvSpPr>
      <dsp:spPr>
        <a:xfrm rot="2275428">
          <a:off x="5051408" y="1269390"/>
          <a:ext cx="800218" cy="32502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5148916" y="1334395"/>
        <a:ext cx="605203" cy="195015"/>
      </dsp:txXfrm>
    </dsp:sp>
    <dsp:sp modelId="{6A3E2D33-EB6D-4FBD-AF7A-B26FC4738B28}">
      <dsp:nvSpPr>
        <dsp:cNvPr id="0" name=""/>
        <dsp:cNvSpPr/>
      </dsp:nvSpPr>
      <dsp:spPr>
        <a:xfrm>
          <a:off x="5560136" y="1775760"/>
          <a:ext cx="1857288" cy="928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Ecosystems</a:t>
          </a:r>
          <a:endParaRPr lang="fr-FR" sz="2700" kern="1200" dirty="0"/>
        </a:p>
      </dsp:txBody>
      <dsp:txXfrm>
        <a:off x="5587335" y="1802959"/>
        <a:ext cx="1802890" cy="874246"/>
      </dsp:txXfrm>
    </dsp:sp>
    <dsp:sp modelId="{25C0E35F-8081-43C7-9BCC-63558B569DD0}">
      <dsp:nvSpPr>
        <dsp:cNvPr id="0" name=""/>
        <dsp:cNvSpPr/>
      </dsp:nvSpPr>
      <dsp:spPr>
        <a:xfrm rot="8623368">
          <a:off x="5052853" y="2837818"/>
          <a:ext cx="800218" cy="32502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10800000">
        <a:off x="5150360" y="2902823"/>
        <a:ext cx="605203" cy="195015"/>
      </dsp:txXfrm>
    </dsp:sp>
    <dsp:sp modelId="{FC9C3519-7F4E-413D-91AB-6CD822A2E4E9}">
      <dsp:nvSpPr>
        <dsp:cNvPr id="0" name=""/>
        <dsp:cNvSpPr/>
      </dsp:nvSpPr>
      <dsp:spPr>
        <a:xfrm>
          <a:off x="3488501" y="3296258"/>
          <a:ext cx="1857288" cy="928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smtClean="0"/>
            <a:t>Services</a:t>
          </a:r>
          <a:endParaRPr lang="fr-FR" sz="2700" kern="1200" dirty="0"/>
        </a:p>
      </dsp:txBody>
      <dsp:txXfrm>
        <a:off x="3515700" y="3323457"/>
        <a:ext cx="1802890" cy="874246"/>
      </dsp:txXfrm>
    </dsp:sp>
    <dsp:sp modelId="{BF004620-4669-47B8-B512-BD7D47C466F8}">
      <dsp:nvSpPr>
        <dsp:cNvPr id="0" name=""/>
        <dsp:cNvSpPr/>
      </dsp:nvSpPr>
      <dsp:spPr>
        <a:xfrm rot="12887442">
          <a:off x="2922809" y="2837823"/>
          <a:ext cx="800218" cy="325025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 rot="10800000">
        <a:off x="3020316" y="2902828"/>
        <a:ext cx="605203" cy="195015"/>
      </dsp:txXfrm>
    </dsp:sp>
    <dsp:sp modelId="{68359AF0-B807-4E9D-95BD-21F1FCCD6038}">
      <dsp:nvSpPr>
        <dsp:cNvPr id="0" name=""/>
        <dsp:cNvSpPr/>
      </dsp:nvSpPr>
      <dsp:spPr>
        <a:xfrm>
          <a:off x="1300047" y="1775770"/>
          <a:ext cx="1857288" cy="92864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700" kern="1200" dirty="0" err="1" smtClean="0"/>
            <a:t>Humans</a:t>
          </a:r>
          <a:endParaRPr lang="fr-FR" sz="2700" kern="1200" dirty="0"/>
        </a:p>
      </dsp:txBody>
      <dsp:txXfrm>
        <a:off x="1327246" y="1802969"/>
        <a:ext cx="1802890" cy="874246"/>
      </dsp:txXfrm>
    </dsp:sp>
    <dsp:sp modelId="{85754863-70DE-4EAF-A6FF-9B3C5F437981}">
      <dsp:nvSpPr>
        <dsp:cNvPr id="0" name=""/>
        <dsp:cNvSpPr/>
      </dsp:nvSpPr>
      <dsp:spPr>
        <a:xfrm rot="19410878">
          <a:off x="2921364" y="1269395"/>
          <a:ext cx="800218" cy="325025"/>
        </a:xfrm>
        <a:prstGeom prst="lef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300" kern="1200"/>
        </a:p>
      </dsp:txBody>
      <dsp:txXfrm>
        <a:off x="3018872" y="1334400"/>
        <a:ext cx="605203" cy="1950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>
              <a:defRPr sz="1300"/>
            </a:lvl1pPr>
          </a:lstStyle>
          <a:p>
            <a:fld id="{EDA492B5-F36C-457B-8AEE-D333FE808CE1}" type="datetimeFigureOut">
              <a:rPr lang="en-US" smtClean="0"/>
              <a:pPr/>
              <a:t>16/02/2014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>
              <a:defRPr sz="1300"/>
            </a:lvl1pPr>
          </a:lstStyle>
          <a:p>
            <a:fld id="{7D87AD13-BDDE-4CE7-9052-4FCDA4FF3F3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10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/>
          <a:lstStyle>
            <a:lvl1pPr algn="r">
              <a:defRPr sz="1300"/>
            </a:lvl1pPr>
          </a:lstStyle>
          <a:p>
            <a:fld id="{F76A91CC-AED5-4236-81CE-880D615B2D11}" type="datetimeFigureOut">
              <a:rPr lang="en-US" smtClean="0"/>
              <a:pPr/>
              <a:t>16/02/2014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730" tIns="47865" rIns="95730" bIns="478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197" y="4722694"/>
            <a:ext cx="5449570" cy="4474131"/>
          </a:xfrm>
          <a:prstGeom prst="rect">
            <a:avLst/>
          </a:prstGeom>
        </p:spPr>
        <p:txBody>
          <a:bodyPr vert="horz" lIns="95730" tIns="47865" rIns="95730" bIns="4786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8537" y="9443662"/>
            <a:ext cx="2951850" cy="497126"/>
          </a:xfrm>
          <a:prstGeom prst="rect">
            <a:avLst/>
          </a:prstGeom>
        </p:spPr>
        <p:txBody>
          <a:bodyPr vert="horz" lIns="95730" tIns="47865" rIns="95730" bIns="47865" rtlCol="0" anchor="b"/>
          <a:lstStyle>
            <a:lvl1pPr algn="r">
              <a:defRPr sz="1300"/>
            </a:lvl1pPr>
          </a:lstStyle>
          <a:p>
            <a:fld id="{92084E30-EE12-4B6B-A341-A7B17EEFE7B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94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</a:t>
            </a:r>
            <a:r>
              <a:rPr lang="en-US" baseline="0" smtClean="0"/>
              <a:t> Title Slide</a:t>
            </a:r>
          </a:p>
          <a:p>
            <a:r>
              <a:rPr lang="en-US" baseline="0" smtClean="0"/>
              <a:t>Variation: none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7976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Vietnam, economic valuations showed that planting mangroves on the seaward side of sea dykes reduced the costs of maintaining these defenses, as mangroves dissipate</a:t>
            </a:r>
          </a:p>
          <a:p>
            <a:r>
              <a:rPr lang="en-US" dirty="0" smtClean="0"/>
              <a:t>destructive wave energy, </a:t>
            </a:r>
            <a:r>
              <a:rPr lang="en-US" dirty="0" err="1" smtClean="0"/>
              <a:t>stabilise</a:t>
            </a:r>
            <a:r>
              <a:rPr lang="en-US" dirty="0" smtClean="0"/>
              <a:t> the sea floor and its slope, and trap </a:t>
            </a:r>
            <a:r>
              <a:rPr lang="en-US" dirty="0" err="1" smtClean="0"/>
              <a:t>sediment.The</a:t>
            </a:r>
            <a:r>
              <a:rPr lang="en-US" dirty="0" smtClean="0"/>
              <a:t> annual benefits of mangrove restoration for dyke protection were estimated to be $70–130 per ha/year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DB72131-8B1D-40F6-89E2-1ECE9FCA78F6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70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</a:t>
            </a:r>
            <a:r>
              <a:rPr lang="en-US" baseline="0" smtClean="0"/>
              <a:t> Title and Content 2 Columns All Bullet</a:t>
            </a:r>
          </a:p>
          <a:p>
            <a:r>
              <a:rPr lang="en-US" baseline="0" smtClean="0"/>
              <a:t>Variation: none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5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</a:t>
            </a:r>
            <a:r>
              <a:rPr lang="en-US" baseline="0" smtClean="0"/>
              <a:t> Closing Slide</a:t>
            </a:r>
          </a:p>
          <a:p>
            <a:r>
              <a:rPr lang="en-US" baseline="0" smtClean="0"/>
              <a:t>Variation: none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65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(Deep-sea coral photos courtesy "Mountains in the Sea" scientific party, NOAA, and the Institute for Exploration</a:t>
            </a:r>
            <a:r>
              <a:rPr lang="en-US" baseline="0" dirty="0" smtClean="0"/>
              <a:t> - http://www.whoi.edu/oceanus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728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 Content</a:t>
            </a:r>
            <a:r>
              <a:rPr lang="en-US" baseline="0" smtClean="0"/>
              <a:t> with Portrait Picture</a:t>
            </a:r>
            <a:endParaRPr lang="en-US" smtClean="0"/>
          </a:p>
          <a:p>
            <a:pPr defTabSz="883768">
              <a:defRPr/>
            </a:pPr>
            <a:r>
              <a:rPr lang="en-US" baseline="0" smtClean="0"/>
              <a:t>Variation: none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3624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 Title and Content 2</a:t>
            </a:r>
          </a:p>
          <a:p>
            <a:pPr defTabSz="883768">
              <a:defRPr/>
            </a:pPr>
            <a:r>
              <a:rPr lang="en-US" baseline="0" smtClean="0"/>
              <a:t>Variation: none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51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 </a:t>
            </a:r>
            <a:r>
              <a:rPr lang="fr-FR" sz="1200" dirty="0" smtClean="0">
                <a:effectLst/>
              </a:rPr>
              <a:t>Vien </a:t>
            </a:r>
            <a:r>
              <a:rPr lang="fr-FR" sz="1200" dirty="0" err="1" smtClean="0">
                <a:effectLst/>
              </a:rPr>
              <a:t>Ngoc</a:t>
            </a:r>
            <a:r>
              <a:rPr lang="fr-FR" sz="1200" dirty="0" smtClean="0">
                <a:effectLst/>
              </a:rPr>
              <a:t> Nam/</a:t>
            </a:r>
            <a:r>
              <a:rPr lang="fr-FR" sz="1200" dirty="0" err="1" smtClean="0">
                <a:effectLst/>
              </a:rPr>
              <a:t>Nong</a:t>
            </a:r>
            <a:r>
              <a:rPr lang="fr-FR" sz="1200" dirty="0" smtClean="0">
                <a:effectLst/>
              </a:rPr>
              <a:t> </a:t>
            </a:r>
            <a:r>
              <a:rPr lang="fr-FR" sz="1200" dirty="0" err="1" smtClean="0">
                <a:effectLst/>
              </a:rPr>
              <a:t>Lam</a:t>
            </a:r>
            <a:r>
              <a:rPr lang="fr-FR" sz="1200" dirty="0" smtClean="0">
                <a:effectLst/>
              </a:rPr>
              <a:t> </a:t>
            </a:r>
            <a:r>
              <a:rPr lang="fr-FR" sz="1200" dirty="0" err="1" smtClean="0">
                <a:effectLst/>
              </a:rPr>
              <a:t>Univerity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5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</a:t>
            </a:r>
            <a:r>
              <a:rPr lang="en-US" baseline="0" smtClean="0"/>
              <a:t> Title and Content 2 Columns All Bullet</a:t>
            </a:r>
          </a:p>
          <a:p>
            <a:r>
              <a:rPr lang="en-US" baseline="0" smtClean="0"/>
              <a:t>Variation: none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58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Photo credit: Consortium for Ocean Leadership (http://www.oceanleadership.org/2010)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5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Layout:</a:t>
            </a:r>
            <a:r>
              <a:rPr lang="en-US" baseline="0" smtClean="0"/>
              <a:t> Title and Content 2 Columns All Bullet</a:t>
            </a:r>
          </a:p>
          <a:p>
            <a:r>
              <a:rPr lang="en-US" baseline="0" smtClean="0"/>
              <a:t>Variation: none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084E30-EE12-4B6B-A341-A7B17EEFE7B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858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 smtClean="0"/>
              <a:t>(Note: the WIREs</a:t>
            </a:r>
            <a:r>
              <a:rPr lang="en-US" baseline="0" dirty="0" smtClean="0"/>
              <a:t> CC paper does not include the 6</a:t>
            </a:r>
            <a:r>
              <a:rPr lang="en-US" baseline="30000" dirty="0" smtClean="0"/>
              <a:t>th</a:t>
            </a:r>
            <a:r>
              <a:rPr lang="en-US" baseline="0" dirty="0" smtClean="0"/>
              <a:t> story, as there was no paper on the effects of forests on regional climate with a CC adaptation perspective)</a:t>
            </a:r>
            <a:endParaRPr lang="en-US" dirty="0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854816D-6DCD-4BE5-B59F-918893D8CE6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91747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IFOR_IMG_2352_2012-03-23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7045"/>
            <a:ext cx="9144000" cy="5332223"/>
          </a:xfrm>
          <a:prstGeom prst="rect">
            <a:avLst/>
          </a:prstGeom>
        </p:spPr>
      </p:pic>
      <p:pic>
        <p:nvPicPr>
          <p:cNvPr id="9" name="Picture 8" descr="head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5085184"/>
            <a:ext cx="6264696" cy="720080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805264"/>
            <a:ext cx="6264696" cy="36004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27785" y="6165304"/>
            <a:ext cx="6264696" cy="43204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CIFOR_logo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61719" y="5521963"/>
            <a:ext cx="898983" cy="85043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44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36"/>
          <a:stretch/>
        </p:blipFill>
        <p:spPr>
          <a:xfrm>
            <a:off x="0" y="139603"/>
            <a:ext cx="9144000" cy="6718397"/>
          </a:xfrm>
          <a:prstGeom prst="rect">
            <a:avLst/>
          </a:prstGeom>
        </p:spPr>
      </p:pic>
      <p:pic>
        <p:nvPicPr>
          <p:cNvPr id="5" name="Picture 4" descr="foot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02369"/>
            <a:ext cx="9144000" cy="166306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 Multi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5446.JP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036"/>
          <a:stretch/>
        </p:blipFill>
        <p:spPr>
          <a:xfrm>
            <a:off x="0" y="139603"/>
            <a:ext cx="9144000" cy="6718397"/>
          </a:xfrm>
          <a:prstGeom prst="rect">
            <a:avLst/>
          </a:prstGeom>
        </p:spPr>
      </p:pic>
      <p:pic>
        <p:nvPicPr>
          <p:cNvPr id="8" name="Picture 7" descr="footer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5202369"/>
            <a:ext cx="9144000" cy="1663065"/>
          </a:xfrm>
          <a:prstGeom prst="rect">
            <a:avLst/>
          </a:prstGeom>
        </p:spPr>
      </p:pic>
      <p:sp>
        <p:nvSpPr>
          <p:cNvPr id="6" name="Rectangle 5"/>
          <p:cNvSpPr/>
          <p:nvPr userDrawn="1"/>
        </p:nvSpPr>
        <p:spPr>
          <a:xfrm>
            <a:off x="2636168" y="5545807"/>
            <a:ext cx="6400328" cy="968870"/>
          </a:xfrm>
          <a:prstGeom prst="rect">
            <a:avLst/>
          </a:prstGeom>
          <a:solidFill>
            <a:srgbClr val="FAF9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CDEF338-8B57-426A-A190-52EAA2AF925E}" type="datetimeFigureOut">
              <a:rPr lang="fr-FR" smtClean="0"/>
              <a:t>16/02/2014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6FED5640-BFD2-4F8C-9B07-70A9C1D7669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637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Multi-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S:\User\Ramadian Bachtiar\@Best shots\General Forest\20091005_Indonesia_MP_011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6368"/>
            <a:ext cx="9144000" cy="5652217"/>
          </a:xfrm>
          <a:prstGeom prst="rect">
            <a:avLst/>
          </a:prstGeom>
          <a:noFill/>
        </p:spPr>
      </p:pic>
      <p:pic>
        <p:nvPicPr>
          <p:cNvPr id="8" name="Picture 7" descr="header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4857750"/>
            <a:ext cx="9144000" cy="2000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27784" y="5085184"/>
            <a:ext cx="6264696" cy="720080"/>
          </a:xfrm>
        </p:spPr>
        <p:txBody>
          <a:bodyPr>
            <a:no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27784" y="5805264"/>
            <a:ext cx="6264696" cy="36004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2627785" y="6165304"/>
            <a:ext cx="6264696" cy="432047"/>
          </a:xfrm>
        </p:spPr>
        <p:txBody>
          <a:bodyPr/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62820" y="5277257"/>
            <a:ext cx="2483768" cy="1224135"/>
          </a:xfrm>
          <a:prstGeom prst="rect">
            <a:avLst/>
          </a:prstGeom>
          <a:solidFill>
            <a:srgbClr val="F0F2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>
            <a:lvl1pPr marL="227013" indent="-227013">
              <a:defRPr sz="2000"/>
            </a:lvl1pPr>
            <a:lvl2pPr marL="461963" indent="-234950">
              <a:defRPr sz="2000"/>
            </a:lvl2pPr>
            <a:lvl3pPr marL="687388" indent="-225425">
              <a:defRPr sz="2000"/>
            </a:lvl3pPr>
            <a:lvl4pPr marL="1031875" indent="-288925">
              <a:defRPr sz="2000"/>
            </a:lvl4pPr>
            <a:lvl5pPr marL="1258888" indent="-227013"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628775"/>
            <a:ext cx="8229600" cy="4608513"/>
          </a:xfrm>
        </p:spPr>
        <p:txBody>
          <a:bodyPr/>
          <a:lstStyle>
            <a:lvl1pPr>
              <a:buNone/>
              <a:defRPr/>
            </a:lvl1pPr>
            <a:lvl2pPr marL="461963" indent="-234950">
              <a:buFont typeface="Wingdings" pitchFamily="2" charset="2"/>
              <a:buChar char="§"/>
              <a:defRPr/>
            </a:lvl2pPr>
            <a:lvl3pPr marL="687388" indent="-225425">
              <a:buFont typeface="Arial" pitchFamily="34" charset="0"/>
              <a:buChar char="•"/>
              <a:defRPr/>
            </a:lvl3pPr>
            <a:lvl4pPr marL="968375" indent="-280988">
              <a:buFont typeface="Verdana" pitchFamily="34" charset="0"/>
              <a:buChar char="-"/>
              <a:defRPr/>
            </a:lvl4pPr>
            <a:lvl5pPr marL="1203325" indent="-234950"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28800"/>
            <a:ext cx="3970338" cy="4536504"/>
          </a:xfrm>
        </p:spPr>
        <p:txBody>
          <a:bodyPr/>
          <a:lstStyle>
            <a:lvl1pPr marL="0" indent="0">
              <a:buNone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Verdana" pitchFamily="34" charset="0"/>
              <a:buChar char="-"/>
              <a:defRPr/>
            </a:lvl4pPr>
            <a:lvl5pPr marL="1203325" indent="-234950"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Content Placeholder 3"/>
          <p:cNvSpPr>
            <a:spLocks noGrp="1"/>
          </p:cNvSpPr>
          <p:nvPr>
            <p:ph sz="quarter" idx="11"/>
          </p:nvPr>
        </p:nvSpPr>
        <p:spPr>
          <a:xfrm>
            <a:off x="4579938" y="1628800"/>
            <a:ext cx="3970338" cy="4536504"/>
          </a:xfrm>
        </p:spPr>
        <p:txBody>
          <a:bodyPr/>
          <a:lstStyle>
            <a:lvl1pPr marL="0" indent="0">
              <a:buNone/>
              <a:defRPr/>
            </a:lvl1pPr>
            <a:lvl2pPr>
              <a:buFont typeface="Wingdings" pitchFamily="2" charset="2"/>
              <a:buChar char="§"/>
              <a:defRPr/>
            </a:lvl2pPr>
            <a:lvl3pPr>
              <a:buFont typeface="Arial" pitchFamily="34" charset="0"/>
              <a:buChar char="•"/>
              <a:defRPr/>
            </a:lvl3pPr>
            <a:lvl4pPr>
              <a:buFont typeface="Verdana" pitchFamily="34" charset="0"/>
              <a:buChar char="-"/>
              <a:defRPr/>
            </a:lvl4pPr>
            <a:lvl5pPr marL="1203325" indent="-234950">
              <a:buFont typeface="Arial" pitchFamily="34" charset="0"/>
              <a:buChar char="»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 All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628800"/>
            <a:ext cx="3970338" cy="4536504"/>
          </a:xfrm>
        </p:spPr>
        <p:txBody>
          <a:bodyPr/>
          <a:lstStyle>
            <a:lvl1pPr marL="227013" indent="-227013"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Verdana" pitchFamily="34" charset="0"/>
              <a:buChar char="-"/>
              <a:defRPr/>
            </a:lvl3pPr>
            <a:lvl4pPr>
              <a:buFont typeface="Arial" pitchFamily="34" charset="0"/>
              <a:buChar char="»"/>
              <a:defRPr/>
            </a:lvl4pPr>
            <a:lvl5pPr marL="1203325" indent="-23495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3"/>
          <p:cNvSpPr>
            <a:spLocks noGrp="1"/>
          </p:cNvSpPr>
          <p:nvPr>
            <p:ph sz="quarter" idx="11"/>
          </p:nvPr>
        </p:nvSpPr>
        <p:spPr>
          <a:xfrm>
            <a:off x="4716462" y="1628800"/>
            <a:ext cx="3970338" cy="4536504"/>
          </a:xfrm>
        </p:spPr>
        <p:txBody>
          <a:bodyPr/>
          <a:lstStyle>
            <a:lvl1pPr marL="227013" indent="-227013">
              <a:buFont typeface="Wingdings" pitchFamily="2" charset="2"/>
              <a:buChar char="§"/>
              <a:defRPr/>
            </a:lvl1pPr>
            <a:lvl2pPr>
              <a:buFont typeface="Arial" pitchFamily="34" charset="0"/>
              <a:buChar char="•"/>
              <a:defRPr/>
            </a:lvl2pPr>
            <a:lvl3pPr>
              <a:buFont typeface="Verdana" pitchFamily="34" charset="0"/>
              <a:buChar char="-"/>
              <a:defRPr/>
            </a:lvl3pPr>
            <a:lvl4pPr>
              <a:buFont typeface="Arial" pitchFamily="34" charset="0"/>
              <a:buChar char="»"/>
              <a:defRPr/>
            </a:lvl4pPr>
            <a:lvl5pPr marL="1203325" indent="-234950">
              <a:buFont typeface="Wingdings" pitchFamily="2" charset="2"/>
              <a:buChar char="Ø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5157192"/>
            <a:ext cx="7772400" cy="611783"/>
          </a:xfrm>
        </p:spPr>
        <p:txBody>
          <a:bodyPr anchor="t">
            <a:normAutofit/>
          </a:bodyPr>
          <a:lstStyle>
            <a:lvl1pPr algn="ctr">
              <a:defRPr sz="3400" b="1" cap="none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17132"/>
            <a:ext cx="7772400" cy="504056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0"/>
          </p:nvPr>
        </p:nvSpPr>
        <p:spPr>
          <a:xfrm>
            <a:off x="0" y="115888"/>
            <a:ext cx="9144000" cy="500538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otrait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764140" y="260648"/>
            <a:ext cx="6128340" cy="792088"/>
          </a:xfrm>
        </p:spPr>
        <p:txBody>
          <a:bodyPr anchor="ctr">
            <a:noAutofit/>
          </a:bodyPr>
          <a:lstStyle>
            <a:lvl1pPr algn="ctr">
              <a:defRPr sz="3200" b="1"/>
            </a:lvl1pPr>
          </a:lstStyle>
          <a:p>
            <a:r>
              <a:rPr lang="en-US" smtClean="0"/>
              <a:t>Click to edit title</a:t>
            </a:r>
            <a:endParaRPr lang="en-US"/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0"/>
          </p:nvPr>
        </p:nvSpPr>
        <p:spPr>
          <a:xfrm>
            <a:off x="0" y="161206"/>
            <a:ext cx="2589637" cy="6400138"/>
          </a:xfrm>
        </p:spPr>
        <p:txBody>
          <a:bodyPr/>
          <a:lstStyle/>
          <a:p>
            <a:endParaRPr lang="en-US"/>
          </a:p>
        </p:txBody>
      </p:sp>
      <p:sp>
        <p:nvSpPr>
          <p:cNvPr id="25" name="Content Placeholder 24"/>
          <p:cNvSpPr>
            <a:spLocks noGrp="1"/>
          </p:cNvSpPr>
          <p:nvPr>
            <p:ph sz="quarter" idx="11"/>
          </p:nvPr>
        </p:nvSpPr>
        <p:spPr>
          <a:xfrm>
            <a:off x="2771121" y="1340768"/>
            <a:ext cx="6122054" cy="45361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Horizont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433564"/>
            <a:ext cx="9144000" cy="71551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115888"/>
            <a:ext cx="9144000" cy="3226246"/>
          </a:xfrm>
        </p:spPr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23366" y="4149725"/>
            <a:ext cx="875311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152400"/>
          </a:xfrm>
          <a:prstGeom prst="rect">
            <a:avLst/>
          </a:prstGeom>
          <a:solidFill>
            <a:srgbClr val="40612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6" name="Picture 5" descr="body.png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0" y="4865184"/>
            <a:ext cx="9144000" cy="2000250"/>
          </a:xfrm>
          <a:prstGeom prst="rect">
            <a:avLst/>
          </a:prstGeom>
        </p:spPr>
      </p:pic>
      <p:pic>
        <p:nvPicPr>
          <p:cNvPr id="9" name="Picture 8" descr="CIFOR_logo.png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7947280" y="5738367"/>
            <a:ext cx="756453" cy="71560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96" r:id="rId1"/>
    <p:sldLayoutId id="2147483909" r:id="rId2"/>
    <p:sldLayoutId id="2147483897" r:id="rId3"/>
    <p:sldLayoutId id="2147483905" r:id="rId4"/>
    <p:sldLayoutId id="2147483906" r:id="rId5"/>
    <p:sldLayoutId id="2147483907" r:id="rId6"/>
    <p:sldLayoutId id="2147483898" r:id="rId7"/>
    <p:sldLayoutId id="2147483903" r:id="rId8"/>
    <p:sldLayoutId id="2147483904" r:id="rId9"/>
    <p:sldLayoutId id="2147483901" r:id="rId10"/>
    <p:sldLayoutId id="2147483902" r:id="rId11"/>
    <p:sldLayoutId id="2147483908" r:id="rId12"/>
    <p:sldLayoutId id="2147483910" r:id="rId13"/>
    <p:sldLayoutId id="2147483911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227013" indent="-227013" algn="l" defTabSz="914400" rtl="0" eaLnBrk="1" latinLnBrk="0" hangingPunct="1">
        <a:spcBef>
          <a:spcPct val="20000"/>
        </a:spcBef>
        <a:buClr>
          <a:srgbClr val="40612E"/>
        </a:buClr>
        <a:buFont typeface="Wingdings" pitchFamily="2" charset="2"/>
        <a:buChar char="§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515938" indent="-288925" algn="l" defTabSz="914400" rtl="0" eaLnBrk="1" latinLnBrk="0" hangingPunct="1">
        <a:spcBef>
          <a:spcPct val="20000"/>
        </a:spcBef>
        <a:buClr>
          <a:srgbClr val="40612E"/>
        </a:buClr>
        <a:buFont typeface="Arial" pitchFamily="34" charset="0"/>
        <a:buChar char="•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742950" indent="-227013" algn="l" defTabSz="914400" rtl="0" eaLnBrk="1" latinLnBrk="0" hangingPunct="1">
        <a:spcBef>
          <a:spcPct val="20000"/>
        </a:spcBef>
        <a:buClr>
          <a:srgbClr val="40612E"/>
        </a:buClr>
        <a:buFont typeface="Verdana" pitchFamily="34" charset="0"/>
        <a:buChar char="-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968375" indent="-225425" algn="l" defTabSz="914400" rtl="0" eaLnBrk="1" latinLnBrk="0" hangingPunct="1">
        <a:spcBef>
          <a:spcPct val="20000"/>
        </a:spcBef>
        <a:buClr>
          <a:srgbClr val="40612E"/>
        </a:buClr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1312863" indent="-344488" algn="l" defTabSz="914400" rtl="0" eaLnBrk="1" latinLnBrk="0" hangingPunct="1">
        <a:spcBef>
          <a:spcPct val="20000"/>
        </a:spcBef>
        <a:buClr>
          <a:srgbClr val="40612E"/>
        </a:buClr>
        <a:buFont typeface="Wingdings" pitchFamily="2" charset="2"/>
        <a:buChar char="Ø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openxmlformats.org/officeDocument/2006/relationships/image" Target="../media/image15.wmf"/><Relationship Id="rId7" Type="http://schemas.openxmlformats.org/officeDocument/2006/relationships/image" Target="../media/image19.wmf"/><Relationship Id="rId12" Type="http://schemas.openxmlformats.org/officeDocument/2006/relationships/image" Target="../media/image24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wmf"/><Relationship Id="rId11" Type="http://schemas.openxmlformats.org/officeDocument/2006/relationships/image" Target="../media/image23.jpeg"/><Relationship Id="rId5" Type="http://schemas.openxmlformats.org/officeDocument/2006/relationships/image" Target="../media/image17.wmf"/><Relationship Id="rId10" Type="http://schemas.openxmlformats.org/officeDocument/2006/relationships/image" Target="../media/image22.png"/><Relationship Id="rId4" Type="http://schemas.openxmlformats.org/officeDocument/2006/relationships/image" Target="../media/image16.wmf"/><Relationship Id="rId9" Type="http://schemas.openxmlformats.org/officeDocument/2006/relationships/image" Target="../media/image21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diagramLayout" Target="../diagrams/layout2.xml"/><Relationship Id="rId7" Type="http://schemas.openxmlformats.org/officeDocument/2006/relationships/chart" Target="../charts/chart1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chart" Target="../charts/chart4.xml"/><Relationship Id="rId4" Type="http://schemas.openxmlformats.org/officeDocument/2006/relationships/diagramQuickStyle" Target="../diagrams/quickStyle2.xml"/><Relationship Id="rId9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69298" y="353302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4221" y="233663"/>
            <a:ext cx="9228221" cy="1152685"/>
          </a:xfrm>
        </p:spPr>
        <p:txBody>
          <a:bodyPr/>
          <a:lstStyle/>
          <a:p>
            <a:pPr algn="ctr"/>
            <a:r>
              <a:rPr lang="en-US" dirty="0"/>
              <a:t>Impact chains of climate change in coastal regions </a:t>
            </a:r>
            <a:r>
              <a:rPr lang="en-US" dirty="0" smtClean="0"/>
              <a:t>for ecosystem-based adaptation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2569298" y="5957050"/>
            <a:ext cx="6264696" cy="432047"/>
          </a:xfrm>
        </p:spPr>
        <p:txBody>
          <a:bodyPr/>
          <a:lstStyle/>
          <a:p>
            <a:r>
              <a:rPr lang="en-US" sz="1400" dirty="0" smtClean="0"/>
              <a:t>Presented by </a:t>
            </a:r>
            <a:r>
              <a:rPr lang="en-US" sz="1700" dirty="0" smtClean="0"/>
              <a:t>Giacomo Fedele, </a:t>
            </a:r>
            <a:r>
              <a:rPr lang="en-US" sz="1400" dirty="0" smtClean="0"/>
              <a:t>Study by </a:t>
            </a:r>
            <a:r>
              <a:rPr lang="en-US" sz="1700" dirty="0" smtClean="0"/>
              <a:t>Emilia </a:t>
            </a:r>
            <a:r>
              <a:rPr lang="en-US" sz="1700" dirty="0"/>
              <a:t>Pramova, Florie </a:t>
            </a:r>
            <a:r>
              <a:rPr lang="en-US" sz="1700" dirty="0" smtClean="0"/>
              <a:t>Chazarin, </a:t>
            </a:r>
            <a:r>
              <a:rPr lang="en-US" sz="1700" dirty="0" err="1" smtClean="0"/>
              <a:t>Fitri</a:t>
            </a:r>
            <a:r>
              <a:rPr lang="en-US" sz="1700" dirty="0" smtClean="0"/>
              <a:t> </a:t>
            </a:r>
            <a:r>
              <a:rPr lang="en-US" sz="1700" dirty="0" err="1" smtClean="0"/>
              <a:t>Hasibuan</a:t>
            </a:r>
            <a:r>
              <a:rPr lang="en-US" sz="1700" dirty="0" smtClean="0"/>
              <a:t> and Bruno </a:t>
            </a:r>
            <a:r>
              <a:rPr lang="en-US" sz="1700" dirty="0" err="1" smtClean="0"/>
              <a:t>Locatelli</a:t>
            </a:r>
            <a:endParaRPr lang="en-US" sz="1700" dirty="0"/>
          </a:p>
        </p:txBody>
      </p:sp>
      <p:sp>
        <p:nvSpPr>
          <p:cNvPr id="4" name="TextBox 3"/>
          <p:cNvSpPr txBox="1"/>
          <p:nvPr/>
        </p:nvSpPr>
        <p:spPr>
          <a:xfrm>
            <a:off x="2569298" y="5095308"/>
            <a:ext cx="669269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Coastal hazards and climate change impacts on coastal ecosystem services </a:t>
            </a:r>
            <a:r>
              <a:rPr lang="en-GB" b="1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</a:t>
            </a:r>
            <a:r>
              <a:rPr lang="en-GB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Febraury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19</a:t>
            </a:r>
            <a:r>
              <a:rPr lang="en-GB" sz="1400" baseline="30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th</a:t>
            </a:r>
            <a:r>
              <a:rPr lang="en-GB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2014, Jakarta, Indonesia</a:t>
            </a:r>
            <a:endParaRPr lang="fr-FR" sz="1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29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orie\Desktop\CIFOR\Conference ECSA 53 - China 2013\Presentation\Sea-Level Ri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49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L-Shape 4"/>
          <p:cNvSpPr/>
          <p:nvPr/>
        </p:nvSpPr>
        <p:spPr>
          <a:xfrm rot="5400000">
            <a:off x="2131144" y="-2116393"/>
            <a:ext cx="3111907" cy="7374195"/>
          </a:xfrm>
          <a:prstGeom prst="corner">
            <a:avLst>
              <a:gd name="adj1" fmla="val 38626"/>
              <a:gd name="adj2" fmla="val 4170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L-Shape 5"/>
          <p:cNvSpPr/>
          <p:nvPr/>
        </p:nvSpPr>
        <p:spPr>
          <a:xfrm rot="5400000">
            <a:off x="2856271" y="-1391266"/>
            <a:ext cx="1966452" cy="7374195"/>
          </a:xfrm>
          <a:prstGeom prst="corner">
            <a:avLst>
              <a:gd name="adj1" fmla="val 50626"/>
              <a:gd name="adj2" fmla="val 61200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L-Shape 6"/>
          <p:cNvSpPr/>
          <p:nvPr/>
        </p:nvSpPr>
        <p:spPr>
          <a:xfrm>
            <a:off x="0" y="2462981"/>
            <a:ext cx="7270955" cy="3170903"/>
          </a:xfrm>
          <a:prstGeom prst="corner">
            <a:avLst>
              <a:gd name="adj1" fmla="val 52947"/>
              <a:gd name="adj2" fmla="val 32500"/>
            </a:avLst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9151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Rectangle 69"/>
          <p:cNvSpPr/>
          <p:nvPr/>
        </p:nvSpPr>
        <p:spPr>
          <a:xfrm>
            <a:off x="5943600" y="5754414"/>
            <a:ext cx="3200400" cy="1103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Rounded Rectangle 38"/>
          <p:cNvSpPr/>
          <p:nvPr/>
        </p:nvSpPr>
        <p:spPr>
          <a:xfrm>
            <a:off x="504485" y="1550430"/>
            <a:ext cx="3074672" cy="45819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/>
              <a:t>Forests and trees</a:t>
            </a:r>
            <a:endParaRPr lang="en-US" sz="2800" b="1" dirty="0"/>
          </a:p>
        </p:txBody>
      </p:sp>
      <p:pic>
        <p:nvPicPr>
          <p:cNvPr id="40" name="Picture 39" descr="C:\Users\blocatelli\AppData\Local\Microsoft\Windows\Temporary Internet Files\Content.IE5\FAWJ0H3B\MC900293362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9156" y="1223146"/>
            <a:ext cx="1083250" cy="1112767"/>
          </a:xfrm>
          <a:prstGeom prst="rect">
            <a:avLst/>
          </a:prstGeom>
          <a:noFill/>
        </p:spPr>
      </p:pic>
      <p:grpSp>
        <p:nvGrpSpPr>
          <p:cNvPr id="113" name="Group 112"/>
          <p:cNvGrpSpPr/>
          <p:nvPr/>
        </p:nvGrpSpPr>
        <p:grpSpPr>
          <a:xfrm>
            <a:off x="-1" y="2074084"/>
            <a:ext cx="7930032" cy="4816897"/>
            <a:chOff x="-1" y="2074084"/>
            <a:chExt cx="7930032" cy="4816897"/>
          </a:xfrm>
        </p:grpSpPr>
        <p:sp>
          <p:nvSpPr>
            <p:cNvPr id="66" name="Rectangle 65"/>
            <p:cNvSpPr/>
            <p:nvPr/>
          </p:nvSpPr>
          <p:spPr>
            <a:xfrm>
              <a:off x="-1" y="5782985"/>
              <a:ext cx="2175641" cy="11079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dirty="0" smtClean="0">
                  <a:ea typeface="Verdana" pitchFamily="34" charset="0"/>
                  <a:cs typeface="Verdana" pitchFamily="34" charset="0"/>
                </a:rPr>
                <a:t>(see </a:t>
              </a:r>
              <a:r>
                <a:rPr lang="en-US" sz="1100" dirty="0" err="1" smtClean="0">
                  <a:ea typeface="Verdana" pitchFamily="34" charset="0"/>
                  <a:cs typeface="Verdana" pitchFamily="34" charset="0"/>
                </a:rPr>
                <a:t>Pramova</a:t>
              </a:r>
              <a:r>
                <a:rPr lang="en-US" sz="1100" dirty="0" smtClean="0">
                  <a:ea typeface="Verdana" pitchFamily="34" charset="0"/>
                  <a:cs typeface="Verdana" pitchFamily="34" charset="0"/>
                </a:rPr>
                <a:t> et al., 2012. Forests and trees for social adaptation to climate variability and change. WIREs Climate Change 3:581–596)</a:t>
              </a:r>
              <a:endParaRPr lang="en-US" sz="1100" dirty="0"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38" name="Notched Right Arrow 37"/>
            <p:cNvSpPr/>
            <p:nvPr/>
          </p:nvSpPr>
          <p:spPr>
            <a:xfrm>
              <a:off x="2368220" y="2961135"/>
              <a:ext cx="3575299" cy="299075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1" name="Rounded Rectangle 40"/>
            <p:cNvSpPr/>
            <p:nvPr/>
          </p:nvSpPr>
          <p:spPr>
            <a:xfrm>
              <a:off x="512856" y="2963394"/>
              <a:ext cx="1774107" cy="66246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1. Products</a:t>
              </a:r>
              <a:endParaRPr lang="en-US" sz="1600" dirty="0"/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371769" y="2369837"/>
              <a:ext cx="2029163" cy="515252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Provisioning services</a:t>
              </a:r>
              <a:endParaRPr lang="en-US" dirty="0"/>
            </a:p>
          </p:txBody>
        </p:sp>
        <p:sp>
          <p:nvSpPr>
            <p:cNvPr id="43" name="Rounded Rectangle 42"/>
            <p:cNvSpPr/>
            <p:nvPr/>
          </p:nvSpPr>
          <p:spPr>
            <a:xfrm>
              <a:off x="2728217" y="2369837"/>
              <a:ext cx="2773936" cy="515252"/>
            </a:xfrm>
            <a:prstGeom prst="roundRect">
              <a:avLst/>
            </a:prstGeom>
            <a:solidFill>
              <a:srgbClr val="008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dirty="0" smtClean="0"/>
                <a:t>Local and regional regulating services</a:t>
              </a:r>
              <a:endParaRPr lang="en-US" dirty="0"/>
            </a:p>
          </p:txBody>
        </p:sp>
        <p:sp>
          <p:nvSpPr>
            <p:cNvPr id="44" name="Rounded Rectangle 43"/>
            <p:cNvSpPr/>
            <p:nvPr/>
          </p:nvSpPr>
          <p:spPr>
            <a:xfrm>
              <a:off x="2728216" y="3341457"/>
              <a:ext cx="2483992" cy="6331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2. Agriculture</a:t>
              </a:r>
              <a:endParaRPr lang="en-US" sz="1600" dirty="0"/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2728216" y="4028756"/>
              <a:ext cx="2483992" cy="6331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3. Watersheds</a:t>
              </a:r>
              <a:endParaRPr lang="en-US" sz="1600" dirty="0"/>
            </a:p>
          </p:txBody>
        </p:sp>
        <p:sp>
          <p:nvSpPr>
            <p:cNvPr id="46" name="Rounded Rectangle 45"/>
            <p:cNvSpPr/>
            <p:nvPr/>
          </p:nvSpPr>
          <p:spPr>
            <a:xfrm>
              <a:off x="2728216" y="4716056"/>
              <a:ext cx="2483992" cy="633135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4. Coasts</a:t>
              </a:r>
              <a:endParaRPr lang="en-US" sz="1600" dirty="0"/>
            </a:p>
          </p:txBody>
        </p:sp>
        <p:sp>
          <p:nvSpPr>
            <p:cNvPr id="47" name="Rounded Rectangle 46"/>
            <p:cNvSpPr/>
            <p:nvPr/>
          </p:nvSpPr>
          <p:spPr>
            <a:xfrm>
              <a:off x="2728216" y="5403356"/>
              <a:ext cx="2483992" cy="6331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5. Cities</a:t>
              </a:r>
              <a:endParaRPr lang="en-US" sz="1600" dirty="0"/>
            </a:p>
          </p:txBody>
        </p:sp>
        <p:sp>
          <p:nvSpPr>
            <p:cNvPr id="48" name="Down Arrow 47"/>
            <p:cNvSpPr/>
            <p:nvPr/>
          </p:nvSpPr>
          <p:spPr>
            <a:xfrm>
              <a:off x="1877277" y="2074084"/>
              <a:ext cx="458198" cy="2618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49" name="Down Arrow 48"/>
            <p:cNvSpPr/>
            <p:nvPr/>
          </p:nvSpPr>
          <p:spPr>
            <a:xfrm>
              <a:off x="2728217" y="2074084"/>
              <a:ext cx="458198" cy="261827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0" name="Rounded Rectangle 49"/>
            <p:cNvSpPr/>
            <p:nvPr/>
          </p:nvSpPr>
          <p:spPr>
            <a:xfrm>
              <a:off x="2728216" y="6090657"/>
              <a:ext cx="2483992" cy="633135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600" dirty="0" smtClean="0"/>
                <a:t>6. Regional climate</a:t>
              </a:r>
              <a:endParaRPr lang="en-US" sz="1600" dirty="0"/>
            </a:p>
          </p:txBody>
        </p:sp>
        <p:sp>
          <p:nvSpPr>
            <p:cNvPr id="51" name="Notched Right Arrow 50"/>
            <p:cNvSpPr/>
            <p:nvPr/>
          </p:nvSpPr>
          <p:spPr>
            <a:xfrm>
              <a:off x="5425516" y="4861649"/>
              <a:ext cx="523655" cy="32728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2" name="Notched Right Arrow 51"/>
            <p:cNvSpPr/>
            <p:nvPr/>
          </p:nvSpPr>
          <p:spPr>
            <a:xfrm>
              <a:off x="5425516" y="6236250"/>
              <a:ext cx="523655" cy="32728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3" name="Rounded Rectangle 52"/>
            <p:cNvSpPr/>
            <p:nvPr/>
          </p:nvSpPr>
          <p:spPr>
            <a:xfrm>
              <a:off x="6253511" y="2906978"/>
              <a:ext cx="1676520" cy="935573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Local adaptation to CC</a:t>
              </a:r>
              <a:endParaRPr lang="en-US" sz="1600" dirty="0"/>
            </a:p>
          </p:txBody>
        </p:sp>
        <p:sp>
          <p:nvSpPr>
            <p:cNvPr id="54" name="Rounded Rectangle 53"/>
            <p:cNvSpPr/>
            <p:nvPr/>
          </p:nvSpPr>
          <p:spPr>
            <a:xfrm>
              <a:off x="6253511" y="4099864"/>
              <a:ext cx="1676520" cy="1809102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err="1" smtClean="0"/>
                <a:t>Meso</a:t>
              </a:r>
              <a:r>
                <a:rPr lang="en-US" sz="1600" dirty="0" smtClean="0"/>
                <a:t>-level adaptation to CC</a:t>
              </a:r>
              <a:endParaRPr lang="en-US" sz="1600" dirty="0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6253511" y="6105336"/>
              <a:ext cx="1676520" cy="654569"/>
            </a:xfrm>
            <a:prstGeom prst="roundRect">
              <a:avLst/>
            </a:prstGeom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dirty="0" smtClean="0"/>
                <a:t>Regional adaptation to CC</a:t>
              </a:r>
              <a:endParaRPr lang="en-US" sz="1600" dirty="0"/>
            </a:p>
          </p:txBody>
        </p:sp>
        <p:cxnSp>
          <p:nvCxnSpPr>
            <p:cNvPr id="56" name="Elbow Connector 55"/>
            <p:cNvCxnSpPr>
              <a:stCxn id="42" idx="1"/>
              <a:endCxn id="41" idx="1"/>
            </p:cNvCxnSpPr>
            <p:nvPr/>
          </p:nvCxnSpPr>
          <p:spPr>
            <a:xfrm rot="10800000" flipH="1" flipV="1">
              <a:off x="371768" y="2627462"/>
              <a:ext cx="141087" cy="667161"/>
            </a:xfrm>
            <a:prstGeom prst="bentConnector3">
              <a:avLst>
                <a:gd name="adj1" fmla="val -162028"/>
              </a:avLst>
            </a:prstGeom>
            <a:ln w="127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57" name="Group 56"/>
            <p:cNvGrpSpPr/>
            <p:nvPr/>
          </p:nvGrpSpPr>
          <p:grpSpPr>
            <a:xfrm>
              <a:off x="2712451" y="2627462"/>
              <a:ext cx="1" cy="3779763"/>
              <a:chOff x="4251434" y="1209120"/>
              <a:chExt cx="1" cy="4400116"/>
            </a:xfrm>
          </p:grpSpPr>
          <p:cxnSp>
            <p:nvCxnSpPr>
              <p:cNvPr id="61" name="Elbow Connector 60"/>
              <p:cNvCxnSpPr>
                <a:stCxn id="43" idx="1"/>
                <a:endCxn id="44" idx="1"/>
              </p:cNvCxnSpPr>
              <p:nvPr/>
            </p:nvCxnSpPr>
            <p:spPr>
              <a:xfrm rot="10800000" flipV="1">
                <a:off x="4251434" y="1209121"/>
                <a:ext cx="1" cy="1199703"/>
              </a:xfrm>
              <a:prstGeom prst="bentConnector3">
                <a:avLst>
                  <a:gd name="adj1" fmla="val 2286010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2" name="Elbow Connector 61"/>
              <p:cNvCxnSpPr>
                <a:stCxn id="43" idx="1"/>
                <a:endCxn id="45" idx="1"/>
              </p:cNvCxnSpPr>
              <p:nvPr/>
            </p:nvCxnSpPr>
            <p:spPr>
              <a:xfrm rot="10800000" flipV="1">
                <a:off x="4251434" y="1209120"/>
                <a:ext cx="1" cy="1999805"/>
              </a:xfrm>
              <a:prstGeom prst="bentConnector3">
                <a:avLst>
                  <a:gd name="adj1" fmla="val 2286010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3" name="Elbow Connector 62"/>
              <p:cNvCxnSpPr>
                <a:stCxn id="43" idx="1"/>
                <a:endCxn id="46" idx="1"/>
              </p:cNvCxnSpPr>
              <p:nvPr/>
            </p:nvCxnSpPr>
            <p:spPr>
              <a:xfrm rot="10800000" flipV="1">
                <a:off x="4251434" y="1209120"/>
                <a:ext cx="1" cy="2799908"/>
              </a:xfrm>
              <a:prstGeom prst="bentConnector3">
                <a:avLst>
                  <a:gd name="adj1" fmla="val 2286010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Elbow Connector 63"/>
              <p:cNvCxnSpPr>
                <a:stCxn id="43" idx="1"/>
                <a:endCxn id="47" idx="1"/>
              </p:cNvCxnSpPr>
              <p:nvPr/>
            </p:nvCxnSpPr>
            <p:spPr>
              <a:xfrm rot="10800000" flipV="1">
                <a:off x="4251434" y="1209120"/>
                <a:ext cx="1" cy="3600011"/>
              </a:xfrm>
              <a:prstGeom prst="bentConnector3">
                <a:avLst>
                  <a:gd name="adj1" fmla="val 2286010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Elbow Connector 64"/>
              <p:cNvCxnSpPr>
                <a:stCxn id="43" idx="1"/>
                <a:endCxn id="50" idx="1"/>
              </p:cNvCxnSpPr>
              <p:nvPr/>
            </p:nvCxnSpPr>
            <p:spPr>
              <a:xfrm rot="10800000" flipV="1">
                <a:off x="4251434" y="1209121"/>
                <a:ext cx="1" cy="4400115"/>
              </a:xfrm>
              <a:prstGeom prst="bentConnector3">
                <a:avLst>
                  <a:gd name="adj1" fmla="val 22860100000"/>
                </a:avLst>
              </a:prstGeom>
              <a:ln>
                <a:tailEnd type="arrow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8" name="Notched Right Arrow 57"/>
            <p:cNvSpPr/>
            <p:nvPr/>
          </p:nvSpPr>
          <p:spPr>
            <a:xfrm>
              <a:off x="5425516" y="3487049"/>
              <a:ext cx="523655" cy="32728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59" name="Notched Right Arrow 58"/>
            <p:cNvSpPr/>
            <p:nvPr/>
          </p:nvSpPr>
          <p:spPr>
            <a:xfrm>
              <a:off x="5425516" y="4174349"/>
              <a:ext cx="523655" cy="32728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sp>
          <p:nvSpPr>
            <p:cNvPr id="60" name="Notched Right Arrow 59"/>
            <p:cNvSpPr/>
            <p:nvPr/>
          </p:nvSpPr>
          <p:spPr>
            <a:xfrm>
              <a:off x="5425516" y="5548949"/>
              <a:ext cx="523655" cy="327284"/>
            </a:xfrm>
            <a:prstGeom prst="notch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 sz="1600"/>
            </a:p>
          </p:txBody>
        </p:sp>
        <p:pic>
          <p:nvPicPr>
            <p:cNvPr id="33" name="Picture 3" descr="C:\Users\blocatelli\AppData\Local\Microsoft\Windows\Temporary Internet Files\Content.IE5\FAWJ0H3B\MC900411902[1].wmf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55652" y="3012388"/>
              <a:ext cx="636511" cy="588299"/>
            </a:xfrm>
            <a:prstGeom prst="rect">
              <a:avLst/>
            </a:prstGeom>
            <a:noFill/>
          </p:spPr>
        </p:pic>
        <p:pic>
          <p:nvPicPr>
            <p:cNvPr id="35" name="Picture 3" descr="C:\Users\blocatelli\AppData\Local\Microsoft\Windows\Temporary Internet Files\Content.IE5\R4P94XD5\MC900390692[1].wm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29164" y="3369638"/>
              <a:ext cx="443390" cy="532067"/>
            </a:xfrm>
            <a:prstGeom prst="rect">
              <a:avLst/>
            </a:prstGeom>
            <a:noFill/>
          </p:spPr>
        </p:pic>
        <p:grpSp>
          <p:nvGrpSpPr>
            <p:cNvPr id="96" name="Group 95"/>
            <p:cNvGrpSpPr/>
            <p:nvPr/>
          </p:nvGrpSpPr>
          <p:grpSpPr>
            <a:xfrm>
              <a:off x="4375783" y="6089644"/>
              <a:ext cx="818643" cy="637527"/>
              <a:chOff x="4922599" y="6037015"/>
              <a:chExt cx="953003" cy="742161"/>
            </a:xfrm>
          </p:grpSpPr>
          <p:pic>
            <p:nvPicPr>
              <p:cNvPr id="37" name="Picture 3" descr="C:\Program Files\Microsoft Office\MEDIA\CAGCAT10\j0293828.wmf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5059557" y="6037015"/>
                <a:ext cx="816045" cy="476106"/>
              </a:xfrm>
              <a:prstGeom prst="rect">
                <a:avLst/>
              </a:prstGeom>
              <a:noFill/>
            </p:spPr>
          </p:pic>
          <p:pic>
            <p:nvPicPr>
              <p:cNvPr id="67" name="Picture 8" descr="C:\Users\blocatelli\AppData\Local\Microsoft\Windows\Temporary Internet Files\Content.IE5\R4P94XD5\MC900435568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4922599" y="6400804"/>
                <a:ext cx="437674" cy="378372"/>
              </a:xfrm>
              <a:prstGeom prst="rect">
                <a:avLst/>
              </a:prstGeom>
              <a:noFill/>
            </p:spPr>
          </p:pic>
          <p:sp>
            <p:nvSpPr>
              <p:cNvPr id="68" name="Up Arrow 67"/>
              <p:cNvSpPr/>
              <p:nvPr/>
            </p:nvSpPr>
            <p:spPr>
              <a:xfrm>
                <a:off x="5163086" y="6273065"/>
                <a:ext cx="218939" cy="262637"/>
              </a:xfrm>
              <a:prstGeom prst="upArrow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/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313780" y="3360425"/>
              <a:ext cx="898429" cy="671722"/>
              <a:chOff x="304800" y="1600200"/>
              <a:chExt cx="765861" cy="540260"/>
            </a:xfrm>
          </p:grpSpPr>
          <p:pic>
            <p:nvPicPr>
              <p:cNvPr id="78" name="Picture 8" descr="C:\Users\blocatelli\AppData\Local\Microsoft\Windows\Temporary Internet Files\Content.IE5\R4P94XD5\MC900435568[1].wmf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304800" y="1600200"/>
                <a:ext cx="701386" cy="457200"/>
              </a:xfrm>
              <a:prstGeom prst="rect">
                <a:avLst/>
              </a:prstGeom>
              <a:noFill/>
            </p:spPr>
          </p:pic>
          <p:pic>
            <p:nvPicPr>
              <p:cNvPr id="79" name="Picture 2" descr="C:\Users\blocatelli\AppData\Local\Microsoft\Windows\Temporary Internet Files\Content.IE5\ID67F2ZI\MC900413624[1].wmf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762000" y="1676400"/>
                <a:ext cx="308661" cy="464060"/>
              </a:xfrm>
              <a:prstGeom prst="rect">
                <a:avLst/>
              </a:prstGeom>
              <a:noFill/>
            </p:spPr>
          </p:pic>
        </p:grpSp>
        <p:pic>
          <p:nvPicPr>
            <p:cNvPr id="80" name="Picture 2" descr="C:\Users\blocatelli\AppData\Local\Microsoft\Windows\Temporary Internet Files\Content.IE5\FAWJ0H3B\MC900104978[1].wm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66342" y="4027888"/>
              <a:ext cx="745867" cy="681402"/>
            </a:xfrm>
            <a:prstGeom prst="rect">
              <a:avLst/>
            </a:prstGeom>
            <a:noFill/>
          </p:spPr>
        </p:pic>
        <p:pic>
          <p:nvPicPr>
            <p:cNvPr id="81" name="Picture 3" descr="C:\Users\blocatelli\AppData\Local\Microsoft\Windows\Temporary Internet Files\Content.IE5\R4P94XD5\MC900441752[1]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3947581" y="4067267"/>
              <a:ext cx="639314" cy="574309"/>
            </a:xfrm>
            <a:prstGeom prst="rect">
              <a:avLst/>
            </a:prstGeom>
            <a:noFill/>
          </p:spPr>
        </p:pic>
        <p:pic>
          <p:nvPicPr>
            <p:cNvPr id="82" name="Picture 2" descr="C:\Users\blocatelli\AppData\Local\Microsoft\Windows\Temporary Internet Files\Content.IE5\R4P94XD5\MC900438516[1].jp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4273958" y="4722831"/>
              <a:ext cx="599682" cy="599089"/>
            </a:xfrm>
            <a:prstGeom prst="rect">
              <a:avLst/>
            </a:prstGeom>
            <a:noFill/>
          </p:spPr>
        </p:pic>
        <p:pic>
          <p:nvPicPr>
            <p:cNvPr id="1027" name="Picture 3" descr="C:\Users\blocatelli\AppData\Local\Microsoft\Windows\Temporary Internet Files\Content.IE5\ID67F2ZI\MC900157785[1].wmf"/>
            <p:cNvPicPr>
              <a:picLocks noChangeAspect="1" noChangeArrowheads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4242628" y="5422500"/>
              <a:ext cx="576842" cy="573356"/>
            </a:xfrm>
            <a:prstGeom prst="rect">
              <a:avLst/>
            </a:prstGeom>
            <a:noFill/>
          </p:spPr>
        </p:pic>
      </p:grpSp>
      <p:sp>
        <p:nvSpPr>
          <p:cNvPr id="93" name="Rounded Rectangle 92"/>
          <p:cNvSpPr/>
          <p:nvPr/>
        </p:nvSpPr>
        <p:spPr>
          <a:xfrm>
            <a:off x="2728217" y="599091"/>
            <a:ext cx="2553219" cy="526276"/>
          </a:xfrm>
          <a:prstGeom prst="roundRect">
            <a:avLst/>
          </a:prstGeom>
          <a:solidFill>
            <a:srgbClr val="008000"/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Global regulating service (carbon)</a:t>
            </a:r>
            <a:endParaRPr lang="en-US" dirty="0"/>
          </a:p>
        </p:txBody>
      </p:sp>
      <p:sp>
        <p:nvSpPr>
          <p:cNvPr id="94" name="Down Arrow 93"/>
          <p:cNvSpPr/>
          <p:nvPr/>
        </p:nvSpPr>
        <p:spPr>
          <a:xfrm flipV="1">
            <a:off x="2728217" y="1175449"/>
            <a:ext cx="458198" cy="26182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sp>
        <p:nvSpPr>
          <p:cNvPr id="95" name="Rounded Rectangle 94"/>
          <p:cNvSpPr/>
          <p:nvPr/>
        </p:nvSpPr>
        <p:spPr>
          <a:xfrm>
            <a:off x="6253511" y="524343"/>
            <a:ext cx="1676520" cy="654569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600" dirty="0" smtClean="0"/>
              <a:t>Global  CC mitigation</a:t>
            </a:r>
            <a:endParaRPr lang="en-US" sz="1600" dirty="0"/>
          </a:p>
        </p:txBody>
      </p:sp>
      <p:sp>
        <p:nvSpPr>
          <p:cNvPr id="103" name="Notched Right Arrow 102"/>
          <p:cNvSpPr/>
          <p:nvPr/>
        </p:nvSpPr>
        <p:spPr>
          <a:xfrm>
            <a:off x="5425516" y="728084"/>
            <a:ext cx="523655" cy="32728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600"/>
          </a:p>
        </p:txBody>
      </p:sp>
      <p:grpSp>
        <p:nvGrpSpPr>
          <p:cNvPr id="112" name="Group 111"/>
          <p:cNvGrpSpPr/>
          <p:nvPr/>
        </p:nvGrpSpPr>
        <p:grpSpPr>
          <a:xfrm>
            <a:off x="7898786" y="595746"/>
            <a:ext cx="1292512" cy="6179728"/>
            <a:chOff x="7898786" y="595746"/>
            <a:chExt cx="1292512" cy="6179728"/>
          </a:xfrm>
        </p:grpSpPr>
        <p:sp>
          <p:nvSpPr>
            <p:cNvPr id="109" name="Rectangle 108"/>
            <p:cNvSpPr/>
            <p:nvPr/>
          </p:nvSpPr>
          <p:spPr>
            <a:xfrm>
              <a:off x="7898786" y="595746"/>
              <a:ext cx="1245214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More evidence</a:t>
              </a:r>
              <a:endParaRPr lang="en-US" sz="1200" dirty="0"/>
            </a:p>
          </p:txBody>
        </p:sp>
        <p:sp>
          <p:nvSpPr>
            <p:cNvPr id="110" name="Rectangle 109"/>
            <p:cNvSpPr/>
            <p:nvPr/>
          </p:nvSpPr>
          <p:spPr>
            <a:xfrm>
              <a:off x="7898786" y="5944477"/>
              <a:ext cx="1292512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 smtClean="0"/>
                <a:t>More knowledge gaps and controversies</a:t>
              </a:r>
              <a:endParaRPr lang="en-US" sz="1200" dirty="0"/>
            </a:p>
          </p:txBody>
        </p:sp>
        <p:sp>
          <p:nvSpPr>
            <p:cNvPr id="111" name="Down Arrow 110"/>
            <p:cNvSpPr/>
            <p:nvPr/>
          </p:nvSpPr>
          <p:spPr>
            <a:xfrm>
              <a:off x="8418777" y="1056291"/>
              <a:ext cx="220725" cy="4934607"/>
            </a:xfrm>
            <a:prstGeom prst="downArrow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</p:grpSp>
    </p:spTree>
    <p:extLst>
      <p:ext uri="{BB962C8B-B14F-4D97-AF65-F5344CB8AC3E}">
        <p14:creationId xmlns:p14="http://schemas.microsoft.com/office/powerpoint/2010/main" val="1303657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5943600" y="5754414"/>
            <a:ext cx="3200400" cy="11035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ea typeface="Verdana" pitchFamily="34" charset="0"/>
                <a:cs typeface="Verdana" pitchFamily="34" charset="0"/>
              </a:rPr>
              <a:t>4. Coasts</a:t>
            </a:r>
            <a:endParaRPr lang="en-US" dirty="0"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213129" y="1565532"/>
            <a:ext cx="7165134" cy="3731679"/>
          </a:xfrm>
          <a:prstGeom prst="rect">
            <a:avLst/>
          </a:prstGeom>
        </p:spPr>
        <p:txBody>
          <a:bodyPr/>
          <a:lstStyle/>
          <a:p>
            <a:pPr>
              <a:buSzPct val="150000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Coastal forests</a:t>
            </a:r>
          </a:p>
          <a:p>
            <a:pPr lvl="1">
              <a:buSzPct val="150000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Absorb and dissipate wave energy and stabilize coastal land</a:t>
            </a:r>
          </a:p>
          <a:p>
            <a:pPr lvl="1">
              <a:buSzPct val="150000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Protection from tropical storms, sea level rise, floods and coastal erosion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SzPct val="150000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Examples:</a:t>
            </a:r>
          </a:p>
          <a:p>
            <a:pPr lvl="1">
              <a:buSzPct val="150000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India (Orissa): Cyclone protection. Villages behind mangroves suffered less losses of life, property and crops during 1999 cyclone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Badola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&amp; </a:t>
            </a:r>
            <a:r>
              <a:rPr lang="en-US" sz="14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Hussain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, 2005)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lvl="1">
              <a:buSzPct val="150000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Vietnam: Reducing dyke maintenance costs. Benefits of $70–130 per ha/year </a:t>
            </a:r>
            <a:r>
              <a:rPr lang="en-US" sz="1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(Das &amp; Vincent, 2009; Tri et al., 1998)</a:t>
            </a:r>
            <a:endParaRPr lang="en-US" sz="20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>
              <a:buSzPct val="150000"/>
            </a:pPr>
            <a:r>
              <a:rPr lang="en-US" sz="22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Issues</a:t>
            </a:r>
          </a:p>
          <a:p>
            <a:pPr lvl="1">
              <a:buSzPct val="150000"/>
            </a:pPr>
            <a:r>
              <a:rPr lang="en-US" sz="18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What level of protection from extremes?</a:t>
            </a:r>
          </a:p>
          <a:p>
            <a:pPr lvl="1">
              <a:buSzPct val="150000"/>
            </a:pPr>
            <a:endParaRPr lang="en-US" sz="2200" dirty="0" smtClean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 l="18575" r="36959"/>
          <a:stretch>
            <a:fillRect/>
          </a:stretch>
        </p:blipFill>
        <p:spPr bwMode="auto">
          <a:xfrm>
            <a:off x="7898524" y="362607"/>
            <a:ext cx="1245476" cy="64953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1" name="Picture 2" descr="C:\Users\blocatelli\AppData\Local\Microsoft\Windows\Temporary Internet Files\Content.IE5\R4P94XD5\MC900438516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6297" y="488729"/>
            <a:ext cx="852182" cy="851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3408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78888" y="260648"/>
            <a:ext cx="6128340" cy="792088"/>
          </a:xfrm>
        </p:spPr>
        <p:txBody>
          <a:bodyPr/>
          <a:lstStyle/>
          <a:p>
            <a:r>
              <a:rPr lang="fr-FR" dirty="0" smtClean="0"/>
              <a:t>Key Messages </a:t>
            </a:r>
            <a:r>
              <a:rPr lang="fr-FR" dirty="0"/>
              <a:t>and </a:t>
            </a:r>
            <a:r>
              <a:rPr lang="fr-FR" dirty="0" err="1"/>
              <a:t>Further</a:t>
            </a:r>
            <a:r>
              <a:rPr lang="fr-FR" dirty="0"/>
              <a:t> </a:t>
            </a:r>
            <a:r>
              <a:rPr lang="fr-FR" dirty="0" err="1" smtClean="0"/>
              <a:t>Research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sz="quarter" idx="11"/>
          </p:nvPr>
        </p:nvSpPr>
        <p:spPr>
          <a:xfrm>
            <a:off x="2682631" y="1413260"/>
            <a:ext cx="6122054" cy="4536157"/>
          </a:xfrm>
          <a:prstGeom prst="rect">
            <a:avLst/>
          </a:prstGeom>
        </p:spPr>
        <p:txBody>
          <a:bodyPr/>
          <a:lstStyle/>
          <a:p>
            <a:r>
              <a:rPr lang="fr-FR" dirty="0" err="1"/>
              <a:t>Knowledge</a:t>
            </a:r>
            <a:r>
              <a:rPr lang="fr-FR" dirty="0"/>
              <a:t> gaps on </a:t>
            </a:r>
            <a:r>
              <a:rPr lang="fr-FR" dirty="0" err="1"/>
              <a:t>human</a:t>
            </a:r>
            <a:r>
              <a:rPr lang="fr-FR" dirty="0"/>
              <a:t>/socio-</a:t>
            </a:r>
            <a:r>
              <a:rPr lang="fr-FR" dirty="0" err="1"/>
              <a:t>ecological</a:t>
            </a:r>
            <a:r>
              <a:rPr lang="fr-FR" dirty="0"/>
              <a:t> </a:t>
            </a:r>
            <a:r>
              <a:rPr lang="fr-FR" dirty="0" err="1" smtClean="0"/>
              <a:t>systems</a:t>
            </a:r>
            <a:endParaRPr lang="fr-FR" dirty="0" smtClean="0"/>
          </a:p>
          <a:p>
            <a:pPr marL="0" indent="0">
              <a:buNone/>
            </a:pPr>
            <a:endParaRPr lang="fr-FR" dirty="0"/>
          </a:p>
          <a:p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understand</a:t>
            </a:r>
            <a:r>
              <a:rPr lang="fr-FR" dirty="0" smtClean="0"/>
              <a:t> </a:t>
            </a:r>
            <a:r>
              <a:rPr lang="fr-FR" dirty="0" err="1" smtClean="0"/>
              <a:t>better</a:t>
            </a:r>
            <a:r>
              <a:rPr lang="fr-FR" dirty="0" smtClean="0"/>
              <a:t> the </a:t>
            </a:r>
            <a:r>
              <a:rPr lang="fr-FR" dirty="0" err="1" smtClean="0"/>
              <a:t>combined</a:t>
            </a:r>
            <a:r>
              <a:rPr lang="fr-FR" dirty="0" smtClean="0"/>
              <a:t> </a:t>
            </a:r>
            <a:r>
              <a:rPr lang="fr-FR" dirty="0" err="1" smtClean="0"/>
              <a:t>effects</a:t>
            </a:r>
            <a:r>
              <a:rPr lang="fr-FR" dirty="0" smtClean="0"/>
              <a:t> </a:t>
            </a:r>
            <a:r>
              <a:rPr lang="fr-FR" dirty="0" err="1" smtClean="0"/>
              <a:t>between</a:t>
            </a:r>
            <a:r>
              <a:rPr lang="fr-FR" dirty="0" smtClean="0"/>
              <a:t> </a:t>
            </a:r>
            <a:r>
              <a:rPr lang="fr-FR" dirty="0" err="1" smtClean="0"/>
              <a:t>systems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Need</a:t>
            </a:r>
            <a:r>
              <a:rPr lang="fr-FR" dirty="0" smtClean="0"/>
              <a:t> for usable/accessible </a:t>
            </a:r>
            <a:r>
              <a:rPr lang="fr-FR" dirty="0" err="1" smtClean="0"/>
              <a:t>knowledge</a:t>
            </a:r>
            <a:r>
              <a:rPr lang="fr-FR" dirty="0" smtClean="0"/>
              <a:t> </a:t>
            </a:r>
            <a:r>
              <a:rPr lang="fr-FR" dirty="0" err="1" smtClean="0"/>
              <a:t>at</a:t>
            </a:r>
            <a:r>
              <a:rPr lang="fr-FR" dirty="0" smtClean="0"/>
              <a:t> all </a:t>
            </a:r>
            <a:r>
              <a:rPr lang="fr-FR" dirty="0" err="1" smtClean="0"/>
              <a:t>levels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Need</a:t>
            </a:r>
            <a:r>
              <a:rPr lang="fr-FR" dirty="0" smtClean="0"/>
              <a:t> to </a:t>
            </a:r>
            <a:r>
              <a:rPr lang="fr-FR" dirty="0" err="1" smtClean="0"/>
              <a:t>link</a:t>
            </a:r>
            <a:r>
              <a:rPr lang="fr-FR" dirty="0" smtClean="0"/>
              <a:t> disciplines </a:t>
            </a:r>
            <a:r>
              <a:rPr lang="fr-FR" dirty="0" err="1" smtClean="0"/>
              <a:t>together</a:t>
            </a:r>
            <a:r>
              <a:rPr lang="fr-FR" dirty="0" smtClean="0"/>
              <a:t> for a </a:t>
            </a:r>
            <a:r>
              <a:rPr lang="fr-FR" dirty="0" err="1" smtClean="0"/>
              <a:t>broader</a:t>
            </a:r>
            <a:r>
              <a:rPr lang="fr-FR" dirty="0" smtClean="0"/>
              <a:t> </a:t>
            </a:r>
            <a:r>
              <a:rPr lang="fr-FR" dirty="0" err="1" smtClean="0"/>
              <a:t>understanding</a:t>
            </a:r>
            <a:endParaRPr lang="fr-FR" dirty="0" smtClean="0"/>
          </a:p>
          <a:p>
            <a:pPr marL="0" indent="0">
              <a:buNone/>
            </a:pPr>
            <a:endParaRPr lang="fr-FR" dirty="0" smtClean="0"/>
          </a:p>
          <a:p>
            <a:r>
              <a:rPr lang="fr-FR" dirty="0" err="1" smtClean="0"/>
              <a:t>Need</a:t>
            </a:r>
            <a:r>
              <a:rPr lang="fr-FR" dirty="0" smtClean="0"/>
              <a:t> to explore </a:t>
            </a:r>
            <a:r>
              <a:rPr lang="fr-FR" dirty="0" err="1" smtClean="0"/>
              <a:t>ecosystem-based</a:t>
            </a:r>
            <a:r>
              <a:rPr lang="fr-FR" dirty="0" smtClean="0"/>
              <a:t> adaptation </a:t>
            </a:r>
            <a:r>
              <a:rPr lang="fr-FR" dirty="0" err="1" smtClean="0"/>
              <a:t>potential</a:t>
            </a:r>
            <a:r>
              <a:rPr lang="fr-FR" dirty="0" smtClean="0"/>
              <a:t>.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34" r="11834"/>
          <a:stretch>
            <a:fillRect/>
          </a:stretch>
        </p:blipFill>
        <p:spPr bwMode="auto">
          <a:xfrm>
            <a:off x="0" y="146458"/>
            <a:ext cx="2589637" cy="64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4357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004518"/>
            <a:ext cx="279948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4400" b="1" dirty="0" err="1" smtClean="0"/>
              <a:t>Thank</a:t>
            </a:r>
            <a:r>
              <a:rPr lang="fr-FR" sz="4400" b="1" dirty="0" smtClean="0"/>
              <a:t> </a:t>
            </a:r>
            <a:r>
              <a:rPr lang="fr-FR" sz="4400" b="1" dirty="0" err="1" smtClean="0"/>
              <a:t>you</a:t>
            </a:r>
            <a:r>
              <a:rPr lang="fr-FR" sz="4400" b="1" dirty="0" smtClean="0"/>
              <a:t>!</a:t>
            </a:r>
            <a:endParaRPr lang="fr-FR" sz="4400" b="1" dirty="0"/>
          </a:p>
        </p:txBody>
      </p:sp>
    </p:spTree>
    <p:extLst>
      <p:ext uri="{BB962C8B-B14F-4D97-AF65-F5344CB8AC3E}">
        <p14:creationId xmlns:p14="http://schemas.microsoft.com/office/powerpoint/2010/main" val="229808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7417" y="275397"/>
            <a:ext cx="6128340" cy="792088"/>
          </a:xfrm>
        </p:spPr>
        <p:txBody>
          <a:bodyPr/>
          <a:lstStyle/>
          <a:p>
            <a:r>
              <a:rPr lang="en-US" sz="4000" dirty="0" smtClean="0"/>
              <a:t>Background</a:t>
            </a:r>
            <a:endParaRPr lang="en-US" sz="40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267646" y="1788719"/>
            <a:ext cx="6122054" cy="4536157"/>
          </a:xfrm>
        </p:spPr>
        <p:txBody>
          <a:bodyPr/>
          <a:lstStyle/>
          <a:p>
            <a:r>
              <a:rPr lang="en-GB" sz="2400" dirty="0"/>
              <a:t>Climate change already evident in coastal areas </a:t>
            </a:r>
          </a:p>
          <a:p>
            <a:pPr marL="720725" lvl="1" indent="-457200">
              <a:buNone/>
            </a:pPr>
            <a:r>
              <a:rPr lang="en-GB" sz="2400" dirty="0" smtClean="0"/>
              <a:t>  - </a:t>
            </a:r>
            <a:r>
              <a:rPr lang="en-GB" sz="2400" dirty="0"/>
              <a:t>will continue to have drastic effects </a:t>
            </a:r>
            <a:r>
              <a:rPr lang="en-GB" sz="2400" dirty="0" smtClean="0"/>
              <a:t>in these regions</a:t>
            </a:r>
            <a:endParaRPr lang="fr-FR" sz="2400" dirty="0"/>
          </a:p>
          <a:p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Coastal </a:t>
            </a:r>
            <a:r>
              <a:rPr lang="en-GB" sz="2400" dirty="0"/>
              <a:t>ecosystems are very vulnerable, as well as coastal </a:t>
            </a:r>
            <a:r>
              <a:rPr lang="en-GB" sz="2400" dirty="0" smtClean="0"/>
              <a:t>communities</a:t>
            </a:r>
          </a:p>
          <a:p>
            <a:endParaRPr lang="fr-FR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84" r="36184"/>
          <a:stretch>
            <a:fillRect/>
          </a:stretch>
        </p:blipFill>
        <p:spPr>
          <a:xfrm>
            <a:off x="6554788" y="146050"/>
            <a:ext cx="2589212" cy="6400800"/>
          </a:xfrm>
        </p:spPr>
      </p:pic>
    </p:spTree>
    <p:extLst>
      <p:ext uri="{BB962C8B-B14F-4D97-AF65-F5344CB8AC3E}">
        <p14:creationId xmlns:p14="http://schemas.microsoft.com/office/powerpoint/2010/main" val="1812308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172157"/>
            <a:ext cx="8435280" cy="792088"/>
          </a:xfrm>
        </p:spPr>
        <p:txBody>
          <a:bodyPr/>
          <a:lstStyle/>
          <a:p>
            <a:r>
              <a:rPr lang="en-US" sz="3600" dirty="0" smtClean="0"/>
              <a:t>Impact Chains</a:t>
            </a:r>
            <a:endParaRPr lang="en-US" sz="3600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601001" y="966883"/>
            <a:ext cx="7613850" cy="1533060"/>
          </a:xfrm>
        </p:spPr>
        <p:txBody>
          <a:bodyPr/>
          <a:lstStyle/>
          <a:p>
            <a:pPr marL="0" indent="0">
              <a:buNone/>
            </a:pPr>
            <a:r>
              <a:rPr lang="fr-FR" sz="2400" dirty="0" smtClean="0"/>
              <a:t>How </a:t>
            </a:r>
            <a:r>
              <a:rPr lang="fr-FR" sz="2400" dirty="0"/>
              <a:t>a </a:t>
            </a:r>
            <a:r>
              <a:rPr lang="fr-FR" sz="2400" dirty="0" err="1"/>
              <a:t>given</a:t>
            </a:r>
            <a:r>
              <a:rPr lang="fr-FR" sz="2400" dirty="0"/>
              <a:t> </a:t>
            </a:r>
            <a:r>
              <a:rPr lang="fr-FR" sz="2400" dirty="0" err="1"/>
              <a:t>climate</a:t>
            </a:r>
            <a:r>
              <a:rPr lang="fr-FR" sz="2400" dirty="0"/>
              <a:t> stimulus </a:t>
            </a:r>
            <a:r>
              <a:rPr lang="fr-FR" sz="2400" dirty="0" err="1" smtClean="0"/>
              <a:t>spreads</a:t>
            </a:r>
            <a:r>
              <a:rPr lang="fr-FR" sz="2400" dirty="0" smtClean="0"/>
              <a:t> </a:t>
            </a:r>
            <a:r>
              <a:rPr lang="fr-FR" sz="2400" dirty="0" err="1" smtClean="0"/>
              <a:t>through</a:t>
            </a:r>
            <a:r>
              <a:rPr lang="fr-FR" sz="2400" dirty="0" smtClean="0"/>
              <a:t> </a:t>
            </a:r>
            <a:r>
              <a:rPr lang="fr-FR" sz="2400" dirty="0"/>
              <a:t>a system </a:t>
            </a:r>
            <a:r>
              <a:rPr lang="fr-FR" sz="2400" dirty="0" smtClean="0"/>
              <a:t>via direct </a:t>
            </a:r>
            <a:r>
              <a:rPr lang="fr-FR" sz="2400" dirty="0"/>
              <a:t>and indirect </a:t>
            </a:r>
            <a:r>
              <a:rPr lang="fr-FR" sz="2400" dirty="0" smtClean="0"/>
              <a:t>impacts.</a:t>
            </a:r>
            <a:endParaRPr lang="fr-FR" sz="2400" dirty="0"/>
          </a:p>
        </p:txBody>
      </p:sp>
      <p:grpSp>
        <p:nvGrpSpPr>
          <p:cNvPr id="27" name="Group 26"/>
          <p:cNvGrpSpPr/>
          <p:nvPr/>
        </p:nvGrpSpPr>
        <p:grpSpPr>
          <a:xfrm>
            <a:off x="-782664" y="1943727"/>
            <a:ext cx="10647335" cy="4431759"/>
            <a:chOff x="1475135" y="1397000"/>
            <a:chExt cx="6144866" cy="4064000"/>
          </a:xfrm>
        </p:grpSpPr>
        <p:graphicFrame>
          <p:nvGraphicFramePr>
            <p:cNvPr id="29" name="Diagram 28"/>
            <p:cNvGraphicFramePr/>
            <p:nvPr>
              <p:extLst>
                <p:ext uri="{D42A27DB-BD31-4B8C-83A1-F6EECF244321}">
                  <p14:modId xmlns:p14="http://schemas.microsoft.com/office/powerpoint/2010/main" val="2673431451"/>
                </p:ext>
              </p:extLst>
            </p:nvPr>
          </p:nvGraphicFramePr>
          <p:xfrm>
            <a:off x="1475135" y="1397000"/>
            <a:ext cx="6144866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1" name="Right Arrow 30"/>
            <p:cNvSpPr/>
            <p:nvPr/>
          </p:nvSpPr>
          <p:spPr>
            <a:xfrm>
              <a:off x="3872259" y="3266982"/>
              <a:ext cx="1413230" cy="306034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2" name="TextBox 31"/>
          <p:cNvSpPr txBox="1"/>
          <p:nvPr/>
        </p:nvSpPr>
        <p:spPr>
          <a:xfrm rot="2430007">
            <a:off x="5465540" y="2826826"/>
            <a:ext cx="88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AFFECT</a:t>
            </a:r>
            <a:endParaRPr lang="fr-FR" b="1" dirty="0"/>
          </a:p>
        </p:txBody>
      </p:sp>
      <p:sp>
        <p:nvSpPr>
          <p:cNvPr id="13" name="TextBox 12"/>
          <p:cNvSpPr txBox="1"/>
          <p:nvPr/>
        </p:nvSpPr>
        <p:spPr>
          <a:xfrm rot="19284959">
            <a:off x="5443914" y="5024873"/>
            <a:ext cx="1121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PRODUCE</a:t>
            </a:r>
            <a:endParaRPr lang="fr-FR" b="1" dirty="0"/>
          </a:p>
        </p:txBody>
      </p:sp>
      <p:sp>
        <p:nvSpPr>
          <p:cNvPr id="37" name="TextBox 36"/>
          <p:cNvSpPr txBox="1"/>
          <p:nvPr/>
        </p:nvSpPr>
        <p:spPr>
          <a:xfrm rot="2582943">
            <a:off x="2630637" y="5053915"/>
            <a:ext cx="9717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BENEFIT</a:t>
            </a:r>
            <a:endParaRPr lang="fr-FR" sz="2000" b="1" dirty="0"/>
          </a:p>
        </p:txBody>
      </p:sp>
      <p:sp>
        <p:nvSpPr>
          <p:cNvPr id="47" name="TextBox 46"/>
          <p:cNvSpPr txBox="1"/>
          <p:nvPr/>
        </p:nvSpPr>
        <p:spPr>
          <a:xfrm>
            <a:off x="3985108" y="3749681"/>
            <a:ext cx="1074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MANAGE</a:t>
            </a: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349965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13" grpId="0"/>
      <p:bldP spid="37" grpId="0"/>
      <p:bldP spid="4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78888" y="2559318"/>
            <a:ext cx="6128340" cy="792088"/>
          </a:xfrm>
        </p:spPr>
        <p:txBody>
          <a:bodyPr/>
          <a:lstStyle/>
          <a:p>
            <a:pPr algn="l"/>
            <a:r>
              <a:rPr lang="fr-FR" sz="3600" dirty="0" err="1"/>
              <a:t>What</a:t>
            </a:r>
            <a:r>
              <a:rPr lang="fr-FR" sz="3600" dirty="0"/>
              <a:t> do </a:t>
            </a:r>
            <a:r>
              <a:rPr lang="fr-FR" sz="3600" dirty="0" err="1"/>
              <a:t>we</a:t>
            </a:r>
            <a:r>
              <a:rPr lang="fr-FR" sz="3600" dirty="0"/>
              <a:t> know about </a:t>
            </a:r>
            <a:r>
              <a:rPr lang="fr-FR" sz="3600" dirty="0" err="1"/>
              <a:t>climate</a:t>
            </a:r>
            <a:r>
              <a:rPr lang="fr-FR" sz="3600" dirty="0"/>
              <a:t> change impact </a:t>
            </a:r>
            <a:r>
              <a:rPr lang="fr-FR" sz="3600" dirty="0" err="1"/>
              <a:t>chains</a:t>
            </a:r>
            <a:r>
              <a:rPr lang="fr-FR" sz="3600" dirty="0"/>
              <a:t> in </a:t>
            </a:r>
            <a:r>
              <a:rPr lang="fr-FR" sz="3600" dirty="0" err="1"/>
              <a:t>coastal</a:t>
            </a:r>
            <a:r>
              <a:rPr lang="fr-FR" sz="3600" dirty="0"/>
              <a:t> areas?</a:t>
            </a:r>
            <a:endParaRPr lang="en-US" sz="3600" dirty="0"/>
          </a:p>
        </p:txBody>
      </p:sp>
      <p:pic>
        <p:nvPicPr>
          <p:cNvPr id="7" name="Picture 6" descr="http://www.sxc.hu/pic/l/d/di/diko1967/1095696_5165395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147484"/>
            <a:ext cx="2595715" cy="6407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10053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023" y="452377"/>
            <a:ext cx="6128340" cy="792088"/>
          </a:xfrm>
        </p:spPr>
        <p:txBody>
          <a:bodyPr/>
          <a:lstStyle/>
          <a:p>
            <a:r>
              <a:rPr lang="fr-FR" dirty="0" smtClean="0"/>
              <a:t>ICCA – Impact </a:t>
            </a:r>
            <a:r>
              <a:rPr lang="fr-FR" dirty="0" err="1" smtClean="0"/>
              <a:t>Chains</a:t>
            </a:r>
            <a:r>
              <a:rPr lang="fr-FR" dirty="0" smtClean="0"/>
              <a:t> in </a:t>
            </a:r>
            <a:r>
              <a:rPr lang="fr-FR" dirty="0" err="1" smtClean="0"/>
              <a:t>Coastal</a:t>
            </a:r>
            <a:r>
              <a:rPr lang="fr-FR" dirty="0" smtClean="0"/>
              <a:t> Areas</a:t>
            </a:r>
            <a:endParaRPr lang="fr-FR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278643" y="1842192"/>
            <a:ext cx="6122054" cy="4536157"/>
          </a:xfrm>
        </p:spPr>
        <p:txBody>
          <a:bodyPr/>
          <a:lstStyle/>
          <a:p>
            <a:r>
              <a:rPr lang="fr-FR" sz="2300" b="1" dirty="0" err="1"/>
              <a:t>Purpose</a:t>
            </a:r>
            <a:r>
              <a:rPr lang="fr-FR" sz="2300" b="1" dirty="0"/>
              <a:t> of the </a:t>
            </a:r>
            <a:r>
              <a:rPr lang="fr-FR" sz="2300" b="1" dirty="0" err="1"/>
              <a:t>study</a:t>
            </a:r>
            <a:r>
              <a:rPr lang="fr-FR" sz="2300" dirty="0"/>
              <a:t>: </a:t>
            </a:r>
            <a:br>
              <a:rPr lang="fr-FR" sz="2300" dirty="0"/>
            </a:br>
            <a:r>
              <a:rPr lang="fr-FR" sz="2300" dirty="0"/>
              <a:t>global </a:t>
            </a:r>
            <a:r>
              <a:rPr lang="fr-FR" sz="2300" dirty="0" err="1"/>
              <a:t>literature</a:t>
            </a:r>
            <a:r>
              <a:rPr lang="fr-FR" sz="2300" dirty="0"/>
              <a:t> </a:t>
            </a:r>
            <a:r>
              <a:rPr lang="fr-FR" sz="2300" dirty="0" err="1" smtClean="0"/>
              <a:t>review</a:t>
            </a:r>
            <a:r>
              <a:rPr lang="fr-FR" sz="2300" dirty="0" smtClean="0"/>
              <a:t> – 289 articles</a:t>
            </a:r>
          </a:p>
          <a:p>
            <a:pPr marL="0" indent="0">
              <a:buNone/>
            </a:pPr>
            <a:endParaRPr lang="fr-FR" sz="2300" dirty="0" smtClean="0"/>
          </a:p>
          <a:p>
            <a:r>
              <a:rPr lang="fr-FR" sz="2300" b="1" dirty="0" smtClean="0"/>
              <a:t>Main Objective</a:t>
            </a:r>
            <a:r>
              <a:rPr lang="fr-FR" sz="2300" dirty="0" smtClean="0"/>
              <a:t>:</a:t>
            </a:r>
          </a:p>
          <a:p>
            <a:pPr marL="0" indent="0">
              <a:buNone/>
            </a:pPr>
            <a:r>
              <a:rPr lang="fr-FR" sz="2300" dirty="0" smtClean="0"/>
              <a:t>   </a:t>
            </a:r>
            <a:r>
              <a:rPr lang="fr-FR" sz="2300" dirty="0" err="1" smtClean="0"/>
              <a:t>Understand</a:t>
            </a:r>
            <a:r>
              <a:rPr lang="fr-FR" sz="2300" dirty="0" smtClean="0"/>
              <a:t> and </a:t>
            </a:r>
            <a:r>
              <a:rPr lang="fr-FR" sz="2300" dirty="0" err="1" smtClean="0"/>
              <a:t>delineate</a:t>
            </a:r>
            <a:r>
              <a:rPr lang="fr-FR" sz="2300" dirty="0" smtClean="0"/>
              <a:t> the </a:t>
            </a:r>
            <a:r>
              <a:rPr lang="fr-FR" sz="2300" dirty="0" err="1" smtClean="0"/>
              <a:t>current</a:t>
            </a:r>
            <a:r>
              <a:rPr lang="fr-FR" sz="2300" dirty="0" smtClean="0"/>
              <a:t> and </a:t>
            </a:r>
            <a:r>
              <a:rPr lang="fr-FR" sz="2300" dirty="0" err="1" smtClean="0"/>
              <a:t>potential</a:t>
            </a:r>
            <a:r>
              <a:rPr lang="fr-FR" sz="2300" dirty="0" smtClean="0"/>
              <a:t> impacts and </a:t>
            </a:r>
            <a:r>
              <a:rPr lang="fr-FR" sz="2300" dirty="0" err="1" smtClean="0"/>
              <a:t>related</a:t>
            </a:r>
            <a:r>
              <a:rPr lang="fr-FR" sz="2300" dirty="0" smtClean="0"/>
              <a:t> feedback </a:t>
            </a:r>
            <a:r>
              <a:rPr lang="fr-FR" sz="2300" dirty="0" err="1" smtClean="0"/>
              <a:t>loops</a:t>
            </a:r>
            <a:r>
              <a:rPr lang="fr-FR" sz="2300" dirty="0" smtClean="0"/>
              <a:t> </a:t>
            </a:r>
            <a:r>
              <a:rPr lang="fr-FR" sz="2300" dirty="0" err="1" smtClean="0"/>
              <a:t>from</a:t>
            </a:r>
            <a:r>
              <a:rPr lang="fr-FR" sz="2300" dirty="0" smtClean="0"/>
              <a:t> </a:t>
            </a:r>
            <a:r>
              <a:rPr lang="fr-FR" sz="2300" dirty="0" err="1" smtClean="0"/>
              <a:t>climate</a:t>
            </a:r>
            <a:r>
              <a:rPr lang="fr-FR" sz="2300" dirty="0" smtClean="0"/>
              <a:t> </a:t>
            </a:r>
            <a:r>
              <a:rPr lang="fr-FR" sz="2300" dirty="0" err="1" smtClean="0"/>
              <a:t>variability</a:t>
            </a:r>
            <a:r>
              <a:rPr lang="fr-FR" sz="2300" dirty="0" smtClean="0"/>
              <a:t>, </a:t>
            </a:r>
            <a:r>
              <a:rPr lang="fr-FR" sz="2300" dirty="0" err="1" smtClean="0"/>
              <a:t>extreme</a:t>
            </a:r>
            <a:r>
              <a:rPr lang="fr-FR" sz="2300" dirty="0" smtClean="0"/>
              <a:t>, and change in mangrove and </a:t>
            </a:r>
            <a:r>
              <a:rPr lang="fr-FR" sz="2300" dirty="0" err="1" smtClean="0"/>
              <a:t>coral</a:t>
            </a:r>
            <a:r>
              <a:rPr lang="fr-FR" sz="2300" dirty="0" smtClean="0"/>
              <a:t> socio-</a:t>
            </a:r>
            <a:r>
              <a:rPr lang="fr-FR" sz="2300" dirty="0" err="1" smtClean="0"/>
              <a:t>ecological</a:t>
            </a:r>
            <a:r>
              <a:rPr lang="fr-FR" sz="2300" dirty="0" smtClean="0"/>
              <a:t> </a:t>
            </a:r>
            <a:r>
              <a:rPr lang="fr-FR" sz="2300" dirty="0" err="1" smtClean="0"/>
              <a:t>systems</a:t>
            </a:r>
            <a:r>
              <a:rPr lang="fr-FR" sz="2300" dirty="0"/>
              <a:t>.</a:t>
            </a:r>
          </a:p>
          <a:p>
            <a:endParaRPr lang="fr-FR" sz="2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r="11731"/>
          <a:stretch>
            <a:fillRect/>
          </a:stretch>
        </p:blipFill>
        <p:spPr bwMode="auto">
          <a:xfrm>
            <a:off x="6554363" y="140443"/>
            <a:ext cx="2589637" cy="640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8755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5" name="Group 4"/>
          <p:cNvGrpSpPr/>
          <p:nvPr/>
        </p:nvGrpSpPr>
        <p:grpSpPr>
          <a:xfrm>
            <a:off x="235974" y="132735"/>
            <a:ext cx="8908026" cy="6725265"/>
            <a:chOff x="235974" y="622279"/>
            <a:chExt cx="8908026" cy="6235721"/>
          </a:xfrm>
        </p:grpSpPr>
        <p:grpSp>
          <p:nvGrpSpPr>
            <p:cNvPr id="6" name="Group 5"/>
            <p:cNvGrpSpPr/>
            <p:nvPr/>
          </p:nvGrpSpPr>
          <p:grpSpPr>
            <a:xfrm>
              <a:off x="235974" y="622279"/>
              <a:ext cx="8908026" cy="4172538"/>
              <a:chOff x="1524000" y="1397000"/>
              <a:chExt cx="6096000" cy="4064000"/>
            </a:xfrm>
          </p:grpSpPr>
          <p:graphicFrame>
            <p:nvGraphicFramePr>
              <p:cNvPr id="10" name="Diagram 9"/>
              <p:cNvGraphicFramePr/>
              <p:nvPr>
                <p:extLst>
                  <p:ext uri="{D42A27DB-BD31-4B8C-83A1-F6EECF244321}">
                    <p14:modId xmlns:p14="http://schemas.microsoft.com/office/powerpoint/2010/main" val="1035335750"/>
                  </p:ext>
                </p:extLst>
              </p:nvPr>
            </p:nvGraphicFramePr>
            <p:xfrm>
              <a:off x="1524000" y="1397000"/>
              <a:ext cx="6096000" cy="4064000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11" name="Right Arrow 10"/>
              <p:cNvSpPr/>
              <p:nvPr/>
            </p:nvSpPr>
            <p:spPr>
              <a:xfrm>
                <a:off x="3764583" y="3266982"/>
                <a:ext cx="1564371" cy="306034"/>
              </a:xfrm>
              <a:prstGeom prst="rightArrow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  <p:graphicFrame>
          <p:nvGraphicFramePr>
            <p:cNvPr id="7" name="Chart 6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725577139"/>
                </p:ext>
              </p:extLst>
            </p:nvPr>
          </p:nvGraphicFramePr>
          <p:xfrm>
            <a:off x="5796116" y="1456445"/>
            <a:ext cx="3347884" cy="39060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aphicFrame>
          <p:nvGraphicFramePr>
            <p:cNvPr id="9" name="Chart 8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680907528"/>
                </p:ext>
              </p:extLst>
            </p:nvPr>
          </p:nvGraphicFramePr>
          <p:xfrm>
            <a:off x="1445343" y="4476063"/>
            <a:ext cx="7285702" cy="238193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</p:grpSp>
      <p:graphicFrame>
        <p:nvGraphicFramePr>
          <p:cNvPr id="13" name="Chart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0799219"/>
              </p:ext>
            </p:extLst>
          </p:nvPr>
        </p:nvGraphicFramePr>
        <p:xfrm>
          <a:off x="-170989" y="560438"/>
          <a:ext cx="2884693" cy="5501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15" name="Chart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6914824"/>
              </p:ext>
            </p:extLst>
          </p:nvPr>
        </p:nvGraphicFramePr>
        <p:xfrm>
          <a:off x="1607574" y="1592826"/>
          <a:ext cx="6312310" cy="3945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</p:spTree>
    <p:extLst>
      <p:ext uri="{BB962C8B-B14F-4D97-AF65-F5344CB8AC3E}">
        <p14:creationId xmlns:p14="http://schemas.microsoft.com/office/powerpoint/2010/main" val="278557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5" grpId="1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946" y="0"/>
            <a:ext cx="8229600" cy="1143000"/>
          </a:xfrm>
        </p:spPr>
        <p:txBody>
          <a:bodyPr/>
          <a:lstStyle/>
          <a:p>
            <a:r>
              <a:rPr lang="fr-FR" dirty="0" smtClean="0"/>
              <a:t>Tropical </a:t>
            </a:r>
            <a:r>
              <a:rPr lang="fr-FR" dirty="0" err="1" smtClean="0"/>
              <a:t>Storms</a:t>
            </a:r>
            <a:endParaRPr lang="fr-FR" dirty="0"/>
          </a:p>
        </p:txBody>
      </p:sp>
      <p:pic>
        <p:nvPicPr>
          <p:cNvPr id="1026" name="Picture 2" descr="C:\Users\Florie\Desktop\CIFOR\Conference APRU Symposium - Indonesia 2013\Presentation\IMG_037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452" y="873638"/>
            <a:ext cx="8325094" cy="555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449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Florie\Desktop\CIFOR\Conference ECSA 53 - China 2013\Presentation\Tropical storm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4748"/>
            <a:ext cx="9143999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L-Shape 1"/>
          <p:cNvSpPr/>
          <p:nvPr/>
        </p:nvSpPr>
        <p:spPr>
          <a:xfrm>
            <a:off x="575187" y="2743200"/>
            <a:ext cx="7742904" cy="3539613"/>
          </a:xfrm>
          <a:prstGeom prst="corner">
            <a:avLst>
              <a:gd name="adj1" fmla="val 50001"/>
              <a:gd name="adj2" fmla="val 32500"/>
            </a:avLst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L-Shape 2"/>
          <p:cNvSpPr/>
          <p:nvPr/>
        </p:nvSpPr>
        <p:spPr>
          <a:xfrm rot="5400000">
            <a:off x="3156154" y="-1666568"/>
            <a:ext cx="2212258" cy="7374195"/>
          </a:xfrm>
          <a:prstGeom prst="corner">
            <a:avLst>
              <a:gd name="adj1" fmla="val 50000"/>
              <a:gd name="adj2" fmla="val 78667"/>
            </a:avLst>
          </a:prstGeom>
          <a:solidFill>
            <a:schemeClr val="accent2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 3"/>
          <p:cNvSpPr/>
          <p:nvPr/>
        </p:nvSpPr>
        <p:spPr>
          <a:xfrm>
            <a:off x="825910" y="2743200"/>
            <a:ext cx="7492181" cy="1769806"/>
          </a:xfrm>
          <a:prstGeom prst="rect">
            <a:avLst/>
          </a:prstGeom>
          <a:solidFill>
            <a:schemeClr val="accent3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4267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661" y="0"/>
            <a:ext cx="8229600" cy="1143000"/>
          </a:xfrm>
        </p:spPr>
        <p:txBody>
          <a:bodyPr/>
          <a:lstStyle/>
          <a:p>
            <a:r>
              <a:rPr lang="fr-FR" dirty="0" err="1" smtClean="0"/>
              <a:t>Sea-Level</a:t>
            </a:r>
            <a:r>
              <a:rPr lang="fr-FR" dirty="0" smtClean="0"/>
              <a:t> Rise</a:t>
            </a:r>
            <a:endParaRPr lang="fr-FR" dirty="0"/>
          </a:p>
        </p:txBody>
      </p:sp>
      <p:pic>
        <p:nvPicPr>
          <p:cNvPr id="2050" name="Picture 2" descr="C:\Users\Florie\Desktop\CIFOR\Conference APRU Symposium - Indonesia 2013\Presentation\coral-bleach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51" y="1053885"/>
            <a:ext cx="8913820" cy="53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888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3963&quot;&gt;&lt;property id=&quot;20148&quot; value=&quot;5&quot;/&gt;&lt;property id=&quot;20300&quot; value=&quot;Slide 1 - &amp;quot;&amp;lt;Title&amp;gt;&amp;quot;&quot;/&gt;&lt;property id=&quot;20307&quot; value=&quot;256&quot;/&gt;&lt;/object&gt;&lt;object type=&quot;3&quot; unique_id=&quot;14955&quot;&gt;&lt;property id=&quot;20148&quot; value=&quot;5&quot;/&gt;&lt;property id=&quot;20300&quot; value=&quot;Slide 18&quot;/&gt;&lt;property id=&quot;20307&quot; value=&quot;291&quot;/&gt;&lt;/object&gt;&lt;object type=&quot;3&quot; unique_id=&quot;17180&quot;&gt;&lt;property id=&quot;20148&quot; value=&quot;5&quot;/&gt;&lt;property id=&quot;20300&quot; value=&quot;Slide 7 - &amp;quot;&amp;lt;Section 2&amp;gt;&amp;quot;&quot;/&gt;&lt;property id=&quot;20307&quot; value=&quot;293&quot;/&gt;&lt;/object&gt;&lt;object type=&quot;3&quot; unique_id=&quot;17181&quot;&gt;&lt;property id=&quot;20148&quot; value=&quot;5&quot;/&gt;&lt;property id=&quot;20300&quot; value=&quot;Slide 5 - &amp;quot;&amp;lt;Title&amp;gt;&amp;quot;&quot;/&gt;&lt;property id=&quot;20307&quot; value=&quot;295&quot;/&gt;&lt;/object&gt;&lt;object type=&quot;3&quot; unique_id=&quot;17182&quot;&gt;&lt;property id=&quot;20148&quot; value=&quot;5&quot;/&gt;&lt;property id=&quot;20300&quot; value=&quot;Slide 6 - &amp;quot;&amp;lt;Title&amp;gt;&amp;quot;&quot;/&gt;&lt;property id=&quot;20307&quot; value=&quot;296&quot;/&gt;&lt;/object&gt;&lt;object type=&quot;3&quot; unique_id=&quot;17183&quot;&gt;&lt;property id=&quot;20148&quot; value=&quot;5&quot;/&gt;&lt;property id=&quot;20300&quot; value=&quot;Slide 11 - &amp;quot;&amp;lt;Title&amp;gt;&amp;quot;&quot;/&gt;&lt;property id=&quot;20307&quot; value=&quot;297&quot;/&gt;&lt;/object&gt;&lt;object type=&quot;3&quot; unique_id=&quot;17184&quot;&gt;&lt;property id=&quot;20148&quot; value=&quot;5&quot;/&gt;&lt;property id=&quot;20300&quot; value=&quot;Slide 12 - &amp;quot;&amp;lt;Title&amp;gt;&amp;quot;&quot;/&gt;&lt;property id=&quot;20307&quot; value=&quot;299&quot;/&gt;&lt;/object&gt;&lt;object type=&quot;3&quot; unique_id=&quot;17185&quot;&gt;&lt;property id=&quot;20148&quot; value=&quot;5&quot;/&gt;&lt;property id=&quot;20300&quot; value=&quot;Slide 13 - &amp;quot;&amp;lt;Title&amp;gt;&amp;quot;&quot;/&gt;&lt;property id=&quot;20307&quot; value=&quot;294&quot;/&gt;&lt;/object&gt;&lt;object type=&quot;3&quot; unique_id=&quot;17296&quot;&gt;&lt;property id=&quot;20148&quot; value=&quot;5&quot;/&gt;&lt;property id=&quot;20300&quot; value=&quot;Slide 2 - &amp;quot;&amp;lt;Section 1&amp;gt;&amp;quot;&quot;/&gt;&lt;property id=&quot;20307&quot; value=&quot;305&quot;/&gt;&lt;/object&gt;&lt;object type=&quot;3&quot; unique_id=&quot;17297&quot;&gt;&lt;property id=&quot;20148&quot; value=&quot;5&quot;/&gt;&lt;property id=&quot;20300&quot; value=&quot;Slide 3 - &amp;quot;&amp;lt;Title&amp;gt;&amp;quot;&quot;/&gt;&lt;property id=&quot;20307&quot; value=&quot;303&quot;/&gt;&lt;/object&gt;&lt;object type=&quot;3&quot; unique_id=&quot;17298&quot;&gt;&lt;property id=&quot;20148&quot; value=&quot;5&quot;/&gt;&lt;property id=&quot;20300&quot; value=&quot;Slide 4 - &amp;quot;&amp;lt;Title&amp;gt;&amp;quot;&quot;/&gt;&lt;property id=&quot;20307&quot; value=&quot;301&quot;/&gt;&lt;/object&gt;&lt;object type=&quot;3&quot; unique_id=&quot;17299&quot;&gt;&lt;property id=&quot;20148&quot; value=&quot;5&quot;/&gt;&lt;property id=&quot;20300&quot; value=&quot;Slide 8 - &amp;quot;&amp;lt;Title&amp;gt;&amp;quot;&quot;/&gt;&lt;property id=&quot;20307&quot; value=&quot;304&quot;/&gt;&lt;/object&gt;&lt;object type=&quot;3&quot; unique_id=&quot;17300&quot;&gt;&lt;property id=&quot;20148&quot; value=&quot;5&quot;/&gt;&lt;property id=&quot;20300&quot; value=&quot;Slide 9 - &amp;quot;&amp;lt;Title&amp;gt;&amp;quot;&quot;/&gt;&lt;property id=&quot;20307&quot; value=&quot;302&quot;/&gt;&lt;/object&gt;&lt;object type=&quot;3&quot; unique_id=&quot;17301&quot;&gt;&lt;property id=&quot;20148&quot; value=&quot;5&quot;/&gt;&lt;property id=&quot;20300&quot; value=&quot;Slide 10 - &amp;quot;&amp;lt;Section 3&amp;gt;&amp;quot;&quot;/&gt;&lt;property id=&quot;20307&quot; value=&quot;306&quot;/&gt;&lt;/object&gt;&lt;object type=&quot;3&quot; unique_id=&quot;17366&quot;&gt;&lt;property id=&quot;20148&quot; value=&quot;5&quot;/&gt;&lt;property id=&quot;20300&quot; value=&quot;Slide 14 - &amp;quot;&amp;lt;Title&amp;gt;&amp;quot;&quot;/&gt;&lt;property id=&quot;20307&quot; value=&quot;307&quot;/&gt;&lt;/object&gt;&lt;object type=&quot;3&quot; unique_id=&quot;17367&quot;&gt;&lt;property id=&quot;20148&quot; value=&quot;5&quot;/&gt;&lt;property id=&quot;20300&quot; value=&quot;Slide 15 - &amp;quot;&amp;lt;Title&amp;gt;&amp;quot;&quot;/&gt;&lt;property id=&quot;20307&quot; value=&quot;308&quot;/&gt;&lt;/object&gt;&lt;object type=&quot;3&quot; unique_id=&quot;17368&quot;&gt;&lt;property id=&quot;20148&quot; value=&quot;5&quot;/&gt;&lt;property id=&quot;20300&quot; value=&quot;Slide 16 - &amp;quot;&amp;lt;Title&amp;gt;&amp;quot;&quot;/&gt;&lt;property id=&quot;20307&quot; value=&quot;310&quot;/&gt;&lt;/object&gt;&lt;object type=&quot;3&quot; unique_id=&quot;17369&quot;&gt;&lt;property id=&quot;20148&quot; value=&quot;5&quot;/&gt;&lt;property id=&quot;20300&quot; value=&quot;Slide 17 - &amp;quot;&amp;lt;Title&amp;gt;&amp;quot;&quot;/&gt;&lt;property id=&quot;20307&quot; value=&quot;309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19992</TotalTime>
  <Words>573</Words>
  <Application>Microsoft Office PowerPoint</Application>
  <PresentationFormat>On-screen Show (4:3)</PresentationFormat>
  <Paragraphs>101</Paragraphs>
  <Slides>14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Verdana</vt:lpstr>
      <vt:lpstr>Wingdings</vt:lpstr>
      <vt:lpstr>Custom Design</vt:lpstr>
      <vt:lpstr>Impact chains of climate change in coastal regions for ecosystem-based adaptation</vt:lpstr>
      <vt:lpstr>Background</vt:lpstr>
      <vt:lpstr>Impact Chains</vt:lpstr>
      <vt:lpstr>What do we know about climate change impact chains in coastal areas?</vt:lpstr>
      <vt:lpstr>ICCA – Impact Chains in Coastal Areas</vt:lpstr>
      <vt:lpstr>PowerPoint Presentation</vt:lpstr>
      <vt:lpstr>Tropical Storms</vt:lpstr>
      <vt:lpstr>PowerPoint Presentation</vt:lpstr>
      <vt:lpstr>Sea-Level Rise</vt:lpstr>
      <vt:lpstr>PowerPoint Presentation</vt:lpstr>
      <vt:lpstr>PowerPoint Presentation</vt:lpstr>
      <vt:lpstr>4. Coasts</vt:lpstr>
      <vt:lpstr>Key Messages and Further Research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Eko Prianto</dc:creator>
  <cp:lastModifiedBy>Fedele, Giacomo   (CIFOR)</cp:lastModifiedBy>
  <cp:revision>899</cp:revision>
  <cp:lastPrinted>2013-10-10T04:12:10Z</cp:lastPrinted>
  <dcterms:created xsi:type="dcterms:W3CDTF">2010-11-04T02:44:51Z</dcterms:created>
  <dcterms:modified xsi:type="dcterms:W3CDTF">2014-02-17T10:13:08Z</dcterms:modified>
</cp:coreProperties>
</file>